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42808525" cy="3027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 userDrawn="1">
          <p15:clr>
            <a:srgbClr val="A4A3A4"/>
          </p15:clr>
        </p15:guide>
        <p15:guide id="2" pos="134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A29F"/>
    <a:srgbClr val="00866E"/>
    <a:srgbClr val="00CB99"/>
    <a:srgbClr val="825CEE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 showGuides="1">
      <p:cViewPr varScale="1">
        <p:scale>
          <a:sx n="18" d="100"/>
          <a:sy n="18" d="100"/>
        </p:scale>
        <p:origin x="658" y="82"/>
      </p:cViewPr>
      <p:guideLst>
        <p:guide orient="horz" pos="9537"/>
        <p:guide pos="134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640" y="4955545"/>
            <a:ext cx="36387246" cy="10541917"/>
          </a:xfrm>
        </p:spPr>
        <p:txBody>
          <a:bodyPr anchor="b"/>
          <a:lstStyle>
            <a:lvl1pPr algn="ctr">
              <a:defRPr sz="2649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066" y="15903998"/>
            <a:ext cx="32106394" cy="7310649"/>
          </a:xfrm>
        </p:spPr>
        <p:txBody>
          <a:bodyPr/>
          <a:lstStyle>
            <a:lvl1pPr marL="0" indent="0" algn="ctr">
              <a:buNone/>
              <a:defRPr sz="10597"/>
            </a:lvl1pPr>
            <a:lvl2pPr marL="2018675" indent="0" algn="ctr">
              <a:buNone/>
              <a:defRPr sz="8831"/>
            </a:lvl2pPr>
            <a:lvl3pPr marL="4037350" indent="0" algn="ctr">
              <a:buNone/>
              <a:defRPr sz="7948"/>
            </a:lvl3pPr>
            <a:lvl4pPr marL="6056025" indent="0" algn="ctr">
              <a:buNone/>
              <a:defRPr sz="7064"/>
            </a:lvl4pPr>
            <a:lvl5pPr marL="8074701" indent="0" algn="ctr">
              <a:buNone/>
              <a:defRPr sz="7064"/>
            </a:lvl5pPr>
            <a:lvl6pPr marL="10093376" indent="0" algn="ctr">
              <a:buNone/>
              <a:defRPr sz="7064"/>
            </a:lvl6pPr>
            <a:lvl7pPr marL="12112051" indent="0" algn="ctr">
              <a:buNone/>
              <a:defRPr sz="7064"/>
            </a:lvl7pPr>
            <a:lvl8pPr marL="14130726" indent="0" algn="ctr">
              <a:buNone/>
              <a:defRPr sz="7064"/>
            </a:lvl8pPr>
            <a:lvl9pPr marL="16149401" indent="0" algn="ctr">
              <a:buNone/>
              <a:defRPr sz="706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0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30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4853" y="1612128"/>
            <a:ext cx="9230588" cy="256608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3088" y="1612128"/>
            <a:ext cx="27156658" cy="256608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25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75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792" y="7548975"/>
            <a:ext cx="36922353" cy="12595626"/>
          </a:xfrm>
        </p:spPr>
        <p:txBody>
          <a:bodyPr anchor="b"/>
          <a:lstStyle>
            <a:lvl1pPr>
              <a:defRPr sz="2649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792" y="20263761"/>
            <a:ext cx="36922353" cy="6623742"/>
          </a:xfrm>
        </p:spPr>
        <p:txBody>
          <a:bodyPr/>
          <a:lstStyle>
            <a:lvl1pPr marL="0" indent="0">
              <a:buNone/>
              <a:defRPr sz="10597">
                <a:solidFill>
                  <a:schemeClr val="tx1"/>
                </a:solidFill>
              </a:defRPr>
            </a:lvl1pPr>
            <a:lvl2pPr marL="2018675" indent="0">
              <a:buNone/>
              <a:defRPr sz="8831">
                <a:solidFill>
                  <a:schemeClr val="tx1">
                    <a:tint val="75000"/>
                  </a:schemeClr>
                </a:solidFill>
              </a:defRPr>
            </a:lvl2pPr>
            <a:lvl3pPr marL="4037350" indent="0">
              <a:buNone/>
              <a:defRPr sz="7948">
                <a:solidFill>
                  <a:schemeClr val="tx1">
                    <a:tint val="75000"/>
                  </a:schemeClr>
                </a:solidFill>
              </a:defRPr>
            </a:lvl3pPr>
            <a:lvl4pPr marL="6056025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4pPr>
            <a:lvl5pPr marL="8074701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5pPr>
            <a:lvl6pPr marL="10093376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6pPr>
            <a:lvl7pPr marL="12112051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7pPr>
            <a:lvl8pPr marL="14130726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8pPr>
            <a:lvl9pPr marL="16149401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6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3086" y="8060641"/>
            <a:ext cx="18193623" cy="192123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71816" y="8060641"/>
            <a:ext cx="18193623" cy="192123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26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62" y="1612135"/>
            <a:ext cx="36922353" cy="58527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666" y="7422802"/>
            <a:ext cx="18110010" cy="3637800"/>
          </a:xfrm>
        </p:spPr>
        <p:txBody>
          <a:bodyPr anchor="b"/>
          <a:lstStyle>
            <a:lvl1pPr marL="0" indent="0">
              <a:buNone/>
              <a:defRPr sz="10597" b="1"/>
            </a:lvl1pPr>
            <a:lvl2pPr marL="2018675" indent="0">
              <a:buNone/>
              <a:defRPr sz="8831" b="1"/>
            </a:lvl2pPr>
            <a:lvl3pPr marL="4037350" indent="0">
              <a:buNone/>
              <a:defRPr sz="7948" b="1"/>
            </a:lvl3pPr>
            <a:lvl4pPr marL="6056025" indent="0">
              <a:buNone/>
              <a:defRPr sz="7064" b="1"/>
            </a:lvl4pPr>
            <a:lvl5pPr marL="8074701" indent="0">
              <a:buNone/>
              <a:defRPr sz="7064" b="1"/>
            </a:lvl5pPr>
            <a:lvl6pPr marL="10093376" indent="0">
              <a:buNone/>
              <a:defRPr sz="7064" b="1"/>
            </a:lvl6pPr>
            <a:lvl7pPr marL="12112051" indent="0">
              <a:buNone/>
              <a:defRPr sz="7064" b="1"/>
            </a:lvl7pPr>
            <a:lvl8pPr marL="14130726" indent="0">
              <a:buNone/>
              <a:defRPr sz="7064" b="1"/>
            </a:lvl8pPr>
            <a:lvl9pPr marL="16149401" indent="0">
              <a:buNone/>
              <a:defRPr sz="70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666" y="11060602"/>
            <a:ext cx="18110010" cy="162684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71818" y="7422802"/>
            <a:ext cx="18199199" cy="3637800"/>
          </a:xfrm>
        </p:spPr>
        <p:txBody>
          <a:bodyPr anchor="b"/>
          <a:lstStyle>
            <a:lvl1pPr marL="0" indent="0">
              <a:buNone/>
              <a:defRPr sz="10597" b="1"/>
            </a:lvl1pPr>
            <a:lvl2pPr marL="2018675" indent="0">
              <a:buNone/>
              <a:defRPr sz="8831" b="1"/>
            </a:lvl2pPr>
            <a:lvl3pPr marL="4037350" indent="0">
              <a:buNone/>
              <a:defRPr sz="7948" b="1"/>
            </a:lvl3pPr>
            <a:lvl4pPr marL="6056025" indent="0">
              <a:buNone/>
              <a:defRPr sz="7064" b="1"/>
            </a:lvl4pPr>
            <a:lvl5pPr marL="8074701" indent="0">
              <a:buNone/>
              <a:defRPr sz="7064" b="1"/>
            </a:lvl5pPr>
            <a:lvl6pPr marL="10093376" indent="0">
              <a:buNone/>
              <a:defRPr sz="7064" b="1"/>
            </a:lvl6pPr>
            <a:lvl7pPr marL="12112051" indent="0">
              <a:buNone/>
              <a:defRPr sz="7064" b="1"/>
            </a:lvl7pPr>
            <a:lvl8pPr marL="14130726" indent="0">
              <a:buNone/>
              <a:defRPr sz="7064" b="1"/>
            </a:lvl8pPr>
            <a:lvl9pPr marL="16149401" indent="0">
              <a:buNone/>
              <a:defRPr sz="70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71818" y="11060602"/>
            <a:ext cx="18199199" cy="162684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85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96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46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62" y="2018665"/>
            <a:ext cx="13806864" cy="7065328"/>
          </a:xfrm>
        </p:spPr>
        <p:txBody>
          <a:bodyPr anchor="b"/>
          <a:lstStyle>
            <a:lvl1pPr>
              <a:defRPr sz="1412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9199" y="4359762"/>
            <a:ext cx="21671816" cy="21518408"/>
          </a:xfrm>
        </p:spPr>
        <p:txBody>
          <a:bodyPr/>
          <a:lstStyle>
            <a:lvl1pPr>
              <a:defRPr sz="14129"/>
            </a:lvl1pPr>
            <a:lvl2pPr>
              <a:defRPr sz="12363"/>
            </a:lvl2pPr>
            <a:lvl3pPr>
              <a:defRPr sz="10597"/>
            </a:lvl3pPr>
            <a:lvl4pPr>
              <a:defRPr sz="8831"/>
            </a:lvl4pPr>
            <a:lvl5pPr>
              <a:defRPr sz="8831"/>
            </a:lvl5pPr>
            <a:lvl6pPr>
              <a:defRPr sz="8831"/>
            </a:lvl6pPr>
            <a:lvl7pPr>
              <a:defRPr sz="8831"/>
            </a:lvl7pPr>
            <a:lvl8pPr>
              <a:defRPr sz="8831"/>
            </a:lvl8pPr>
            <a:lvl9pPr>
              <a:defRPr sz="883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662" y="9083992"/>
            <a:ext cx="13806864" cy="16829220"/>
          </a:xfrm>
        </p:spPr>
        <p:txBody>
          <a:bodyPr/>
          <a:lstStyle>
            <a:lvl1pPr marL="0" indent="0">
              <a:buNone/>
              <a:defRPr sz="7064"/>
            </a:lvl1pPr>
            <a:lvl2pPr marL="2018675" indent="0">
              <a:buNone/>
              <a:defRPr sz="6181"/>
            </a:lvl2pPr>
            <a:lvl3pPr marL="4037350" indent="0">
              <a:buNone/>
              <a:defRPr sz="5298"/>
            </a:lvl3pPr>
            <a:lvl4pPr marL="6056025" indent="0">
              <a:buNone/>
              <a:defRPr sz="4415"/>
            </a:lvl4pPr>
            <a:lvl5pPr marL="8074701" indent="0">
              <a:buNone/>
              <a:defRPr sz="4415"/>
            </a:lvl5pPr>
            <a:lvl6pPr marL="10093376" indent="0">
              <a:buNone/>
              <a:defRPr sz="4415"/>
            </a:lvl6pPr>
            <a:lvl7pPr marL="12112051" indent="0">
              <a:buNone/>
              <a:defRPr sz="4415"/>
            </a:lvl7pPr>
            <a:lvl8pPr marL="14130726" indent="0">
              <a:buNone/>
              <a:defRPr sz="4415"/>
            </a:lvl8pPr>
            <a:lvl9pPr marL="16149401" indent="0">
              <a:buNone/>
              <a:defRPr sz="44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8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62" y="2018665"/>
            <a:ext cx="13806864" cy="7065328"/>
          </a:xfrm>
        </p:spPr>
        <p:txBody>
          <a:bodyPr anchor="b"/>
          <a:lstStyle>
            <a:lvl1pPr>
              <a:defRPr sz="1412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9199" y="4359762"/>
            <a:ext cx="21671816" cy="21518408"/>
          </a:xfrm>
        </p:spPr>
        <p:txBody>
          <a:bodyPr anchor="t"/>
          <a:lstStyle>
            <a:lvl1pPr marL="0" indent="0">
              <a:buNone/>
              <a:defRPr sz="14129"/>
            </a:lvl1pPr>
            <a:lvl2pPr marL="2018675" indent="0">
              <a:buNone/>
              <a:defRPr sz="12363"/>
            </a:lvl2pPr>
            <a:lvl3pPr marL="4037350" indent="0">
              <a:buNone/>
              <a:defRPr sz="10597"/>
            </a:lvl3pPr>
            <a:lvl4pPr marL="6056025" indent="0">
              <a:buNone/>
              <a:defRPr sz="8831"/>
            </a:lvl4pPr>
            <a:lvl5pPr marL="8074701" indent="0">
              <a:buNone/>
              <a:defRPr sz="8831"/>
            </a:lvl5pPr>
            <a:lvl6pPr marL="10093376" indent="0">
              <a:buNone/>
              <a:defRPr sz="8831"/>
            </a:lvl6pPr>
            <a:lvl7pPr marL="12112051" indent="0">
              <a:buNone/>
              <a:defRPr sz="8831"/>
            </a:lvl7pPr>
            <a:lvl8pPr marL="14130726" indent="0">
              <a:buNone/>
              <a:defRPr sz="8831"/>
            </a:lvl8pPr>
            <a:lvl9pPr marL="16149401" indent="0">
              <a:buNone/>
              <a:defRPr sz="8831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662" y="9083992"/>
            <a:ext cx="13806864" cy="16829220"/>
          </a:xfrm>
        </p:spPr>
        <p:txBody>
          <a:bodyPr/>
          <a:lstStyle>
            <a:lvl1pPr marL="0" indent="0">
              <a:buNone/>
              <a:defRPr sz="7064"/>
            </a:lvl1pPr>
            <a:lvl2pPr marL="2018675" indent="0">
              <a:buNone/>
              <a:defRPr sz="6181"/>
            </a:lvl2pPr>
            <a:lvl3pPr marL="4037350" indent="0">
              <a:buNone/>
              <a:defRPr sz="5298"/>
            </a:lvl3pPr>
            <a:lvl4pPr marL="6056025" indent="0">
              <a:buNone/>
              <a:defRPr sz="4415"/>
            </a:lvl4pPr>
            <a:lvl5pPr marL="8074701" indent="0">
              <a:buNone/>
              <a:defRPr sz="4415"/>
            </a:lvl5pPr>
            <a:lvl6pPr marL="10093376" indent="0">
              <a:buNone/>
              <a:defRPr sz="4415"/>
            </a:lvl6pPr>
            <a:lvl7pPr marL="12112051" indent="0">
              <a:buNone/>
              <a:defRPr sz="4415"/>
            </a:lvl7pPr>
            <a:lvl8pPr marL="14130726" indent="0">
              <a:buNone/>
              <a:defRPr sz="4415"/>
            </a:lvl8pPr>
            <a:lvl9pPr marL="16149401" indent="0">
              <a:buNone/>
              <a:defRPr sz="44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6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3086" y="1612135"/>
            <a:ext cx="36922353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3086" y="8060641"/>
            <a:ext cx="36922353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3086" y="28065058"/>
            <a:ext cx="9631918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2F16-412C-4EC9-935A-E8378F67AD79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80324" y="28065058"/>
            <a:ext cx="14447877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3521" y="28065058"/>
            <a:ext cx="9631918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6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7350" rtl="0" eaLnBrk="1" latinLnBrk="0" hangingPunct="1">
        <a:lnSpc>
          <a:spcPct val="90000"/>
        </a:lnSpc>
        <a:spcBef>
          <a:spcPct val="0"/>
        </a:spcBef>
        <a:buNone/>
        <a:defRPr sz="19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338" indent="-1009338" algn="l" defTabSz="403735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3" kern="1200">
          <a:solidFill>
            <a:schemeClr val="tx1"/>
          </a:solidFill>
          <a:latin typeface="+mn-lt"/>
          <a:ea typeface="+mn-ea"/>
          <a:cs typeface="+mn-cs"/>
        </a:defRPr>
      </a:lvl1pPr>
      <a:lvl2pPr marL="3028013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10597" kern="1200">
          <a:solidFill>
            <a:schemeClr val="tx1"/>
          </a:solidFill>
          <a:latin typeface="+mn-lt"/>
          <a:ea typeface="+mn-ea"/>
          <a:cs typeface="+mn-cs"/>
        </a:defRPr>
      </a:lvl2pPr>
      <a:lvl3pPr marL="5046688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8831" kern="1200">
          <a:solidFill>
            <a:schemeClr val="tx1"/>
          </a:solidFill>
          <a:latin typeface="+mn-lt"/>
          <a:ea typeface="+mn-ea"/>
          <a:cs typeface="+mn-cs"/>
        </a:defRPr>
      </a:lvl3pPr>
      <a:lvl4pPr marL="7065363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4pPr>
      <a:lvl5pPr marL="9084038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5pPr>
      <a:lvl6pPr marL="11102713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6pPr>
      <a:lvl7pPr marL="13121389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7pPr>
      <a:lvl8pPr marL="15140064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8pPr>
      <a:lvl9pPr marL="17158739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1pPr>
      <a:lvl2pPr marL="2018675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2pPr>
      <a:lvl3pPr marL="4037350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3pPr>
      <a:lvl4pPr marL="6056025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4pPr>
      <a:lvl5pPr marL="8074701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5pPr>
      <a:lvl6pPr marL="10093376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6pPr>
      <a:lvl7pPr marL="12112051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7pPr>
      <a:lvl8pPr marL="14130726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8pPr>
      <a:lvl9pPr marL="16149401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ZoneTexte 156">
            <a:extLst>
              <a:ext uri="{FF2B5EF4-FFF2-40B4-BE49-F238E27FC236}">
                <a16:creationId xmlns:a16="http://schemas.microsoft.com/office/drawing/2014/main" id="{C8884409-7E31-4D93-BC42-C72581E225A3}"/>
              </a:ext>
            </a:extLst>
          </p:cNvPr>
          <p:cNvSpPr txBox="1"/>
          <p:nvPr/>
        </p:nvSpPr>
        <p:spPr>
          <a:xfrm flipH="1">
            <a:off x="10632143" y="7479512"/>
            <a:ext cx="3448441" cy="15819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Factoring Opportunity Analysis</a:t>
            </a:r>
          </a:p>
        </p:txBody>
      </p:sp>
      <p:sp>
        <p:nvSpPr>
          <p:cNvPr id="17" name="Virage 18">
            <a:extLst>
              <a:ext uri="{FF2B5EF4-FFF2-40B4-BE49-F238E27FC236}">
                <a16:creationId xmlns:a16="http://schemas.microsoft.com/office/drawing/2014/main" id="{B5F9D43C-67FF-41BF-8A19-75A7724A0F52}"/>
              </a:ext>
            </a:extLst>
          </p:cNvPr>
          <p:cNvSpPr/>
          <p:nvPr/>
        </p:nvSpPr>
        <p:spPr>
          <a:xfrm>
            <a:off x="25915397" y="14886604"/>
            <a:ext cx="2400300" cy="10406176"/>
          </a:xfrm>
          <a:prstGeom prst="bentArrow">
            <a:avLst>
              <a:gd name="adj1" fmla="val 23434"/>
              <a:gd name="adj2" fmla="val 11717"/>
              <a:gd name="adj3" fmla="val 25000"/>
              <a:gd name="adj4" fmla="val 43750"/>
            </a:avLst>
          </a:prstGeom>
          <a:solidFill>
            <a:srgbClr val="008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19" name="Virage 20">
            <a:extLst>
              <a:ext uri="{FF2B5EF4-FFF2-40B4-BE49-F238E27FC236}">
                <a16:creationId xmlns:a16="http://schemas.microsoft.com/office/drawing/2014/main" id="{9FC55CA6-BFA3-46FB-8A2C-79E3F3A8CB6B}"/>
              </a:ext>
            </a:extLst>
          </p:cNvPr>
          <p:cNvSpPr/>
          <p:nvPr/>
        </p:nvSpPr>
        <p:spPr>
          <a:xfrm>
            <a:off x="25112123" y="7010777"/>
            <a:ext cx="2281238" cy="18339153"/>
          </a:xfrm>
          <a:prstGeom prst="bentArrow">
            <a:avLst>
              <a:gd name="adj1" fmla="val 26774"/>
              <a:gd name="adj2" fmla="val 13387"/>
              <a:gd name="adj3" fmla="val 25835"/>
              <a:gd name="adj4" fmla="val 28720"/>
            </a:avLst>
          </a:prstGeom>
          <a:solidFill>
            <a:srgbClr val="00C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20" name="Virage 21">
            <a:extLst>
              <a:ext uri="{FF2B5EF4-FFF2-40B4-BE49-F238E27FC236}">
                <a16:creationId xmlns:a16="http://schemas.microsoft.com/office/drawing/2014/main" id="{3C70DF2F-A63D-4578-8A31-B1205E15A252}"/>
              </a:ext>
            </a:extLst>
          </p:cNvPr>
          <p:cNvSpPr/>
          <p:nvPr/>
        </p:nvSpPr>
        <p:spPr>
          <a:xfrm flipH="1">
            <a:off x="21611684" y="4671155"/>
            <a:ext cx="3300413" cy="20678775"/>
          </a:xfrm>
          <a:prstGeom prst="bentArrow">
            <a:avLst>
              <a:gd name="adj1" fmla="val 21247"/>
              <a:gd name="adj2" fmla="val 11717"/>
              <a:gd name="adj3" fmla="val 25000"/>
              <a:gd name="adj4" fmla="val 37476"/>
            </a:avLst>
          </a:prstGeom>
          <a:solidFill>
            <a:srgbClr val="23A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21" name="Virage 22">
            <a:extLst>
              <a:ext uri="{FF2B5EF4-FFF2-40B4-BE49-F238E27FC236}">
                <a16:creationId xmlns:a16="http://schemas.microsoft.com/office/drawing/2014/main" id="{8C63C6D7-E621-4F3E-A730-D4C98B43A6F6}"/>
              </a:ext>
            </a:extLst>
          </p:cNvPr>
          <p:cNvSpPr/>
          <p:nvPr/>
        </p:nvSpPr>
        <p:spPr>
          <a:xfrm flipH="1">
            <a:off x="16362514" y="11352309"/>
            <a:ext cx="7727257" cy="13902975"/>
          </a:xfrm>
          <a:prstGeom prst="bentArrow">
            <a:avLst>
              <a:gd name="adj1" fmla="val 9075"/>
              <a:gd name="adj2" fmla="val 4874"/>
              <a:gd name="adj3" fmla="val 12466"/>
              <a:gd name="adj4" fmla="val 14634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22" name="Virage 24">
            <a:extLst>
              <a:ext uri="{FF2B5EF4-FFF2-40B4-BE49-F238E27FC236}">
                <a16:creationId xmlns:a16="http://schemas.microsoft.com/office/drawing/2014/main" id="{C80A85F0-26C5-488F-8D89-778EA2AFB96D}"/>
              </a:ext>
            </a:extLst>
          </p:cNvPr>
          <p:cNvSpPr/>
          <p:nvPr/>
        </p:nvSpPr>
        <p:spPr>
          <a:xfrm flipH="1">
            <a:off x="19773359" y="20527105"/>
            <a:ext cx="3430588" cy="4791075"/>
          </a:xfrm>
          <a:prstGeom prst="bentArrow">
            <a:avLst>
              <a:gd name="adj1" fmla="val 16074"/>
              <a:gd name="adj2" fmla="val 8037"/>
              <a:gd name="adj3" fmla="val 17029"/>
              <a:gd name="adj4" fmla="val 2289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2D00FC2-A64C-4CC0-A45A-EF68E262A4D4}"/>
              </a:ext>
            </a:extLst>
          </p:cNvPr>
          <p:cNvSpPr/>
          <p:nvPr/>
        </p:nvSpPr>
        <p:spPr bwMode="gray">
          <a:xfrm>
            <a:off x="11776859" y="9118709"/>
            <a:ext cx="5056188" cy="5056187"/>
          </a:xfrm>
          <a:prstGeom prst="ellipse">
            <a:avLst/>
          </a:prstGeom>
          <a:solidFill>
            <a:srgbClr val="4F81B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PRODUCT 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ARCHITECTURE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BD306F87-E463-4DEE-92B8-67A012CBF6CA}"/>
              </a:ext>
            </a:extLst>
          </p:cNvPr>
          <p:cNvSpPr/>
          <p:nvPr/>
        </p:nvSpPr>
        <p:spPr bwMode="gray">
          <a:xfrm>
            <a:off x="16968247" y="2643297"/>
            <a:ext cx="5056187" cy="5056187"/>
          </a:xfrm>
          <a:prstGeom prst="ellipse">
            <a:avLst/>
          </a:prstGeom>
          <a:solidFill>
            <a:srgbClr val="23A2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EXPERIENCE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 DESIGN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3C8FB56-F154-4611-B74D-CB84ABB6CA79}"/>
              </a:ext>
            </a:extLst>
          </p:cNvPr>
          <p:cNvSpPr/>
          <p:nvPr/>
        </p:nvSpPr>
        <p:spPr bwMode="gray">
          <a:xfrm>
            <a:off x="26891121" y="4857744"/>
            <a:ext cx="4901459" cy="4699066"/>
          </a:xfrm>
          <a:prstGeom prst="ellipse">
            <a:avLst/>
          </a:prstGeom>
          <a:solidFill>
            <a:srgbClr val="00CB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OPERATIONS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ARCHITECTURE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66E4D1F-656C-45FA-BA65-4720973552C2}"/>
              </a:ext>
            </a:extLst>
          </p:cNvPr>
          <p:cNvSpPr/>
          <p:nvPr/>
        </p:nvSpPr>
        <p:spPr bwMode="gray">
          <a:xfrm>
            <a:off x="27754515" y="12438600"/>
            <a:ext cx="5056188" cy="5056188"/>
          </a:xfrm>
          <a:prstGeom prst="ellipse">
            <a:avLst/>
          </a:prstGeom>
          <a:solidFill>
            <a:srgbClr val="00866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SOFTWARE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ARCHITECTURE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3DD5EB0-DC0E-4BF5-98B1-874F20CAEF77}"/>
              </a:ext>
            </a:extLst>
          </p:cNvPr>
          <p:cNvSpPr/>
          <p:nvPr/>
        </p:nvSpPr>
        <p:spPr bwMode="gray">
          <a:xfrm>
            <a:off x="15212472" y="18435747"/>
            <a:ext cx="5056187" cy="505618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AGILE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ORGANIZATION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249E278E-D892-4618-BCF3-FD5638105129}"/>
              </a:ext>
            </a:extLst>
          </p:cNvPr>
          <p:cNvSpPr txBox="1"/>
          <p:nvPr/>
        </p:nvSpPr>
        <p:spPr>
          <a:xfrm>
            <a:off x="17595841" y="23527377"/>
            <a:ext cx="3387751" cy="1775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0" dirty="0">
                <a:solidFill>
                  <a:srgbClr val="4F81BD"/>
                </a:solidFill>
                <a:latin typeface="Calibri"/>
              </a:rPr>
              <a:t>Mirrors Intentional Architecture</a:t>
            </a:r>
          </a:p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4F81BD"/>
                </a:solidFill>
                <a:latin typeface="+mj-lt"/>
                <a:cs typeface="Arial" panose="020B0604020202020204" pitchFamily="34" charset="0"/>
              </a:rPr>
              <a:t>Inverse Conway</a:t>
            </a:r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189BD00E-A573-48A0-BFF9-174F457B2DFF}"/>
              </a:ext>
            </a:extLst>
          </p:cNvPr>
          <p:cNvCxnSpPr>
            <a:cxnSpLocks/>
          </p:cNvCxnSpPr>
          <p:nvPr/>
        </p:nvCxnSpPr>
        <p:spPr>
          <a:xfrm flipV="1">
            <a:off x="21236756" y="23643660"/>
            <a:ext cx="0" cy="1433513"/>
          </a:xfrm>
          <a:prstGeom prst="line">
            <a:avLst/>
          </a:prstGeom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C27B1D68-2854-4E27-8CC8-C11FE455BD31}"/>
              </a:ext>
            </a:extLst>
          </p:cNvPr>
          <p:cNvSpPr txBox="1"/>
          <p:nvPr/>
        </p:nvSpPr>
        <p:spPr>
          <a:xfrm>
            <a:off x="21099574" y="2238942"/>
            <a:ext cx="4324632" cy="989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0" dirty="0">
                <a:solidFill>
                  <a:srgbClr val="4F81BD"/>
                </a:solidFill>
                <a:latin typeface="Calibri"/>
              </a:rPr>
              <a:t>Maximize Value for clients &amp; Employees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7A370747-106B-4906-B7C8-7DA540D8C374}"/>
              </a:ext>
            </a:extLst>
          </p:cNvPr>
          <p:cNvSpPr txBox="1"/>
          <p:nvPr/>
        </p:nvSpPr>
        <p:spPr>
          <a:xfrm>
            <a:off x="14963823" y="13763139"/>
            <a:ext cx="4811712" cy="13320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0" dirty="0">
                <a:solidFill>
                  <a:srgbClr val="4F81BD"/>
                </a:solidFill>
                <a:latin typeface="Calibri"/>
              </a:rPr>
              <a:t>Full stack Product Architecture</a:t>
            </a:r>
          </a:p>
          <a:p>
            <a:pPr algn="r" defTabSz="914378">
              <a:lnSpc>
                <a:spcPct val="80000"/>
              </a:lnSpc>
              <a:defRPr/>
            </a:pPr>
            <a:r>
              <a:rPr lang="en-US" sz="280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Modularity-Integrality Trade-Off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6EE04026-4F0D-40B9-9DC6-BDE078EEB860}"/>
              </a:ext>
            </a:extLst>
          </p:cNvPr>
          <p:cNvSpPr txBox="1"/>
          <p:nvPr/>
        </p:nvSpPr>
        <p:spPr>
          <a:xfrm>
            <a:off x="29993456" y="21388843"/>
            <a:ext cx="4811712" cy="1922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0" dirty="0">
                <a:solidFill>
                  <a:srgbClr val="4F81BD"/>
                </a:solidFill>
                <a:latin typeface="Calibri"/>
              </a:rPr>
              <a:t>End to end integration</a:t>
            </a:r>
            <a:endParaRPr lang="en-US" sz="2800" kern="0" dirty="0">
              <a:solidFill>
                <a:srgbClr val="4F81BD"/>
              </a:solidFill>
              <a:latin typeface="+mj-lt"/>
              <a:cs typeface="Arial" panose="020B0604020202020204" pitchFamily="34" charset="0"/>
            </a:endParaRPr>
          </a:p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Mutual requirements</a:t>
            </a:r>
          </a:p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Migration strategy</a:t>
            </a:r>
          </a:p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Scale up</a:t>
            </a:r>
          </a:p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Technical debt</a:t>
            </a:r>
          </a:p>
        </p:txBody>
      </p: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085DBEF6-65D0-4C48-9766-FE14AAC496CB}"/>
              </a:ext>
            </a:extLst>
          </p:cNvPr>
          <p:cNvCxnSpPr/>
          <p:nvPr/>
        </p:nvCxnSpPr>
        <p:spPr>
          <a:xfrm flipV="1">
            <a:off x="29665398" y="21605784"/>
            <a:ext cx="0" cy="1433512"/>
          </a:xfrm>
          <a:prstGeom prst="line">
            <a:avLst/>
          </a:prstGeom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Ellipse 178">
            <a:extLst>
              <a:ext uri="{FF2B5EF4-FFF2-40B4-BE49-F238E27FC236}">
                <a16:creationId xmlns:a16="http://schemas.microsoft.com/office/drawing/2014/main" id="{EE373232-4A00-461F-B4AF-D5F1B26069A8}"/>
              </a:ext>
            </a:extLst>
          </p:cNvPr>
          <p:cNvSpPr/>
          <p:nvPr/>
        </p:nvSpPr>
        <p:spPr bwMode="gray">
          <a:xfrm>
            <a:off x="22015063" y="23040669"/>
            <a:ext cx="5270104" cy="5060053"/>
          </a:xfrm>
          <a:prstGeom prst="ellipse">
            <a:avLst/>
          </a:prstGeom>
          <a:solidFill>
            <a:srgbClr val="00866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rgbClr val="EEECE1">
                  <a:lumMod val="25000"/>
                </a:srgbClr>
              </a:solidFill>
              <a:latin typeface="Michelin Black" panose="02000000000000000000" pitchFamily="50" charset="0"/>
            </a:endParaRP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rgbClr val="EEECE1">
                  <a:lumMod val="25000"/>
                </a:srgbClr>
              </a:solidFill>
              <a:latin typeface="Michelin Black" panose="02000000000000000000" pitchFamily="50" charset="0"/>
            </a:endParaRP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ARCHITECTURE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DECISION</a:t>
            </a:r>
          </a:p>
        </p:txBody>
      </p:sp>
      <p:sp>
        <p:nvSpPr>
          <p:cNvPr id="236" name="ZoneTexte 235">
            <a:extLst>
              <a:ext uri="{FF2B5EF4-FFF2-40B4-BE49-F238E27FC236}">
                <a16:creationId xmlns:a16="http://schemas.microsoft.com/office/drawing/2014/main" id="{AD1DDF72-9FF1-4850-86A7-6134EA0F76E1}"/>
              </a:ext>
            </a:extLst>
          </p:cNvPr>
          <p:cNvSpPr txBox="1"/>
          <p:nvPr/>
        </p:nvSpPr>
        <p:spPr>
          <a:xfrm>
            <a:off x="28096061" y="24315268"/>
            <a:ext cx="4811712" cy="20990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defTabSz="914378">
              <a:lnSpc>
                <a:spcPct val="80000"/>
              </a:lnSpc>
              <a:defRPr/>
            </a:pPr>
            <a:r>
              <a:rPr lang="en-US" sz="3600" b="1" kern="0" dirty="0">
                <a:solidFill>
                  <a:srgbClr val="4F81BD"/>
                </a:solidFill>
              </a:rPr>
              <a:t>Make the right decision and document it</a:t>
            </a:r>
          </a:p>
          <a:p>
            <a:pPr algn="r" defTabSz="914378">
              <a:lnSpc>
                <a:spcPct val="80000"/>
              </a:lnSpc>
              <a:defRPr/>
            </a:pPr>
            <a:r>
              <a:rPr lang="en-US" sz="2800" kern="0" dirty="0">
                <a:solidFill>
                  <a:srgbClr val="4F81BD"/>
                </a:solidFill>
                <a:latin typeface="+mj-lt"/>
                <a:cs typeface="Arial" panose="020B0604020202020204" pitchFamily="34" charset="0"/>
              </a:rPr>
              <a:t>Rational</a:t>
            </a:r>
          </a:p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4F81BD"/>
                </a:solidFill>
                <a:latin typeface="+mj-lt"/>
                <a:cs typeface="Arial" panose="020B0604020202020204" pitchFamily="34" charset="0"/>
              </a:rPr>
              <a:t>Transparence</a:t>
            </a:r>
          </a:p>
          <a:p>
            <a:pPr algn="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27509B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37" name="Connecteur droit 236">
            <a:extLst>
              <a:ext uri="{FF2B5EF4-FFF2-40B4-BE49-F238E27FC236}">
                <a16:creationId xmlns:a16="http://schemas.microsoft.com/office/drawing/2014/main" id="{1E5539BD-4B16-4477-971B-6A717D0A58C4}"/>
              </a:ext>
            </a:extLst>
          </p:cNvPr>
          <p:cNvCxnSpPr/>
          <p:nvPr/>
        </p:nvCxnSpPr>
        <p:spPr>
          <a:xfrm flipV="1">
            <a:off x="28108521" y="24308196"/>
            <a:ext cx="0" cy="1433513"/>
          </a:xfrm>
          <a:prstGeom prst="line">
            <a:avLst/>
          </a:prstGeom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AB5672F-3620-4AD3-8051-BAFCE247F18B}"/>
              </a:ext>
            </a:extLst>
          </p:cNvPr>
          <p:cNvSpPr/>
          <p:nvPr/>
        </p:nvSpPr>
        <p:spPr>
          <a:xfrm>
            <a:off x="0" y="28119164"/>
            <a:ext cx="42808525" cy="2145199"/>
          </a:xfrm>
          <a:prstGeom prst="rect">
            <a:avLst/>
          </a:prstGeom>
          <a:solidFill>
            <a:srgbClr val="00CC9B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176431"/>
            <a:endParaRPr lang="en-US" sz="82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2FE55A-6DED-4F0E-9D18-3528BA9CDC87}"/>
              </a:ext>
            </a:extLst>
          </p:cNvPr>
          <p:cNvSpPr/>
          <p:nvPr/>
        </p:nvSpPr>
        <p:spPr>
          <a:xfrm>
            <a:off x="10121358" y="28210534"/>
            <a:ext cx="275412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>
                <a:solidFill>
                  <a:schemeClr val="bg1"/>
                </a:solidFill>
                <a:latin typeface="Gotham Rounded Bold" pitchFamily="50" charset="0"/>
              </a:rPr>
              <a:t>CONTINUOUS ARCHITECTURE TOOLKITS &amp; RITUALS</a:t>
            </a:r>
          </a:p>
          <a:p>
            <a:pPr algn="ctr"/>
            <a:r>
              <a:rPr lang="en-US" sz="6000" b="1" i="1" dirty="0">
                <a:solidFill>
                  <a:schemeClr val="bg1"/>
                </a:solidFill>
                <a:latin typeface="Gotham Rounded Bold" pitchFamily="50" charset="0"/>
              </a:rPr>
              <a:t>O-AA™ Standard Mapping</a:t>
            </a:r>
            <a:endParaRPr lang="en-US" sz="4800" b="1" i="1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A9BCC9-9CF1-4D45-8151-4EEDAF6BF39E}"/>
              </a:ext>
            </a:extLst>
          </p:cNvPr>
          <p:cNvSpPr txBox="1"/>
          <p:nvPr/>
        </p:nvSpPr>
        <p:spPr>
          <a:xfrm>
            <a:off x="2298335" y="26888301"/>
            <a:ext cx="5296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Source: O-AA™ Standard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3CFED-6EB8-483A-8381-A5FCA9CF2C7F}"/>
              </a:ext>
            </a:extLst>
          </p:cNvPr>
          <p:cNvSpPr txBox="1"/>
          <p:nvPr/>
        </p:nvSpPr>
        <p:spPr>
          <a:xfrm rot="18904533">
            <a:off x="507575" y="16809595"/>
            <a:ext cx="4265987" cy="94290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DRAFT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37" name="ZoneTexte 156">
            <a:extLst>
              <a:ext uri="{FF2B5EF4-FFF2-40B4-BE49-F238E27FC236}">
                <a16:creationId xmlns:a16="http://schemas.microsoft.com/office/drawing/2014/main" id="{FFF9A876-6426-4A30-81CD-C5C3C7C241FA}"/>
              </a:ext>
            </a:extLst>
          </p:cNvPr>
          <p:cNvSpPr txBox="1"/>
          <p:nvPr/>
        </p:nvSpPr>
        <p:spPr>
          <a:xfrm flipH="1">
            <a:off x="23561867" y="16221742"/>
            <a:ext cx="3754660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Scoping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360°</a:t>
            </a:r>
          </a:p>
        </p:txBody>
      </p:sp>
      <p:sp>
        <p:nvSpPr>
          <p:cNvPr id="138" name="ZoneTexte 156">
            <a:extLst>
              <a:ext uri="{FF2B5EF4-FFF2-40B4-BE49-F238E27FC236}">
                <a16:creationId xmlns:a16="http://schemas.microsoft.com/office/drawing/2014/main" id="{9F4BCB0A-2C10-47A7-A6C7-D4883E88C1ED}"/>
              </a:ext>
            </a:extLst>
          </p:cNvPr>
          <p:cNvSpPr txBox="1"/>
          <p:nvPr/>
        </p:nvSpPr>
        <p:spPr>
          <a:xfrm flipH="1">
            <a:off x="29045359" y="26440483"/>
            <a:ext cx="375466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Architecture Decision Record</a:t>
            </a:r>
          </a:p>
        </p:txBody>
      </p:sp>
      <p:sp>
        <p:nvSpPr>
          <p:cNvPr id="139" name="Ellipse 169">
            <a:extLst>
              <a:ext uri="{FF2B5EF4-FFF2-40B4-BE49-F238E27FC236}">
                <a16:creationId xmlns:a16="http://schemas.microsoft.com/office/drawing/2014/main" id="{C589CD9B-4BA1-4D6B-B363-31B01E3EE5BA}"/>
              </a:ext>
            </a:extLst>
          </p:cNvPr>
          <p:cNvSpPr/>
          <p:nvPr/>
        </p:nvSpPr>
        <p:spPr>
          <a:xfrm flipH="1">
            <a:off x="27393361" y="26283017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0" name="ZoneTexte 156">
            <a:extLst>
              <a:ext uri="{FF2B5EF4-FFF2-40B4-BE49-F238E27FC236}">
                <a16:creationId xmlns:a16="http://schemas.microsoft.com/office/drawing/2014/main" id="{3D9103FB-5FA1-45A2-A32E-19095806E0B2}"/>
              </a:ext>
            </a:extLst>
          </p:cNvPr>
          <p:cNvSpPr txBox="1"/>
          <p:nvPr/>
        </p:nvSpPr>
        <p:spPr>
          <a:xfrm flipH="1">
            <a:off x="13971961" y="3232033"/>
            <a:ext cx="375466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Impact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Mapping</a:t>
            </a:r>
          </a:p>
        </p:txBody>
      </p:sp>
      <p:sp>
        <p:nvSpPr>
          <p:cNvPr id="141" name="Ellipse 169">
            <a:extLst>
              <a:ext uri="{FF2B5EF4-FFF2-40B4-BE49-F238E27FC236}">
                <a16:creationId xmlns:a16="http://schemas.microsoft.com/office/drawing/2014/main" id="{677D5789-53E9-494E-A3D4-D0BAF6D6A362}"/>
              </a:ext>
            </a:extLst>
          </p:cNvPr>
          <p:cNvSpPr/>
          <p:nvPr/>
        </p:nvSpPr>
        <p:spPr>
          <a:xfrm flipH="1">
            <a:off x="13095344" y="3153743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0" name="ZoneTexte 156">
            <a:extLst>
              <a:ext uri="{FF2B5EF4-FFF2-40B4-BE49-F238E27FC236}">
                <a16:creationId xmlns:a16="http://schemas.microsoft.com/office/drawing/2014/main" id="{80705F8D-C67A-4074-A892-2F3B194D7A8A}"/>
              </a:ext>
            </a:extLst>
          </p:cNvPr>
          <p:cNvSpPr txBox="1"/>
          <p:nvPr/>
        </p:nvSpPr>
        <p:spPr>
          <a:xfrm flipH="1">
            <a:off x="34301951" y="12066794"/>
            <a:ext cx="375466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Domain Driven Design</a:t>
            </a:r>
          </a:p>
        </p:txBody>
      </p:sp>
      <p:sp>
        <p:nvSpPr>
          <p:cNvPr id="151" name="Ellipse 169">
            <a:extLst>
              <a:ext uri="{FF2B5EF4-FFF2-40B4-BE49-F238E27FC236}">
                <a16:creationId xmlns:a16="http://schemas.microsoft.com/office/drawing/2014/main" id="{2D87C770-3348-4708-A2AB-0F30F2217ADE}"/>
              </a:ext>
            </a:extLst>
          </p:cNvPr>
          <p:cNvSpPr/>
          <p:nvPr/>
        </p:nvSpPr>
        <p:spPr>
          <a:xfrm flipH="1">
            <a:off x="32648536" y="11990450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6" name="Organigramme : Décision 1204">
            <a:extLst>
              <a:ext uri="{FF2B5EF4-FFF2-40B4-BE49-F238E27FC236}">
                <a16:creationId xmlns:a16="http://schemas.microsoft.com/office/drawing/2014/main" id="{0CED2A9B-ABDB-4B18-80DF-84E03EDE4D6A}"/>
              </a:ext>
            </a:extLst>
          </p:cNvPr>
          <p:cNvSpPr/>
          <p:nvPr/>
        </p:nvSpPr>
        <p:spPr>
          <a:xfrm>
            <a:off x="23051011" y="15942908"/>
            <a:ext cx="1237592" cy="1590011"/>
          </a:xfrm>
          <a:prstGeom prst="flowChartDecision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0"/>
          </a:p>
        </p:txBody>
      </p:sp>
      <p:sp>
        <p:nvSpPr>
          <p:cNvPr id="152" name="ZoneTexte 156">
            <a:extLst>
              <a:ext uri="{FF2B5EF4-FFF2-40B4-BE49-F238E27FC236}">
                <a16:creationId xmlns:a16="http://schemas.microsoft.com/office/drawing/2014/main" id="{FDB71CA7-D578-42DD-A9C4-D068D5508630}"/>
              </a:ext>
            </a:extLst>
          </p:cNvPr>
          <p:cNvSpPr txBox="1"/>
          <p:nvPr/>
        </p:nvSpPr>
        <p:spPr>
          <a:xfrm flipH="1">
            <a:off x="23759107" y="18031586"/>
            <a:ext cx="3754660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Architecture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KATA</a:t>
            </a:r>
          </a:p>
        </p:txBody>
      </p:sp>
      <p:sp>
        <p:nvSpPr>
          <p:cNvPr id="153" name="Organigramme : Décision 1204">
            <a:extLst>
              <a:ext uri="{FF2B5EF4-FFF2-40B4-BE49-F238E27FC236}">
                <a16:creationId xmlns:a16="http://schemas.microsoft.com/office/drawing/2014/main" id="{C8483FFA-D30A-427B-8F92-99F2CA118422}"/>
              </a:ext>
            </a:extLst>
          </p:cNvPr>
          <p:cNvSpPr/>
          <p:nvPr/>
        </p:nvSpPr>
        <p:spPr>
          <a:xfrm>
            <a:off x="23019651" y="17752752"/>
            <a:ext cx="1237592" cy="1590011"/>
          </a:xfrm>
          <a:prstGeom prst="flowChartDecision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0"/>
          </a:p>
        </p:txBody>
      </p:sp>
      <p:sp>
        <p:nvSpPr>
          <p:cNvPr id="154" name="ZoneTexte 156">
            <a:extLst>
              <a:ext uri="{FF2B5EF4-FFF2-40B4-BE49-F238E27FC236}">
                <a16:creationId xmlns:a16="http://schemas.microsoft.com/office/drawing/2014/main" id="{4A767317-B45F-40A7-8A9F-B91A04326758}"/>
              </a:ext>
            </a:extLst>
          </p:cNvPr>
          <p:cNvSpPr txBox="1"/>
          <p:nvPr/>
        </p:nvSpPr>
        <p:spPr>
          <a:xfrm flipH="1">
            <a:off x="17344914" y="1377040"/>
            <a:ext cx="375466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Experience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Mapping</a:t>
            </a:r>
          </a:p>
        </p:txBody>
      </p:sp>
      <p:sp>
        <p:nvSpPr>
          <p:cNvPr id="155" name="Ellipse 169">
            <a:extLst>
              <a:ext uri="{FF2B5EF4-FFF2-40B4-BE49-F238E27FC236}">
                <a16:creationId xmlns:a16="http://schemas.microsoft.com/office/drawing/2014/main" id="{3368D79B-3B2A-4963-B0FE-40FC79AC2601}"/>
              </a:ext>
            </a:extLst>
          </p:cNvPr>
          <p:cNvSpPr/>
          <p:nvPr/>
        </p:nvSpPr>
        <p:spPr>
          <a:xfrm flipH="1">
            <a:off x="16285417" y="1298750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3" name="ZoneTexte 156">
            <a:extLst>
              <a:ext uri="{FF2B5EF4-FFF2-40B4-BE49-F238E27FC236}">
                <a16:creationId xmlns:a16="http://schemas.microsoft.com/office/drawing/2014/main" id="{3B790D0C-DC4F-4309-91CF-BEBEEA00E1EA}"/>
              </a:ext>
            </a:extLst>
          </p:cNvPr>
          <p:cNvSpPr txBox="1"/>
          <p:nvPr/>
        </p:nvSpPr>
        <p:spPr>
          <a:xfrm flipH="1">
            <a:off x="23261890" y="12442213"/>
            <a:ext cx="4158803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Value Stream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Mapping</a:t>
            </a:r>
          </a:p>
        </p:txBody>
      </p:sp>
      <p:sp>
        <p:nvSpPr>
          <p:cNvPr id="165" name="Ellipse 169">
            <a:extLst>
              <a:ext uri="{FF2B5EF4-FFF2-40B4-BE49-F238E27FC236}">
                <a16:creationId xmlns:a16="http://schemas.microsoft.com/office/drawing/2014/main" id="{A9C81407-F4E2-407C-AB57-36A33D4523EB}"/>
              </a:ext>
            </a:extLst>
          </p:cNvPr>
          <p:cNvSpPr/>
          <p:nvPr/>
        </p:nvSpPr>
        <p:spPr>
          <a:xfrm flipH="1">
            <a:off x="22358818" y="12420983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6" name="ZoneTexte 156">
            <a:extLst>
              <a:ext uri="{FF2B5EF4-FFF2-40B4-BE49-F238E27FC236}">
                <a16:creationId xmlns:a16="http://schemas.microsoft.com/office/drawing/2014/main" id="{055C673C-7D2E-4F50-8C4C-2F11A0671500}"/>
              </a:ext>
            </a:extLst>
          </p:cNvPr>
          <p:cNvSpPr txBox="1"/>
          <p:nvPr/>
        </p:nvSpPr>
        <p:spPr>
          <a:xfrm flipH="1">
            <a:off x="25155416" y="10172141"/>
            <a:ext cx="3465791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Journey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Mapping</a:t>
            </a:r>
          </a:p>
        </p:txBody>
      </p:sp>
      <p:sp>
        <p:nvSpPr>
          <p:cNvPr id="167" name="Ellipse 169">
            <a:extLst>
              <a:ext uri="{FF2B5EF4-FFF2-40B4-BE49-F238E27FC236}">
                <a16:creationId xmlns:a16="http://schemas.microsoft.com/office/drawing/2014/main" id="{49B8FAB6-BA9F-49E2-BB7C-D11CC6D0F78F}"/>
              </a:ext>
            </a:extLst>
          </p:cNvPr>
          <p:cNvSpPr/>
          <p:nvPr/>
        </p:nvSpPr>
        <p:spPr>
          <a:xfrm flipH="1">
            <a:off x="24252345" y="10150911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8" name="ZoneTexte 156">
            <a:extLst>
              <a:ext uri="{FF2B5EF4-FFF2-40B4-BE49-F238E27FC236}">
                <a16:creationId xmlns:a16="http://schemas.microsoft.com/office/drawing/2014/main" id="{311CE086-4DB7-4012-95C6-D877F62EB757}"/>
              </a:ext>
            </a:extLst>
          </p:cNvPr>
          <p:cNvSpPr txBox="1"/>
          <p:nvPr/>
        </p:nvSpPr>
        <p:spPr>
          <a:xfrm flipH="1">
            <a:off x="33915975" y="6204642"/>
            <a:ext cx="3465791" cy="15819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Target Operating Model</a:t>
            </a:r>
          </a:p>
        </p:txBody>
      </p:sp>
      <p:sp>
        <p:nvSpPr>
          <p:cNvPr id="171" name="Ellipse 169">
            <a:extLst>
              <a:ext uri="{FF2B5EF4-FFF2-40B4-BE49-F238E27FC236}">
                <a16:creationId xmlns:a16="http://schemas.microsoft.com/office/drawing/2014/main" id="{55BEDA00-1279-43B7-9C7A-CD5919196735}"/>
              </a:ext>
            </a:extLst>
          </p:cNvPr>
          <p:cNvSpPr/>
          <p:nvPr/>
        </p:nvSpPr>
        <p:spPr>
          <a:xfrm flipH="1">
            <a:off x="32776934" y="6366139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2" name="ZoneTexte 156">
            <a:extLst>
              <a:ext uri="{FF2B5EF4-FFF2-40B4-BE49-F238E27FC236}">
                <a16:creationId xmlns:a16="http://schemas.microsoft.com/office/drawing/2014/main" id="{0D036B64-ACD8-4FCE-BE06-6FACEFB1E6B2}"/>
              </a:ext>
            </a:extLst>
          </p:cNvPr>
          <p:cNvSpPr txBox="1"/>
          <p:nvPr/>
        </p:nvSpPr>
        <p:spPr>
          <a:xfrm flipH="1">
            <a:off x="17790358" y="9334092"/>
            <a:ext cx="4158803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Value Chain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Analysis</a:t>
            </a:r>
          </a:p>
        </p:txBody>
      </p:sp>
      <p:sp>
        <p:nvSpPr>
          <p:cNvPr id="177" name="Ellipse 169">
            <a:extLst>
              <a:ext uri="{FF2B5EF4-FFF2-40B4-BE49-F238E27FC236}">
                <a16:creationId xmlns:a16="http://schemas.microsoft.com/office/drawing/2014/main" id="{DF3218B8-5BCF-47D4-A98E-B5495D8B1699}"/>
              </a:ext>
            </a:extLst>
          </p:cNvPr>
          <p:cNvSpPr/>
          <p:nvPr/>
        </p:nvSpPr>
        <p:spPr>
          <a:xfrm flipH="1">
            <a:off x="16887286" y="9312862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8" name="ZoneTexte 156">
            <a:extLst>
              <a:ext uri="{FF2B5EF4-FFF2-40B4-BE49-F238E27FC236}">
                <a16:creationId xmlns:a16="http://schemas.microsoft.com/office/drawing/2014/main" id="{80B5BF09-AD39-41B8-BA49-C8D8E2485DA5}"/>
              </a:ext>
            </a:extLst>
          </p:cNvPr>
          <p:cNvSpPr txBox="1"/>
          <p:nvPr/>
        </p:nvSpPr>
        <p:spPr>
          <a:xfrm flipH="1">
            <a:off x="32919132" y="5021723"/>
            <a:ext cx="3465791" cy="5970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Automation</a:t>
            </a:r>
          </a:p>
        </p:txBody>
      </p:sp>
      <p:sp>
        <p:nvSpPr>
          <p:cNvPr id="180" name="Ellipse 169">
            <a:extLst>
              <a:ext uri="{FF2B5EF4-FFF2-40B4-BE49-F238E27FC236}">
                <a16:creationId xmlns:a16="http://schemas.microsoft.com/office/drawing/2014/main" id="{B9E00E63-1ED9-4E76-B230-96E187E11472}"/>
              </a:ext>
            </a:extLst>
          </p:cNvPr>
          <p:cNvSpPr/>
          <p:nvPr/>
        </p:nvSpPr>
        <p:spPr>
          <a:xfrm flipH="1">
            <a:off x="31591095" y="4770951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1" name="ZoneTexte 156">
            <a:extLst>
              <a:ext uri="{FF2B5EF4-FFF2-40B4-BE49-F238E27FC236}">
                <a16:creationId xmlns:a16="http://schemas.microsoft.com/office/drawing/2014/main" id="{ADA1A333-56C2-4E3A-8294-0CE300DAF55D}"/>
              </a:ext>
            </a:extLst>
          </p:cNvPr>
          <p:cNvSpPr txBox="1"/>
          <p:nvPr/>
        </p:nvSpPr>
        <p:spPr>
          <a:xfrm flipH="1">
            <a:off x="29686110" y="3154841"/>
            <a:ext cx="3465791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Continuous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Improvement</a:t>
            </a:r>
          </a:p>
        </p:txBody>
      </p:sp>
      <p:sp>
        <p:nvSpPr>
          <p:cNvPr id="182" name="Ellipse 169">
            <a:extLst>
              <a:ext uri="{FF2B5EF4-FFF2-40B4-BE49-F238E27FC236}">
                <a16:creationId xmlns:a16="http://schemas.microsoft.com/office/drawing/2014/main" id="{F7275FA9-3706-4186-854F-E0091DFE089B}"/>
              </a:ext>
            </a:extLst>
          </p:cNvPr>
          <p:cNvSpPr/>
          <p:nvPr/>
        </p:nvSpPr>
        <p:spPr>
          <a:xfrm flipH="1">
            <a:off x="28137885" y="3180984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3" name="ZoneTexte 156">
            <a:extLst>
              <a:ext uri="{FF2B5EF4-FFF2-40B4-BE49-F238E27FC236}">
                <a16:creationId xmlns:a16="http://schemas.microsoft.com/office/drawing/2014/main" id="{F4A98E74-7F69-469C-A8B8-C3D7B412432B}"/>
              </a:ext>
            </a:extLst>
          </p:cNvPr>
          <p:cNvSpPr txBox="1"/>
          <p:nvPr/>
        </p:nvSpPr>
        <p:spPr>
          <a:xfrm flipH="1">
            <a:off x="35226537" y="15021343"/>
            <a:ext cx="375466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Hexagonal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Architecture</a:t>
            </a:r>
          </a:p>
        </p:txBody>
      </p:sp>
      <p:sp>
        <p:nvSpPr>
          <p:cNvPr id="184" name="Ellipse 169">
            <a:extLst>
              <a:ext uri="{FF2B5EF4-FFF2-40B4-BE49-F238E27FC236}">
                <a16:creationId xmlns:a16="http://schemas.microsoft.com/office/drawing/2014/main" id="{09A45163-5B0A-4E06-9797-F0EA25299D86}"/>
              </a:ext>
            </a:extLst>
          </p:cNvPr>
          <p:cNvSpPr/>
          <p:nvPr/>
        </p:nvSpPr>
        <p:spPr>
          <a:xfrm flipH="1">
            <a:off x="33744744" y="14977776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5" name="ZoneTexte 156">
            <a:extLst>
              <a:ext uri="{FF2B5EF4-FFF2-40B4-BE49-F238E27FC236}">
                <a16:creationId xmlns:a16="http://schemas.microsoft.com/office/drawing/2014/main" id="{80E8F6C1-7AAF-4181-A8CB-9E446F5697DB}"/>
              </a:ext>
            </a:extLst>
          </p:cNvPr>
          <p:cNvSpPr txBox="1"/>
          <p:nvPr/>
        </p:nvSpPr>
        <p:spPr>
          <a:xfrm flipH="1">
            <a:off x="34572547" y="16678627"/>
            <a:ext cx="4941592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Living Documentation &amp; C4</a:t>
            </a:r>
          </a:p>
        </p:txBody>
      </p:sp>
      <p:sp>
        <p:nvSpPr>
          <p:cNvPr id="186" name="Ellipse 169">
            <a:extLst>
              <a:ext uri="{FF2B5EF4-FFF2-40B4-BE49-F238E27FC236}">
                <a16:creationId xmlns:a16="http://schemas.microsoft.com/office/drawing/2014/main" id="{EED045FA-14C3-4DBA-992F-803CB59BC806}"/>
              </a:ext>
            </a:extLst>
          </p:cNvPr>
          <p:cNvSpPr/>
          <p:nvPr/>
        </p:nvSpPr>
        <p:spPr>
          <a:xfrm flipH="1">
            <a:off x="32919132" y="16509465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7" name="ZoneTexte 156">
            <a:extLst>
              <a:ext uri="{FF2B5EF4-FFF2-40B4-BE49-F238E27FC236}">
                <a16:creationId xmlns:a16="http://schemas.microsoft.com/office/drawing/2014/main" id="{ABE4C804-85AD-4F34-AA13-BAFC55C7513D}"/>
              </a:ext>
            </a:extLst>
          </p:cNvPr>
          <p:cNvSpPr txBox="1"/>
          <p:nvPr/>
        </p:nvSpPr>
        <p:spPr>
          <a:xfrm flipH="1">
            <a:off x="16947870" y="16578095"/>
            <a:ext cx="375466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Team Topologies</a:t>
            </a:r>
          </a:p>
        </p:txBody>
      </p:sp>
      <p:sp>
        <p:nvSpPr>
          <p:cNvPr id="188" name="Ellipse 169">
            <a:extLst>
              <a:ext uri="{FF2B5EF4-FFF2-40B4-BE49-F238E27FC236}">
                <a16:creationId xmlns:a16="http://schemas.microsoft.com/office/drawing/2014/main" id="{E29D1FFB-3586-4793-B0A0-60DF36F9C84B}"/>
              </a:ext>
            </a:extLst>
          </p:cNvPr>
          <p:cNvSpPr/>
          <p:nvPr/>
        </p:nvSpPr>
        <p:spPr>
          <a:xfrm flipH="1">
            <a:off x="15802058" y="16638334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1" name="ZoneTexte 156">
            <a:extLst>
              <a:ext uri="{FF2B5EF4-FFF2-40B4-BE49-F238E27FC236}">
                <a16:creationId xmlns:a16="http://schemas.microsoft.com/office/drawing/2014/main" id="{3A857205-D8E9-44B4-BE62-D3FF157A23E5}"/>
              </a:ext>
            </a:extLst>
          </p:cNvPr>
          <p:cNvSpPr txBox="1"/>
          <p:nvPr/>
        </p:nvSpPr>
        <p:spPr>
          <a:xfrm flipH="1">
            <a:off x="12329566" y="22907593"/>
            <a:ext cx="3754660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Autonomy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Assessment</a:t>
            </a:r>
          </a:p>
        </p:txBody>
      </p:sp>
      <p:sp>
        <p:nvSpPr>
          <p:cNvPr id="195" name="Organigramme : Décision 1204">
            <a:extLst>
              <a:ext uri="{FF2B5EF4-FFF2-40B4-BE49-F238E27FC236}">
                <a16:creationId xmlns:a16="http://schemas.microsoft.com/office/drawing/2014/main" id="{81DDDD13-E2C5-45D7-AC65-0E47069F19E4}"/>
              </a:ext>
            </a:extLst>
          </p:cNvPr>
          <p:cNvSpPr/>
          <p:nvPr/>
        </p:nvSpPr>
        <p:spPr>
          <a:xfrm>
            <a:off x="11590110" y="22628759"/>
            <a:ext cx="1237592" cy="1590011"/>
          </a:xfrm>
          <a:prstGeom prst="flowChartDecision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0"/>
          </a:p>
        </p:txBody>
      </p:sp>
      <p:sp>
        <p:nvSpPr>
          <p:cNvPr id="198" name="ZoneTexte 156">
            <a:extLst>
              <a:ext uri="{FF2B5EF4-FFF2-40B4-BE49-F238E27FC236}">
                <a16:creationId xmlns:a16="http://schemas.microsoft.com/office/drawing/2014/main" id="{A97D4385-5098-4FFC-8AD9-EE18DBAE0A39}"/>
              </a:ext>
            </a:extLst>
          </p:cNvPr>
          <p:cNvSpPr txBox="1"/>
          <p:nvPr/>
        </p:nvSpPr>
        <p:spPr>
          <a:xfrm flipH="1">
            <a:off x="32690992" y="8889010"/>
            <a:ext cx="3754660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Brown Paper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Session</a:t>
            </a:r>
          </a:p>
        </p:txBody>
      </p:sp>
      <p:sp>
        <p:nvSpPr>
          <p:cNvPr id="199" name="Organigramme : Décision 1204">
            <a:extLst>
              <a:ext uri="{FF2B5EF4-FFF2-40B4-BE49-F238E27FC236}">
                <a16:creationId xmlns:a16="http://schemas.microsoft.com/office/drawing/2014/main" id="{D378F2A5-1245-4A98-8B18-5CEC8A7E6705}"/>
              </a:ext>
            </a:extLst>
          </p:cNvPr>
          <p:cNvSpPr/>
          <p:nvPr/>
        </p:nvSpPr>
        <p:spPr>
          <a:xfrm>
            <a:off x="31641910" y="8653421"/>
            <a:ext cx="1237592" cy="1590011"/>
          </a:xfrm>
          <a:prstGeom prst="flowChartDecision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0"/>
          </a:p>
        </p:txBody>
      </p:sp>
      <p:sp>
        <p:nvSpPr>
          <p:cNvPr id="200" name="ZoneTexte 156">
            <a:extLst>
              <a:ext uri="{FF2B5EF4-FFF2-40B4-BE49-F238E27FC236}">
                <a16:creationId xmlns:a16="http://schemas.microsoft.com/office/drawing/2014/main" id="{81C07DF8-152F-4187-9829-A2D9282682E7}"/>
              </a:ext>
            </a:extLst>
          </p:cNvPr>
          <p:cNvSpPr txBox="1"/>
          <p:nvPr/>
        </p:nvSpPr>
        <p:spPr>
          <a:xfrm flipH="1">
            <a:off x="31956384" y="18235081"/>
            <a:ext cx="3754660" cy="5970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 err="1">
                <a:solidFill>
                  <a:srgbClr val="44546A"/>
                </a:solidFill>
                <a:latin typeface="Calibri"/>
              </a:rPr>
              <a:t>DevSecOps</a:t>
            </a:r>
            <a:endParaRPr lang="en-US" sz="4000" b="1" kern="0" dirty="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01" name="Ellipse 169">
            <a:extLst>
              <a:ext uri="{FF2B5EF4-FFF2-40B4-BE49-F238E27FC236}">
                <a16:creationId xmlns:a16="http://schemas.microsoft.com/office/drawing/2014/main" id="{D372C3A3-5F38-45B1-A313-C9AD49946659}"/>
              </a:ext>
            </a:extLst>
          </p:cNvPr>
          <p:cNvSpPr/>
          <p:nvPr/>
        </p:nvSpPr>
        <p:spPr>
          <a:xfrm flipH="1">
            <a:off x="30843130" y="17982629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1" name="ZoneTexte 156">
            <a:extLst>
              <a:ext uri="{FF2B5EF4-FFF2-40B4-BE49-F238E27FC236}">
                <a16:creationId xmlns:a16="http://schemas.microsoft.com/office/drawing/2014/main" id="{D4974B00-5FA5-4953-A228-16D79BC9CA8D}"/>
              </a:ext>
            </a:extLst>
          </p:cNvPr>
          <p:cNvSpPr txBox="1"/>
          <p:nvPr/>
        </p:nvSpPr>
        <p:spPr>
          <a:xfrm flipH="1">
            <a:off x="28471474" y="19220770"/>
            <a:ext cx="1766605" cy="5970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SRE</a:t>
            </a:r>
          </a:p>
        </p:txBody>
      </p:sp>
      <p:sp>
        <p:nvSpPr>
          <p:cNvPr id="223" name="Ellipse 169">
            <a:extLst>
              <a:ext uri="{FF2B5EF4-FFF2-40B4-BE49-F238E27FC236}">
                <a16:creationId xmlns:a16="http://schemas.microsoft.com/office/drawing/2014/main" id="{A10BA276-7CE3-4EAB-B085-60977B1CC1F0}"/>
              </a:ext>
            </a:extLst>
          </p:cNvPr>
          <p:cNvSpPr/>
          <p:nvPr/>
        </p:nvSpPr>
        <p:spPr>
          <a:xfrm flipH="1">
            <a:off x="28586748" y="17875899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2" name="ZoneTexte 156">
            <a:extLst>
              <a:ext uri="{FF2B5EF4-FFF2-40B4-BE49-F238E27FC236}">
                <a16:creationId xmlns:a16="http://schemas.microsoft.com/office/drawing/2014/main" id="{DC451094-3443-48E7-BC02-1AFA7C5FFFC7}"/>
              </a:ext>
            </a:extLst>
          </p:cNvPr>
          <p:cNvSpPr txBox="1"/>
          <p:nvPr/>
        </p:nvSpPr>
        <p:spPr>
          <a:xfrm flipH="1">
            <a:off x="24007221" y="20140281"/>
            <a:ext cx="3754660" cy="5970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Retrospective</a:t>
            </a:r>
          </a:p>
        </p:txBody>
      </p:sp>
      <p:sp>
        <p:nvSpPr>
          <p:cNvPr id="233" name="Organigramme : Décision 1204">
            <a:extLst>
              <a:ext uri="{FF2B5EF4-FFF2-40B4-BE49-F238E27FC236}">
                <a16:creationId xmlns:a16="http://schemas.microsoft.com/office/drawing/2014/main" id="{82CE174C-A062-4924-92F5-F2DF42766AC3}"/>
              </a:ext>
            </a:extLst>
          </p:cNvPr>
          <p:cNvSpPr/>
          <p:nvPr/>
        </p:nvSpPr>
        <p:spPr>
          <a:xfrm>
            <a:off x="22991944" y="19686481"/>
            <a:ext cx="1237592" cy="1590011"/>
          </a:xfrm>
          <a:prstGeom prst="flowChartDecision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0"/>
          </a:p>
        </p:txBody>
      </p:sp>
      <p:sp>
        <p:nvSpPr>
          <p:cNvPr id="235" name="ZoneTexte 156">
            <a:extLst>
              <a:ext uri="{FF2B5EF4-FFF2-40B4-BE49-F238E27FC236}">
                <a16:creationId xmlns:a16="http://schemas.microsoft.com/office/drawing/2014/main" id="{F9069551-4218-47C9-A758-26E32CAEAFE3}"/>
              </a:ext>
            </a:extLst>
          </p:cNvPr>
          <p:cNvSpPr txBox="1"/>
          <p:nvPr/>
        </p:nvSpPr>
        <p:spPr>
          <a:xfrm flipH="1">
            <a:off x="7601879" y="9667030"/>
            <a:ext cx="4158803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Design Structure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Matrix</a:t>
            </a:r>
          </a:p>
        </p:txBody>
      </p:sp>
      <p:sp>
        <p:nvSpPr>
          <p:cNvPr id="244" name="Ellipse 169">
            <a:extLst>
              <a:ext uri="{FF2B5EF4-FFF2-40B4-BE49-F238E27FC236}">
                <a16:creationId xmlns:a16="http://schemas.microsoft.com/office/drawing/2014/main" id="{D8B192ED-EC54-4517-9EBE-B9E1E4BB9949}"/>
              </a:ext>
            </a:extLst>
          </p:cNvPr>
          <p:cNvSpPr/>
          <p:nvPr/>
        </p:nvSpPr>
        <p:spPr>
          <a:xfrm flipH="1">
            <a:off x="6157699" y="9734667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7" name="ZoneTexte 156">
            <a:extLst>
              <a:ext uri="{FF2B5EF4-FFF2-40B4-BE49-F238E27FC236}">
                <a16:creationId xmlns:a16="http://schemas.microsoft.com/office/drawing/2014/main" id="{AE3361AD-DC54-44F2-990B-CF8BAEFA0911}"/>
              </a:ext>
            </a:extLst>
          </p:cNvPr>
          <p:cNvSpPr txBox="1"/>
          <p:nvPr/>
        </p:nvSpPr>
        <p:spPr>
          <a:xfrm flipH="1">
            <a:off x="24122043" y="14683559"/>
            <a:ext cx="3275154" cy="5970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Kaizen Event</a:t>
            </a:r>
          </a:p>
        </p:txBody>
      </p:sp>
      <p:sp>
        <p:nvSpPr>
          <p:cNvPr id="249" name="Organigramme : Décision 1204">
            <a:extLst>
              <a:ext uri="{FF2B5EF4-FFF2-40B4-BE49-F238E27FC236}">
                <a16:creationId xmlns:a16="http://schemas.microsoft.com/office/drawing/2014/main" id="{95990800-A699-4141-AE60-701A97B36F24}"/>
              </a:ext>
            </a:extLst>
          </p:cNvPr>
          <p:cNvSpPr/>
          <p:nvPr/>
        </p:nvSpPr>
        <p:spPr>
          <a:xfrm>
            <a:off x="23017288" y="14084521"/>
            <a:ext cx="1237592" cy="1590011"/>
          </a:xfrm>
          <a:prstGeom prst="flowChartDecision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0"/>
          </a:p>
        </p:txBody>
      </p:sp>
      <p:sp>
        <p:nvSpPr>
          <p:cNvPr id="250" name="ZoneTexte 156">
            <a:extLst>
              <a:ext uri="{FF2B5EF4-FFF2-40B4-BE49-F238E27FC236}">
                <a16:creationId xmlns:a16="http://schemas.microsoft.com/office/drawing/2014/main" id="{F6BDED89-E420-49CC-A0DF-B9B12E191FC8}"/>
              </a:ext>
            </a:extLst>
          </p:cNvPr>
          <p:cNvSpPr txBox="1"/>
          <p:nvPr/>
        </p:nvSpPr>
        <p:spPr>
          <a:xfrm flipH="1">
            <a:off x="12945831" y="5140933"/>
            <a:ext cx="3754660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Job-To-Be-Done</a:t>
            </a:r>
          </a:p>
        </p:txBody>
      </p:sp>
      <p:sp>
        <p:nvSpPr>
          <p:cNvPr id="251" name="Ellipse 169">
            <a:extLst>
              <a:ext uri="{FF2B5EF4-FFF2-40B4-BE49-F238E27FC236}">
                <a16:creationId xmlns:a16="http://schemas.microsoft.com/office/drawing/2014/main" id="{944421AA-2A51-4AA7-B43A-78ECCF18B538}"/>
              </a:ext>
            </a:extLst>
          </p:cNvPr>
          <p:cNvSpPr/>
          <p:nvPr/>
        </p:nvSpPr>
        <p:spPr>
          <a:xfrm flipH="1">
            <a:off x="11380874" y="4894713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2" name="ZoneTexte 156">
            <a:extLst>
              <a:ext uri="{FF2B5EF4-FFF2-40B4-BE49-F238E27FC236}">
                <a16:creationId xmlns:a16="http://schemas.microsoft.com/office/drawing/2014/main" id="{674F837A-831D-4579-88B8-B9EF6D053C6A}"/>
              </a:ext>
            </a:extLst>
          </p:cNvPr>
          <p:cNvSpPr txBox="1"/>
          <p:nvPr/>
        </p:nvSpPr>
        <p:spPr>
          <a:xfrm flipH="1">
            <a:off x="30922689" y="11031399"/>
            <a:ext cx="3754660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Event Storming</a:t>
            </a:r>
          </a:p>
        </p:txBody>
      </p:sp>
      <p:sp>
        <p:nvSpPr>
          <p:cNvPr id="253" name="Ellipse 169">
            <a:extLst>
              <a:ext uri="{FF2B5EF4-FFF2-40B4-BE49-F238E27FC236}">
                <a16:creationId xmlns:a16="http://schemas.microsoft.com/office/drawing/2014/main" id="{DDFDE80C-0827-4467-BB04-A36A97103558}"/>
              </a:ext>
            </a:extLst>
          </p:cNvPr>
          <p:cNvSpPr/>
          <p:nvPr/>
        </p:nvSpPr>
        <p:spPr>
          <a:xfrm flipH="1">
            <a:off x="29305920" y="10807544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4" name="ZoneTexte 156">
            <a:extLst>
              <a:ext uri="{FF2B5EF4-FFF2-40B4-BE49-F238E27FC236}">
                <a16:creationId xmlns:a16="http://schemas.microsoft.com/office/drawing/2014/main" id="{9E5C7631-AC94-4FA8-BE4C-7E9A830FA680}"/>
              </a:ext>
            </a:extLst>
          </p:cNvPr>
          <p:cNvSpPr txBox="1"/>
          <p:nvPr/>
        </p:nvSpPr>
        <p:spPr>
          <a:xfrm flipH="1">
            <a:off x="35043354" y="13388188"/>
            <a:ext cx="375466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Event-Driven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Architecture</a:t>
            </a:r>
          </a:p>
        </p:txBody>
      </p:sp>
      <p:sp>
        <p:nvSpPr>
          <p:cNvPr id="255" name="Ellipse 169">
            <a:extLst>
              <a:ext uri="{FF2B5EF4-FFF2-40B4-BE49-F238E27FC236}">
                <a16:creationId xmlns:a16="http://schemas.microsoft.com/office/drawing/2014/main" id="{7EBD80B6-934C-4489-A414-3C2D60A2465F}"/>
              </a:ext>
            </a:extLst>
          </p:cNvPr>
          <p:cNvSpPr/>
          <p:nvPr/>
        </p:nvSpPr>
        <p:spPr>
          <a:xfrm flipH="1">
            <a:off x="33561561" y="13344621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491F7F4-D47C-4B79-9C3A-9734F64BB1E1}"/>
              </a:ext>
            </a:extLst>
          </p:cNvPr>
          <p:cNvSpPr/>
          <p:nvPr/>
        </p:nvSpPr>
        <p:spPr>
          <a:xfrm>
            <a:off x="997454" y="1077575"/>
            <a:ext cx="6372706" cy="5930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46100" dirty="0"/>
          </a:p>
        </p:txBody>
      </p:sp>
      <p:sp>
        <p:nvSpPr>
          <p:cNvPr id="257" name="ZoneTexte 1694">
            <a:extLst>
              <a:ext uri="{FF2B5EF4-FFF2-40B4-BE49-F238E27FC236}">
                <a16:creationId xmlns:a16="http://schemas.microsoft.com/office/drawing/2014/main" id="{D7426393-DC3A-4B5B-9169-135ED2C0D2F2}"/>
              </a:ext>
            </a:extLst>
          </p:cNvPr>
          <p:cNvSpPr txBox="1"/>
          <p:nvPr/>
        </p:nvSpPr>
        <p:spPr>
          <a:xfrm>
            <a:off x="2242852" y="1077575"/>
            <a:ext cx="2732087" cy="1014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LEGEND</a:t>
            </a:r>
          </a:p>
        </p:txBody>
      </p:sp>
      <p:sp>
        <p:nvSpPr>
          <p:cNvPr id="259" name="ZoneTexte 1699">
            <a:extLst>
              <a:ext uri="{FF2B5EF4-FFF2-40B4-BE49-F238E27FC236}">
                <a16:creationId xmlns:a16="http://schemas.microsoft.com/office/drawing/2014/main" id="{5E32A3E9-12B8-43E3-8985-3D7F1BF53B0E}"/>
              </a:ext>
            </a:extLst>
          </p:cNvPr>
          <p:cNvSpPr txBox="1"/>
          <p:nvPr/>
        </p:nvSpPr>
        <p:spPr>
          <a:xfrm>
            <a:off x="3154077" y="2747308"/>
            <a:ext cx="3676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ARCHITECTURE RITUALS</a:t>
            </a:r>
          </a:p>
        </p:txBody>
      </p:sp>
      <p:sp>
        <p:nvSpPr>
          <p:cNvPr id="260" name="ZoneTexte 1700">
            <a:extLst>
              <a:ext uri="{FF2B5EF4-FFF2-40B4-BE49-F238E27FC236}">
                <a16:creationId xmlns:a16="http://schemas.microsoft.com/office/drawing/2014/main" id="{A9DA190D-CB08-4406-BEA0-8D8AB1A99DE6}"/>
              </a:ext>
            </a:extLst>
          </p:cNvPr>
          <p:cNvSpPr txBox="1"/>
          <p:nvPr/>
        </p:nvSpPr>
        <p:spPr>
          <a:xfrm>
            <a:off x="3154077" y="4267123"/>
            <a:ext cx="28241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ARCHITECTURE KIT</a:t>
            </a:r>
          </a:p>
        </p:txBody>
      </p:sp>
      <p:sp>
        <p:nvSpPr>
          <p:cNvPr id="268" name="Organigramme : Décision 1204">
            <a:extLst>
              <a:ext uri="{FF2B5EF4-FFF2-40B4-BE49-F238E27FC236}">
                <a16:creationId xmlns:a16="http://schemas.microsoft.com/office/drawing/2014/main" id="{CF1E95C2-E8A4-47BB-97FB-43DB4A79415F}"/>
              </a:ext>
            </a:extLst>
          </p:cNvPr>
          <p:cNvSpPr/>
          <p:nvPr/>
        </p:nvSpPr>
        <p:spPr>
          <a:xfrm>
            <a:off x="1921010" y="2551151"/>
            <a:ext cx="802894" cy="987652"/>
          </a:xfrm>
          <a:prstGeom prst="flowChartDecision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0"/>
          </a:p>
        </p:txBody>
      </p:sp>
      <p:sp>
        <p:nvSpPr>
          <p:cNvPr id="269" name="Ellipse 169">
            <a:extLst>
              <a:ext uri="{FF2B5EF4-FFF2-40B4-BE49-F238E27FC236}">
                <a16:creationId xmlns:a16="http://schemas.microsoft.com/office/drawing/2014/main" id="{D60FF9DB-4E35-4F8E-8938-AF88701CC25E}"/>
              </a:ext>
            </a:extLst>
          </p:cNvPr>
          <p:cNvSpPr/>
          <p:nvPr/>
        </p:nvSpPr>
        <p:spPr>
          <a:xfrm flipH="1">
            <a:off x="1736805" y="3922851"/>
            <a:ext cx="1171305" cy="806236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4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0" name="Ellipse 38">
            <a:extLst>
              <a:ext uri="{FF2B5EF4-FFF2-40B4-BE49-F238E27FC236}">
                <a16:creationId xmlns:a16="http://schemas.microsoft.com/office/drawing/2014/main" id="{60B9C67B-0190-41F2-B810-2DB9F86EE9FA}"/>
              </a:ext>
            </a:extLst>
          </p:cNvPr>
          <p:cNvSpPr/>
          <p:nvPr/>
        </p:nvSpPr>
        <p:spPr bwMode="gray">
          <a:xfrm>
            <a:off x="1708535" y="5301315"/>
            <a:ext cx="1227845" cy="1089529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solidFill>
                <a:srgbClr val="EEECE1">
                  <a:lumMod val="25000"/>
                </a:srgbClr>
              </a:solidFill>
              <a:latin typeface="Gotham Rounded Bold" pitchFamily="50" charset="0"/>
            </a:endParaRPr>
          </a:p>
        </p:txBody>
      </p:sp>
      <p:sp>
        <p:nvSpPr>
          <p:cNvPr id="271" name="ZoneTexte 1700">
            <a:extLst>
              <a:ext uri="{FF2B5EF4-FFF2-40B4-BE49-F238E27FC236}">
                <a16:creationId xmlns:a16="http://schemas.microsoft.com/office/drawing/2014/main" id="{39EA4B17-4E00-4B38-9CD3-586314B20D3C}"/>
              </a:ext>
            </a:extLst>
          </p:cNvPr>
          <p:cNvSpPr txBox="1"/>
          <p:nvPr/>
        </p:nvSpPr>
        <p:spPr>
          <a:xfrm>
            <a:off x="3154077" y="5395855"/>
            <a:ext cx="30909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O-AA™ SSTANDARD</a:t>
            </a:r>
          </a:p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</a:t>
            </a:r>
          </a:p>
        </p:txBody>
      </p:sp>
      <p:sp>
        <p:nvSpPr>
          <p:cNvPr id="272" name="ZoneTexte 156">
            <a:extLst>
              <a:ext uri="{FF2B5EF4-FFF2-40B4-BE49-F238E27FC236}">
                <a16:creationId xmlns:a16="http://schemas.microsoft.com/office/drawing/2014/main" id="{EB967A11-D384-4679-B428-B95D78AE818E}"/>
              </a:ext>
            </a:extLst>
          </p:cNvPr>
          <p:cNvSpPr txBox="1"/>
          <p:nvPr/>
        </p:nvSpPr>
        <p:spPr>
          <a:xfrm flipH="1">
            <a:off x="11506983" y="18235081"/>
            <a:ext cx="375466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Agile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Transformation</a:t>
            </a:r>
          </a:p>
        </p:txBody>
      </p:sp>
      <p:sp>
        <p:nvSpPr>
          <p:cNvPr id="273" name="Ellipse 169">
            <a:extLst>
              <a:ext uri="{FF2B5EF4-FFF2-40B4-BE49-F238E27FC236}">
                <a16:creationId xmlns:a16="http://schemas.microsoft.com/office/drawing/2014/main" id="{CFF1E405-2831-44EB-A856-86DB42E3DD24}"/>
              </a:ext>
            </a:extLst>
          </p:cNvPr>
          <p:cNvSpPr/>
          <p:nvPr/>
        </p:nvSpPr>
        <p:spPr>
          <a:xfrm flipH="1">
            <a:off x="9865697" y="18296690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4" name="ZoneTexte 156">
            <a:extLst>
              <a:ext uri="{FF2B5EF4-FFF2-40B4-BE49-F238E27FC236}">
                <a16:creationId xmlns:a16="http://schemas.microsoft.com/office/drawing/2014/main" id="{A9DB7D83-5420-4B03-95B1-92C635CD7917}"/>
              </a:ext>
            </a:extLst>
          </p:cNvPr>
          <p:cNvSpPr txBox="1"/>
          <p:nvPr/>
        </p:nvSpPr>
        <p:spPr>
          <a:xfrm flipH="1">
            <a:off x="11619480" y="20578636"/>
            <a:ext cx="375466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Policy Deployment</a:t>
            </a:r>
          </a:p>
        </p:txBody>
      </p:sp>
      <p:sp>
        <p:nvSpPr>
          <p:cNvPr id="276" name="Ellipse 169">
            <a:extLst>
              <a:ext uri="{FF2B5EF4-FFF2-40B4-BE49-F238E27FC236}">
                <a16:creationId xmlns:a16="http://schemas.microsoft.com/office/drawing/2014/main" id="{9356620A-636A-4065-8A7B-B26B179E3FA6}"/>
              </a:ext>
            </a:extLst>
          </p:cNvPr>
          <p:cNvSpPr/>
          <p:nvPr/>
        </p:nvSpPr>
        <p:spPr>
          <a:xfrm flipH="1">
            <a:off x="10343305" y="20597312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7" name="ZoneTexte 156">
            <a:extLst>
              <a:ext uri="{FF2B5EF4-FFF2-40B4-BE49-F238E27FC236}">
                <a16:creationId xmlns:a16="http://schemas.microsoft.com/office/drawing/2014/main" id="{E08F1D4A-F9A8-4572-A926-CE383E117D5C}"/>
              </a:ext>
            </a:extLst>
          </p:cNvPr>
          <p:cNvSpPr txBox="1"/>
          <p:nvPr/>
        </p:nvSpPr>
        <p:spPr>
          <a:xfrm flipH="1">
            <a:off x="36782734" y="18593532"/>
            <a:ext cx="3754660" cy="5970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Tech Lunch</a:t>
            </a:r>
          </a:p>
        </p:txBody>
      </p:sp>
      <p:sp>
        <p:nvSpPr>
          <p:cNvPr id="278" name="Organigramme : Décision 1204">
            <a:extLst>
              <a:ext uri="{FF2B5EF4-FFF2-40B4-BE49-F238E27FC236}">
                <a16:creationId xmlns:a16="http://schemas.microsoft.com/office/drawing/2014/main" id="{43BF1084-9D1D-46FB-9B6D-840AAE01B85F}"/>
              </a:ext>
            </a:extLst>
          </p:cNvPr>
          <p:cNvSpPr/>
          <p:nvPr/>
        </p:nvSpPr>
        <p:spPr>
          <a:xfrm>
            <a:off x="35936793" y="18085395"/>
            <a:ext cx="1237592" cy="1590011"/>
          </a:xfrm>
          <a:prstGeom prst="flowChartDecision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0"/>
          </a:p>
        </p:txBody>
      </p:sp>
      <p:sp>
        <p:nvSpPr>
          <p:cNvPr id="282" name="ZoneTexte 156">
            <a:extLst>
              <a:ext uri="{FF2B5EF4-FFF2-40B4-BE49-F238E27FC236}">
                <a16:creationId xmlns:a16="http://schemas.microsoft.com/office/drawing/2014/main" id="{4C084509-0BC4-4D3C-9A3F-C1AD9A1228F3}"/>
              </a:ext>
            </a:extLst>
          </p:cNvPr>
          <p:cNvSpPr txBox="1"/>
          <p:nvPr/>
        </p:nvSpPr>
        <p:spPr>
          <a:xfrm flipH="1">
            <a:off x="32566469" y="19565184"/>
            <a:ext cx="3754660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Architecture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Event</a:t>
            </a:r>
          </a:p>
        </p:txBody>
      </p:sp>
      <p:sp>
        <p:nvSpPr>
          <p:cNvPr id="283" name="Organigramme : Décision 1204">
            <a:extLst>
              <a:ext uri="{FF2B5EF4-FFF2-40B4-BE49-F238E27FC236}">
                <a16:creationId xmlns:a16="http://schemas.microsoft.com/office/drawing/2014/main" id="{D640D173-DC60-4701-99DA-01C61556286F}"/>
              </a:ext>
            </a:extLst>
          </p:cNvPr>
          <p:cNvSpPr/>
          <p:nvPr/>
        </p:nvSpPr>
        <p:spPr>
          <a:xfrm>
            <a:off x="31524702" y="19198246"/>
            <a:ext cx="1237592" cy="1590011"/>
          </a:xfrm>
          <a:prstGeom prst="flowChartDecision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0"/>
          </a:p>
        </p:txBody>
      </p:sp>
      <p:cxnSp>
        <p:nvCxnSpPr>
          <p:cNvPr id="284" name="Connecteur droit 70">
            <a:extLst>
              <a:ext uri="{FF2B5EF4-FFF2-40B4-BE49-F238E27FC236}">
                <a16:creationId xmlns:a16="http://schemas.microsoft.com/office/drawing/2014/main" id="{DEB79C79-D891-4594-8301-E7753564FAFF}"/>
              </a:ext>
            </a:extLst>
          </p:cNvPr>
          <p:cNvCxnSpPr>
            <a:cxnSpLocks/>
          </p:cNvCxnSpPr>
          <p:nvPr/>
        </p:nvCxnSpPr>
        <p:spPr>
          <a:xfrm flipV="1">
            <a:off x="33682888" y="1897807"/>
            <a:ext cx="0" cy="1433513"/>
          </a:xfrm>
          <a:prstGeom prst="line">
            <a:avLst/>
          </a:prstGeom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ZoneTexte 69">
            <a:extLst>
              <a:ext uri="{FF2B5EF4-FFF2-40B4-BE49-F238E27FC236}">
                <a16:creationId xmlns:a16="http://schemas.microsoft.com/office/drawing/2014/main" id="{572FF6D4-19F1-442A-8D95-B0CBCAD95414}"/>
              </a:ext>
            </a:extLst>
          </p:cNvPr>
          <p:cNvSpPr txBox="1"/>
          <p:nvPr/>
        </p:nvSpPr>
        <p:spPr>
          <a:xfrm>
            <a:off x="34084973" y="1921804"/>
            <a:ext cx="3971637" cy="1433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0" dirty="0">
                <a:solidFill>
                  <a:srgbClr val="4F81BD"/>
                </a:solidFill>
                <a:latin typeface="Calibri"/>
              </a:rPr>
              <a:t>Delivers expected Experience at targeted cost</a:t>
            </a:r>
          </a:p>
        </p:txBody>
      </p:sp>
      <p:sp>
        <p:nvSpPr>
          <p:cNvPr id="289" name="ZoneTexte 156">
            <a:extLst>
              <a:ext uri="{FF2B5EF4-FFF2-40B4-BE49-F238E27FC236}">
                <a16:creationId xmlns:a16="http://schemas.microsoft.com/office/drawing/2014/main" id="{F63D3777-0422-4D2A-B2B1-731973DE3967}"/>
              </a:ext>
            </a:extLst>
          </p:cNvPr>
          <p:cNvSpPr txBox="1"/>
          <p:nvPr/>
        </p:nvSpPr>
        <p:spPr>
          <a:xfrm flipH="1">
            <a:off x="9003308" y="13981860"/>
            <a:ext cx="4158803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Platform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Architecture</a:t>
            </a:r>
          </a:p>
        </p:txBody>
      </p:sp>
      <p:sp>
        <p:nvSpPr>
          <p:cNvPr id="290" name="Ellipse 169">
            <a:extLst>
              <a:ext uri="{FF2B5EF4-FFF2-40B4-BE49-F238E27FC236}">
                <a16:creationId xmlns:a16="http://schemas.microsoft.com/office/drawing/2014/main" id="{498C0442-6312-43F2-825C-21469639EEDC}"/>
              </a:ext>
            </a:extLst>
          </p:cNvPr>
          <p:cNvSpPr/>
          <p:nvPr/>
        </p:nvSpPr>
        <p:spPr>
          <a:xfrm flipH="1">
            <a:off x="7851672" y="13961180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1" name="ZoneTexte 156">
            <a:extLst>
              <a:ext uri="{FF2B5EF4-FFF2-40B4-BE49-F238E27FC236}">
                <a16:creationId xmlns:a16="http://schemas.microsoft.com/office/drawing/2014/main" id="{02D25526-3AF3-4A9B-8FA6-B0930F0CDF1E}"/>
              </a:ext>
            </a:extLst>
          </p:cNvPr>
          <p:cNvSpPr txBox="1"/>
          <p:nvPr/>
        </p:nvSpPr>
        <p:spPr>
          <a:xfrm flipH="1">
            <a:off x="7348180" y="11837370"/>
            <a:ext cx="4158803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Required Capabilities</a:t>
            </a:r>
          </a:p>
        </p:txBody>
      </p:sp>
      <p:sp>
        <p:nvSpPr>
          <p:cNvPr id="292" name="Ellipse 169">
            <a:extLst>
              <a:ext uri="{FF2B5EF4-FFF2-40B4-BE49-F238E27FC236}">
                <a16:creationId xmlns:a16="http://schemas.microsoft.com/office/drawing/2014/main" id="{1DDA4647-7F2A-44A5-8A99-ECCF8BFB7E66}"/>
              </a:ext>
            </a:extLst>
          </p:cNvPr>
          <p:cNvSpPr/>
          <p:nvPr/>
        </p:nvSpPr>
        <p:spPr>
          <a:xfrm flipH="1">
            <a:off x="6196544" y="11816690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4" name="Ellipse 169">
            <a:extLst>
              <a:ext uri="{FF2B5EF4-FFF2-40B4-BE49-F238E27FC236}">
                <a16:creationId xmlns:a16="http://schemas.microsoft.com/office/drawing/2014/main" id="{AC603C2B-C154-48EC-BE11-4D4084FF5067}"/>
              </a:ext>
            </a:extLst>
          </p:cNvPr>
          <p:cNvSpPr/>
          <p:nvPr/>
        </p:nvSpPr>
        <p:spPr>
          <a:xfrm flipH="1">
            <a:off x="9126509" y="7543220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96" name="Picture 295" descr="A picture containing text&#10;&#10;Description automatically generated">
            <a:extLst>
              <a:ext uri="{FF2B5EF4-FFF2-40B4-BE49-F238E27FC236}">
                <a16:creationId xmlns:a16="http://schemas.microsoft.com/office/drawing/2014/main" id="{897B6566-3DAD-4638-84EF-A44192AC8CF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8100722"/>
            <a:ext cx="5719557" cy="2179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C9ED7F-4032-4D58-82E1-FA1360366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985" y="29627215"/>
            <a:ext cx="1927077" cy="68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713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676EFF43BD44A973BAF3C3F8897C" ma:contentTypeVersion="11" ma:contentTypeDescription="Crée un document." ma:contentTypeScope="" ma:versionID="16055b838173ea074c74866c85749e9f">
  <xsd:schema xmlns:xsd="http://www.w3.org/2001/XMLSchema" xmlns:xs="http://www.w3.org/2001/XMLSchema" xmlns:p="http://schemas.microsoft.com/office/2006/metadata/properties" xmlns:ns3="e2e26994-5e48-4994-8c16-0b6f61c4bc8a" xmlns:ns4="9f09b4db-7fdb-4a79-a1ce-e7e1d5ac2b17" targetNamespace="http://schemas.microsoft.com/office/2006/metadata/properties" ma:root="true" ma:fieldsID="7356ef530764415288c8753ef1e753cb" ns3:_="" ns4:_="">
    <xsd:import namespace="e2e26994-5e48-4994-8c16-0b6f61c4bc8a"/>
    <xsd:import namespace="9f09b4db-7fdb-4a79-a1ce-e7e1d5ac2b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26994-5e48-4994-8c16-0b6f61c4bc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9b4db-7fdb-4a79-a1ce-e7e1d5ac2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DCE2CA-33D9-4AC1-8759-93A3117DAD7A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e2e26994-5e48-4994-8c16-0b6f61c4bc8a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9f09b4db-7fdb-4a79-a1ce-e7e1d5ac2b1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EABC095-52E0-44BE-9BF8-26B0A3CDAE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26994-5e48-4994-8c16-0b6f61c4bc8a"/>
    <ds:schemaRef ds:uri="9f09b4db-7fdb-4a79-a1ce-e7e1d5ac2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C9B4E2-9CAF-4F60-B3CB-8E2535851F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176</Words>
  <Application>Microsoft Office PowerPoint</Application>
  <PresentationFormat>Custom</PresentationFormat>
  <Paragraphs>110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Gotham Rounded Bold</vt:lpstr>
      <vt:lpstr>Michelin Black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chevalier</dc:creator>
  <cp:lastModifiedBy>Frederic le</cp:lastModifiedBy>
  <cp:revision>51</cp:revision>
  <dcterms:created xsi:type="dcterms:W3CDTF">2020-03-09T08:41:47Z</dcterms:created>
  <dcterms:modified xsi:type="dcterms:W3CDTF">2021-02-02T14:15:11Z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0x010100C8B6676EFF43BD44A973BAF3C3F8897C</vt:lpwstr>
  </property>
</Properties>
</file>