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2808525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13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29F"/>
    <a:srgbClr val="00866E"/>
    <a:srgbClr val="00CB99"/>
    <a:srgbClr val="825CEE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26" d="100"/>
          <a:sy n="26" d="100"/>
        </p:scale>
        <p:origin x="567" y="15"/>
      </p:cViewPr>
      <p:guideLst>
        <p:guide orient="horz" pos="9537"/>
        <p:guide pos="13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hevalier" userId="677dbc9f-a297-4ad6-b248-57777f1689e8" providerId="ADAL" clId="{2BEF0AC4-EAB9-46A6-A813-1E4401081544}"/>
    <pc:docChg chg="modSld">
      <pc:chgData name="nicolas chevalier" userId="677dbc9f-a297-4ad6-b248-57777f1689e8" providerId="ADAL" clId="{2BEF0AC4-EAB9-46A6-A813-1E4401081544}" dt="2020-10-28T07:14:47.239" v="13" actId="20577"/>
      <pc:docMkLst>
        <pc:docMk/>
      </pc:docMkLst>
      <pc:sldChg chg="addSp modSp mod">
        <pc:chgData name="nicolas chevalier" userId="677dbc9f-a297-4ad6-b248-57777f1689e8" providerId="ADAL" clId="{2BEF0AC4-EAB9-46A6-A813-1E4401081544}" dt="2020-10-28T07:14:47.239" v="13" actId="20577"/>
        <pc:sldMkLst>
          <pc:docMk/>
          <pc:sldMk cId="2027650466" sldId="256"/>
        </pc:sldMkLst>
        <pc:spChg chg="add mod">
          <ac:chgData name="nicolas chevalier" userId="677dbc9f-a297-4ad6-b248-57777f1689e8" providerId="ADAL" clId="{2BEF0AC4-EAB9-46A6-A813-1E4401081544}" dt="2020-10-28T07:14:47.239" v="13" actId="20577"/>
          <ac:spMkLst>
            <pc:docMk/>
            <pc:sldMk cId="2027650466" sldId="256"/>
            <ac:spMk id="29" creationId="{CA4D7CEE-FA3D-457B-9C37-BF67CB84DEDC}"/>
          </ac:spMkLst>
        </pc:spChg>
        <pc:picChg chg="add mod">
          <ac:chgData name="nicolas chevalier" userId="677dbc9f-a297-4ad6-b248-57777f1689e8" providerId="ADAL" clId="{2BEF0AC4-EAB9-46A6-A813-1E4401081544}" dt="2020-10-21T08:41:34.477" v="2" actId="1076"/>
          <ac:picMkLst>
            <pc:docMk/>
            <pc:sldMk cId="2027650466" sldId="256"/>
            <ac:picMk id="35" creationId="{5DC35363-0DDD-4D37-97A3-EC9D05090A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4955545"/>
            <a:ext cx="36387246" cy="10541917"/>
          </a:xfrm>
        </p:spPr>
        <p:txBody>
          <a:bodyPr anchor="b"/>
          <a:lstStyle>
            <a:lvl1pPr algn="ctr"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066" y="15903998"/>
            <a:ext cx="32106394" cy="7310649"/>
          </a:xfrm>
        </p:spPr>
        <p:txBody>
          <a:bodyPr/>
          <a:lstStyle>
            <a:lvl1pPr marL="0" indent="0" algn="ctr">
              <a:buNone/>
              <a:defRPr sz="10597"/>
            </a:lvl1pPr>
            <a:lvl2pPr marL="2018675" indent="0" algn="ctr">
              <a:buNone/>
              <a:defRPr sz="8831"/>
            </a:lvl2pPr>
            <a:lvl3pPr marL="4037350" indent="0" algn="ctr">
              <a:buNone/>
              <a:defRPr sz="7948"/>
            </a:lvl3pPr>
            <a:lvl4pPr marL="6056025" indent="0" algn="ctr">
              <a:buNone/>
              <a:defRPr sz="7064"/>
            </a:lvl4pPr>
            <a:lvl5pPr marL="8074701" indent="0" algn="ctr">
              <a:buNone/>
              <a:defRPr sz="7064"/>
            </a:lvl5pPr>
            <a:lvl6pPr marL="10093376" indent="0" algn="ctr">
              <a:buNone/>
              <a:defRPr sz="7064"/>
            </a:lvl6pPr>
            <a:lvl7pPr marL="12112051" indent="0" algn="ctr">
              <a:buNone/>
              <a:defRPr sz="7064"/>
            </a:lvl7pPr>
            <a:lvl8pPr marL="14130726" indent="0" algn="ctr">
              <a:buNone/>
              <a:defRPr sz="7064"/>
            </a:lvl8pPr>
            <a:lvl9pPr marL="16149401" indent="0" algn="ctr">
              <a:buNone/>
              <a:defRPr sz="70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4853" y="1612128"/>
            <a:ext cx="9230588" cy="25660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3088" y="1612128"/>
            <a:ext cx="27156658" cy="25660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792" y="7548975"/>
            <a:ext cx="36922353" cy="12595626"/>
          </a:xfrm>
        </p:spPr>
        <p:txBody>
          <a:bodyPr anchor="b"/>
          <a:lstStyle>
            <a:lvl1pPr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792" y="20263761"/>
            <a:ext cx="36922353" cy="6623742"/>
          </a:xfrm>
        </p:spPr>
        <p:txBody>
          <a:bodyPr/>
          <a:lstStyle>
            <a:lvl1pPr marL="0" indent="0">
              <a:buNone/>
              <a:defRPr sz="10597">
                <a:solidFill>
                  <a:schemeClr val="tx1"/>
                </a:solidFill>
              </a:defRPr>
            </a:lvl1pPr>
            <a:lvl2pPr marL="2018675" indent="0">
              <a:buNone/>
              <a:defRPr sz="8831">
                <a:solidFill>
                  <a:schemeClr val="tx1">
                    <a:tint val="75000"/>
                  </a:schemeClr>
                </a:solidFill>
              </a:defRPr>
            </a:lvl2pPr>
            <a:lvl3pPr marL="4037350" indent="0">
              <a:buNone/>
              <a:defRPr sz="7948">
                <a:solidFill>
                  <a:schemeClr val="tx1">
                    <a:tint val="75000"/>
                  </a:schemeClr>
                </a:solidFill>
              </a:defRPr>
            </a:lvl3pPr>
            <a:lvl4pPr marL="6056025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4pPr>
            <a:lvl5pPr marL="80747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5pPr>
            <a:lvl6pPr marL="1009337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6pPr>
            <a:lvl7pPr marL="1211205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7pPr>
            <a:lvl8pPr marL="1413072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8pPr>
            <a:lvl9pPr marL="161494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308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7181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1612135"/>
            <a:ext cx="36922353" cy="58527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666" y="7422802"/>
            <a:ext cx="18110010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66" y="11060602"/>
            <a:ext cx="18110010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71818" y="7422802"/>
            <a:ext cx="18199199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71818" y="11060602"/>
            <a:ext cx="18199199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9199" y="4359762"/>
            <a:ext cx="21671816" cy="21518408"/>
          </a:xfrm>
        </p:spPr>
        <p:txBody>
          <a:bodyPr/>
          <a:lstStyle>
            <a:lvl1pPr>
              <a:defRPr sz="14129"/>
            </a:lvl1pPr>
            <a:lvl2pPr>
              <a:defRPr sz="12363"/>
            </a:lvl2pPr>
            <a:lvl3pPr>
              <a:defRPr sz="10597"/>
            </a:lvl3pPr>
            <a:lvl4pPr>
              <a:defRPr sz="8831"/>
            </a:lvl4pPr>
            <a:lvl5pPr>
              <a:defRPr sz="8831"/>
            </a:lvl5pPr>
            <a:lvl6pPr>
              <a:defRPr sz="8831"/>
            </a:lvl6pPr>
            <a:lvl7pPr>
              <a:defRPr sz="8831"/>
            </a:lvl7pPr>
            <a:lvl8pPr>
              <a:defRPr sz="8831"/>
            </a:lvl8pPr>
            <a:lvl9pPr>
              <a:defRPr sz="883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9199" y="4359762"/>
            <a:ext cx="21671816" cy="21518408"/>
          </a:xfrm>
        </p:spPr>
        <p:txBody>
          <a:bodyPr anchor="t"/>
          <a:lstStyle>
            <a:lvl1pPr marL="0" indent="0">
              <a:buNone/>
              <a:defRPr sz="14129"/>
            </a:lvl1pPr>
            <a:lvl2pPr marL="2018675" indent="0">
              <a:buNone/>
              <a:defRPr sz="12363"/>
            </a:lvl2pPr>
            <a:lvl3pPr marL="4037350" indent="0">
              <a:buNone/>
              <a:defRPr sz="10597"/>
            </a:lvl3pPr>
            <a:lvl4pPr marL="6056025" indent="0">
              <a:buNone/>
              <a:defRPr sz="8831"/>
            </a:lvl4pPr>
            <a:lvl5pPr marL="8074701" indent="0">
              <a:buNone/>
              <a:defRPr sz="8831"/>
            </a:lvl5pPr>
            <a:lvl6pPr marL="10093376" indent="0">
              <a:buNone/>
              <a:defRPr sz="8831"/>
            </a:lvl6pPr>
            <a:lvl7pPr marL="12112051" indent="0">
              <a:buNone/>
              <a:defRPr sz="8831"/>
            </a:lvl7pPr>
            <a:lvl8pPr marL="14130726" indent="0">
              <a:buNone/>
              <a:defRPr sz="8831"/>
            </a:lvl8pPr>
            <a:lvl9pPr marL="16149401" indent="0">
              <a:buNone/>
              <a:defRPr sz="883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3086" y="1612135"/>
            <a:ext cx="3692235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086" y="8060641"/>
            <a:ext cx="3692235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3086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2F16-412C-4EC9-935A-E8378F67AD79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0324" y="28065058"/>
            <a:ext cx="1444787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3521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5914-3443-4F2C-B578-759FD087E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7350" rtl="0" eaLnBrk="1" latinLnBrk="0" hangingPunct="1">
        <a:lnSpc>
          <a:spcPct val="90000"/>
        </a:lnSpc>
        <a:spcBef>
          <a:spcPct val="0"/>
        </a:spcBef>
        <a:buNone/>
        <a:defRPr sz="19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338" indent="-1009338" algn="l" defTabSz="403735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3" kern="1200">
          <a:solidFill>
            <a:schemeClr val="tx1"/>
          </a:solidFill>
          <a:latin typeface="+mn-lt"/>
          <a:ea typeface="+mn-ea"/>
          <a:cs typeface="+mn-cs"/>
        </a:defRPr>
      </a:lvl1pPr>
      <a:lvl2pPr marL="30280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10597" kern="1200">
          <a:solidFill>
            <a:schemeClr val="tx1"/>
          </a:solidFill>
          <a:latin typeface="+mn-lt"/>
          <a:ea typeface="+mn-ea"/>
          <a:cs typeface="+mn-cs"/>
        </a:defRPr>
      </a:lvl2pPr>
      <a:lvl3pPr marL="504668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8831" kern="1200">
          <a:solidFill>
            <a:schemeClr val="tx1"/>
          </a:solidFill>
          <a:latin typeface="+mn-lt"/>
          <a:ea typeface="+mn-ea"/>
          <a:cs typeface="+mn-cs"/>
        </a:defRPr>
      </a:lvl3pPr>
      <a:lvl4pPr marL="706536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908403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11027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312138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5140064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715873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1pPr>
      <a:lvl2pPr marL="201867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35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3pPr>
      <a:lvl4pPr marL="605602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80747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009337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211205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413072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61494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2700E12-FCD2-46FC-90BC-1832A92BB750}"/>
              </a:ext>
            </a:extLst>
          </p:cNvPr>
          <p:cNvSpPr/>
          <p:nvPr/>
        </p:nvSpPr>
        <p:spPr>
          <a:xfrm>
            <a:off x="39128700" y="3474502"/>
            <a:ext cx="3695271" cy="21745284"/>
          </a:xfrm>
          <a:prstGeom prst="rect">
            <a:avLst/>
          </a:prstGeom>
          <a:solidFill>
            <a:srgbClr val="00CC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176431"/>
            <a:endParaRPr lang="en-US" sz="8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4281FA-A054-40D9-A3D1-C4D85296D03A}"/>
              </a:ext>
            </a:extLst>
          </p:cNvPr>
          <p:cNvSpPr/>
          <p:nvPr/>
        </p:nvSpPr>
        <p:spPr>
          <a:xfrm>
            <a:off x="29396784" y="18398619"/>
            <a:ext cx="6924675" cy="4278313"/>
          </a:xfrm>
          <a:prstGeom prst="roundRect">
            <a:avLst>
              <a:gd name="adj" fmla="val 98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C64374-E1EB-4FF6-AEF6-2798FD6B5115}"/>
              </a:ext>
            </a:extLst>
          </p:cNvPr>
          <p:cNvSpPr/>
          <p:nvPr/>
        </p:nvSpPr>
        <p:spPr>
          <a:xfrm>
            <a:off x="30514384" y="19374932"/>
            <a:ext cx="2995613" cy="14620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D805358-FC7E-405B-8011-07192BBCECAC}"/>
              </a:ext>
            </a:extLst>
          </p:cNvPr>
          <p:cNvSpPr/>
          <p:nvPr/>
        </p:nvSpPr>
        <p:spPr>
          <a:xfrm>
            <a:off x="31871398" y="3289100"/>
            <a:ext cx="6230955" cy="5162494"/>
          </a:xfrm>
          <a:prstGeom prst="roundRect">
            <a:avLst>
              <a:gd name="adj" fmla="val 98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E06F83-59E4-4F53-A411-170743A63AEB}"/>
              </a:ext>
            </a:extLst>
          </p:cNvPr>
          <p:cNvSpPr/>
          <p:nvPr/>
        </p:nvSpPr>
        <p:spPr>
          <a:xfrm>
            <a:off x="4692008" y="20654046"/>
            <a:ext cx="7500938" cy="4781550"/>
          </a:xfrm>
          <a:prstGeom prst="roundRect">
            <a:avLst>
              <a:gd name="adj" fmla="val 98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BB50F6D-F48B-45E4-AFA3-6AE8FD641CB2}"/>
              </a:ext>
            </a:extLst>
          </p:cNvPr>
          <p:cNvSpPr/>
          <p:nvPr/>
        </p:nvSpPr>
        <p:spPr>
          <a:xfrm>
            <a:off x="917908" y="11787804"/>
            <a:ext cx="8270116" cy="5230813"/>
          </a:xfrm>
          <a:prstGeom prst="roundRect">
            <a:avLst>
              <a:gd name="adj" fmla="val 98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7157A6-81E2-423D-AA6F-6FBD834619DD}"/>
              </a:ext>
            </a:extLst>
          </p:cNvPr>
          <p:cNvSpPr/>
          <p:nvPr/>
        </p:nvSpPr>
        <p:spPr>
          <a:xfrm>
            <a:off x="1038480" y="550082"/>
            <a:ext cx="6924675" cy="4278312"/>
          </a:xfrm>
          <a:prstGeom prst="roundRect">
            <a:avLst>
              <a:gd name="adj" fmla="val 98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7AA896-D86A-45B5-8C04-946866DE9F07}"/>
              </a:ext>
            </a:extLst>
          </p:cNvPr>
          <p:cNvSpPr/>
          <p:nvPr/>
        </p:nvSpPr>
        <p:spPr>
          <a:xfrm>
            <a:off x="31293847" y="21165632"/>
            <a:ext cx="1846262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80B6E8-4FD5-4C2F-944F-1B5412F2EF09}"/>
              </a:ext>
            </a:extLst>
          </p:cNvPr>
          <p:cNvCxnSpPr>
            <a:cxnSpLocks/>
          </p:cNvCxnSpPr>
          <p:nvPr/>
        </p:nvCxnSpPr>
        <p:spPr>
          <a:xfrm>
            <a:off x="33471616" y="5956043"/>
            <a:ext cx="2016125" cy="127000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D08E5B-FE89-42EB-8E66-695A44BD5492}"/>
              </a:ext>
            </a:extLst>
          </p:cNvPr>
          <p:cNvCxnSpPr>
            <a:cxnSpLocks/>
          </p:cNvCxnSpPr>
          <p:nvPr/>
        </p:nvCxnSpPr>
        <p:spPr>
          <a:xfrm flipH="1">
            <a:off x="7041508" y="23119433"/>
            <a:ext cx="387350" cy="331788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36FDAA7-29F4-4CB6-A2E3-D48B529A2343}"/>
              </a:ext>
            </a:extLst>
          </p:cNvPr>
          <p:cNvCxnSpPr>
            <a:cxnSpLocks/>
          </p:cNvCxnSpPr>
          <p:nvPr/>
        </p:nvCxnSpPr>
        <p:spPr>
          <a:xfrm flipH="1">
            <a:off x="8159108" y="23636958"/>
            <a:ext cx="31750" cy="40005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D40DA70-AFCD-4405-BF9E-FC8123C003C3}"/>
              </a:ext>
            </a:extLst>
          </p:cNvPr>
          <p:cNvCxnSpPr>
            <a:cxnSpLocks/>
          </p:cNvCxnSpPr>
          <p:nvPr/>
        </p:nvCxnSpPr>
        <p:spPr>
          <a:xfrm>
            <a:off x="9600558" y="22427283"/>
            <a:ext cx="477838" cy="34925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E3D3024-7AAB-486D-95F7-60663AEDFD80}"/>
              </a:ext>
            </a:extLst>
          </p:cNvPr>
          <p:cNvCxnSpPr>
            <a:cxnSpLocks/>
          </p:cNvCxnSpPr>
          <p:nvPr/>
        </p:nvCxnSpPr>
        <p:spPr>
          <a:xfrm flipV="1">
            <a:off x="34616204" y="5663943"/>
            <a:ext cx="706437" cy="27305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28B255D-53E6-4AB3-BA87-7C738DADB6AA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4114004" y="6244968"/>
            <a:ext cx="2395537" cy="71755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irage 18">
            <a:extLst>
              <a:ext uri="{FF2B5EF4-FFF2-40B4-BE49-F238E27FC236}">
                <a16:creationId xmlns:a16="http://schemas.microsoft.com/office/drawing/2014/main" id="{B5F9D43C-67FF-41BF-8A19-75A7724A0F52}"/>
              </a:ext>
            </a:extLst>
          </p:cNvPr>
          <p:cNvSpPr/>
          <p:nvPr/>
        </p:nvSpPr>
        <p:spPr>
          <a:xfrm>
            <a:off x="25915397" y="14886604"/>
            <a:ext cx="2400300" cy="10406176"/>
          </a:xfrm>
          <a:prstGeom prst="bentArrow">
            <a:avLst>
              <a:gd name="adj1" fmla="val 23434"/>
              <a:gd name="adj2" fmla="val 11717"/>
              <a:gd name="adj3" fmla="val 25000"/>
              <a:gd name="adj4" fmla="val 43750"/>
            </a:avLst>
          </a:prstGeom>
          <a:solidFill>
            <a:srgbClr val="008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98F8288-0C6E-429B-9595-3D5A3A6D42FA}"/>
              </a:ext>
            </a:extLst>
          </p:cNvPr>
          <p:cNvSpPr/>
          <p:nvPr/>
        </p:nvSpPr>
        <p:spPr bwMode="gray">
          <a:xfrm>
            <a:off x="14492312" y="12978755"/>
            <a:ext cx="3240087" cy="3240088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VALUE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CHAIN</a:t>
            </a:r>
          </a:p>
        </p:txBody>
      </p:sp>
      <p:sp>
        <p:nvSpPr>
          <p:cNvPr id="19" name="Virage 20">
            <a:extLst>
              <a:ext uri="{FF2B5EF4-FFF2-40B4-BE49-F238E27FC236}">
                <a16:creationId xmlns:a16="http://schemas.microsoft.com/office/drawing/2014/main" id="{9FC55CA6-BFA3-46FB-8A2C-79E3F3A8CB6B}"/>
              </a:ext>
            </a:extLst>
          </p:cNvPr>
          <p:cNvSpPr/>
          <p:nvPr/>
        </p:nvSpPr>
        <p:spPr>
          <a:xfrm>
            <a:off x="25112123" y="7010777"/>
            <a:ext cx="2281238" cy="18339153"/>
          </a:xfrm>
          <a:prstGeom prst="bentArrow">
            <a:avLst>
              <a:gd name="adj1" fmla="val 26774"/>
              <a:gd name="adj2" fmla="val 13387"/>
              <a:gd name="adj3" fmla="val 25835"/>
              <a:gd name="adj4" fmla="val 28720"/>
            </a:avLst>
          </a:prstGeom>
          <a:solidFill>
            <a:srgbClr val="00C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0" name="Virage 21">
            <a:extLst>
              <a:ext uri="{FF2B5EF4-FFF2-40B4-BE49-F238E27FC236}">
                <a16:creationId xmlns:a16="http://schemas.microsoft.com/office/drawing/2014/main" id="{3C70DF2F-A63D-4578-8A31-B1205E15A252}"/>
              </a:ext>
            </a:extLst>
          </p:cNvPr>
          <p:cNvSpPr/>
          <p:nvPr/>
        </p:nvSpPr>
        <p:spPr>
          <a:xfrm flipH="1">
            <a:off x="21611684" y="4671155"/>
            <a:ext cx="3300413" cy="20678775"/>
          </a:xfrm>
          <a:prstGeom prst="bentArrow">
            <a:avLst>
              <a:gd name="adj1" fmla="val 21247"/>
              <a:gd name="adj2" fmla="val 11717"/>
              <a:gd name="adj3" fmla="val 25000"/>
              <a:gd name="adj4" fmla="val 37476"/>
            </a:avLst>
          </a:prstGeom>
          <a:solidFill>
            <a:srgbClr val="23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1" name="Virage 22">
            <a:extLst>
              <a:ext uri="{FF2B5EF4-FFF2-40B4-BE49-F238E27FC236}">
                <a16:creationId xmlns:a16="http://schemas.microsoft.com/office/drawing/2014/main" id="{8C63C6D7-E621-4F3E-A730-D4C98B43A6F6}"/>
              </a:ext>
            </a:extLst>
          </p:cNvPr>
          <p:cNvSpPr/>
          <p:nvPr/>
        </p:nvSpPr>
        <p:spPr>
          <a:xfrm flipH="1">
            <a:off x="16362514" y="11352309"/>
            <a:ext cx="7727257" cy="13902975"/>
          </a:xfrm>
          <a:prstGeom prst="bentArrow">
            <a:avLst>
              <a:gd name="adj1" fmla="val 9075"/>
              <a:gd name="adj2" fmla="val 4874"/>
              <a:gd name="adj3" fmla="val 12466"/>
              <a:gd name="adj4" fmla="val 14634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2" name="Virage 24">
            <a:extLst>
              <a:ext uri="{FF2B5EF4-FFF2-40B4-BE49-F238E27FC236}">
                <a16:creationId xmlns:a16="http://schemas.microsoft.com/office/drawing/2014/main" id="{C80A85F0-26C5-488F-8D89-778EA2AFB96D}"/>
              </a:ext>
            </a:extLst>
          </p:cNvPr>
          <p:cNvSpPr/>
          <p:nvPr/>
        </p:nvSpPr>
        <p:spPr>
          <a:xfrm flipH="1">
            <a:off x="19773359" y="20527105"/>
            <a:ext cx="3430588" cy="4791075"/>
          </a:xfrm>
          <a:prstGeom prst="bentArrow">
            <a:avLst>
              <a:gd name="adj1" fmla="val 16074"/>
              <a:gd name="adj2" fmla="val 8037"/>
              <a:gd name="adj3" fmla="val 17029"/>
              <a:gd name="adj4" fmla="val 2289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D00FC2-A64C-4CC0-A45A-EF68E262A4D4}"/>
              </a:ext>
            </a:extLst>
          </p:cNvPr>
          <p:cNvSpPr/>
          <p:nvPr/>
        </p:nvSpPr>
        <p:spPr bwMode="gray">
          <a:xfrm>
            <a:off x="11776859" y="9118709"/>
            <a:ext cx="5056188" cy="50561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BUSINESS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F7AFFDA-F36A-4598-BB43-01AE0FDB0034}"/>
              </a:ext>
            </a:extLst>
          </p:cNvPr>
          <p:cNvSpPr/>
          <p:nvPr/>
        </p:nvSpPr>
        <p:spPr bwMode="gray">
          <a:xfrm>
            <a:off x="11618238" y="13474324"/>
            <a:ext cx="3240088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EVENT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STORMING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D306F87-E463-4DEE-92B8-67A012CBF6CA}"/>
              </a:ext>
            </a:extLst>
          </p:cNvPr>
          <p:cNvSpPr/>
          <p:nvPr/>
        </p:nvSpPr>
        <p:spPr bwMode="gray">
          <a:xfrm>
            <a:off x="16968247" y="2643297"/>
            <a:ext cx="5056187" cy="50561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3C8FB56-F154-4611-B74D-CB84ABB6CA79}"/>
              </a:ext>
            </a:extLst>
          </p:cNvPr>
          <p:cNvSpPr/>
          <p:nvPr/>
        </p:nvSpPr>
        <p:spPr bwMode="gray">
          <a:xfrm>
            <a:off x="26726188" y="4854219"/>
            <a:ext cx="4901459" cy="4699066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TECHNOLOGY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66E4D1F-656C-45FA-BA65-4720973552C2}"/>
              </a:ext>
            </a:extLst>
          </p:cNvPr>
          <p:cNvSpPr/>
          <p:nvPr/>
        </p:nvSpPr>
        <p:spPr bwMode="gray">
          <a:xfrm>
            <a:off x="27754515" y="12438600"/>
            <a:ext cx="5056188" cy="5056188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SYSTEM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ENGINEERING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8A1B19-763D-42F0-84D3-AB1DF7547EE5}"/>
              </a:ext>
            </a:extLst>
          </p:cNvPr>
          <p:cNvSpPr/>
          <p:nvPr/>
        </p:nvSpPr>
        <p:spPr bwMode="gray">
          <a:xfrm>
            <a:off x="25333397" y="2762018"/>
            <a:ext cx="3240087" cy="3240088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TECHNOLOGY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VIEW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DA5B4EE-8CDC-459F-B91E-ACF2EF9CD123}"/>
              </a:ext>
            </a:extLst>
          </p:cNvPr>
          <p:cNvSpPr/>
          <p:nvPr/>
        </p:nvSpPr>
        <p:spPr bwMode="gray">
          <a:xfrm>
            <a:off x="15111131" y="22815061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END USER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PROBLEM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DESCRIPTION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A519983-90A8-405D-83CD-AF23AF1580C5}"/>
              </a:ext>
            </a:extLst>
          </p:cNvPr>
          <p:cNvSpPr/>
          <p:nvPr/>
        </p:nvSpPr>
        <p:spPr bwMode="gray">
          <a:xfrm>
            <a:off x="14488440" y="2605616"/>
            <a:ext cx="3240087" cy="3240088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FUNCTIONAL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VIEW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16DA236-1E25-4FBA-9168-23F68F8B0599}"/>
              </a:ext>
            </a:extLst>
          </p:cNvPr>
          <p:cNvSpPr/>
          <p:nvPr/>
        </p:nvSpPr>
        <p:spPr bwMode="gray">
          <a:xfrm>
            <a:off x="12953114" y="21064473"/>
            <a:ext cx="3240087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ROADMAP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510D60E-EF12-48FF-B5EC-57A0242C0AF6}"/>
              </a:ext>
            </a:extLst>
          </p:cNvPr>
          <p:cNvSpPr/>
          <p:nvPr/>
        </p:nvSpPr>
        <p:spPr bwMode="gray">
          <a:xfrm>
            <a:off x="12534131" y="18503836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OVERVIEW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B76027-66A2-4D16-8502-9AF3723D536A}"/>
              </a:ext>
            </a:extLst>
          </p:cNvPr>
          <p:cNvSpPr/>
          <p:nvPr/>
        </p:nvSpPr>
        <p:spPr bwMode="gray">
          <a:xfrm>
            <a:off x="9534550" y="11528254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UBIGUITUS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LANGUAGE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F67D0CA-55E7-42F6-9DA1-1FC536687D08}"/>
              </a:ext>
            </a:extLst>
          </p:cNvPr>
          <p:cNvSpPr/>
          <p:nvPr/>
        </p:nvSpPr>
        <p:spPr bwMode="gray">
          <a:xfrm>
            <a:off x="16148520" y="417344"/>
            <a:ext cx="3240088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APPLICATIVE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VIEW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5C68A4-4A45-432B-B699-5F5DF32B55F7}"/>
              </a:ext>
            </a:extLst>
          </p:cNvPr>
          <p:cNvSpPr/>
          <p:nvPr/>
        </p:nvSpPr>
        <p:spPr bwMode="gray">
          <a:xfrm>
            <a:off x="28047358" y="2145530"/>
            <a:ext cx="3240087" cy="3240087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PHYSICAL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VIEW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186E5A7-4456-43E5-B28F-B1E40E00D04C}"/>
              </a:ext>
            </a:extLst>
          </p:cNvPr>
          <p:cNvSpPr/>
          <p:nvPr/>
        </p:nvSpPr>
        <p:spPr bwMode="gray">
          <a:xfrm>
            <a:off x="30260469" y="10091843"/>
            <a:ext cx="3240087" cy="3240088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CONTEXT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MAP</a:t>
            </a:r>
          </a:p>
          <a:p>
            <a:pPr marL="457200" indent="-457200" algn="ctr" defTabSz="428085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INTEGRATION</a:t>
            </a:r>
          </a:p>
          <a:p>
            <a:pPr marL="457200" indent="-457200" algn="ctr" defTabSz="428085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PATTERN</a:t>
            </a:r>
          </a:p>
          <a:p>
            <a:pPr marL="457200" indent="-457200" algn="ctr" defTabSz="428085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STRATEGY-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DD5EB0-DC0E-4BF5-98B1-874F20CAEF77}"/>
              </a:ext>
            </a:extLst>
          </p:cNvPr>
          <p:cNvSpPr/>
          <p:nvPr/>
        </p:nvSpPr>
        <p:spPr bwMode="gray">
          <a:xfrm>
            <a:off x="15212472" y="18435747"/>
            <a:ext cx="5056187" cy="505618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MARKETING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pic>
        <p:nvPicPr>
          <p:cNvPr id="59" name="Image 2">
            <a:extLst>
              <a:ext uri="{FF2B5EF4-FFF2-40B4-BE49-F238E27FC236}">
                <a16:creationId xmlns:a16="http://schemas.microsoft.com/office/drawing/2014/main" id="{F6480CDD-B874-4305-9645-3435A6C6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591" y="4427280"/>
            <a:ext cx="187166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age 3">
            <a:extLst>
              <a:ext uri="{FF2B5EF4-FFF2-40B4-BE49-F238E27FC236}">
                <a16:creationId xmlns:a16="http://schemas.microsoft.com/office/drawing/2014/main" id="{9FFC7CA2-56CC-4EBB-9090-8C50A410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9541" y="6310056"/>
            <a:ext cx="1304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mage 9">
            <a:extLst>
              <a:ext uri="{FF2B5EF4-FFF2-40B4-BE49-F238E27FC236}">
                <a16:creationId xmlns:a16="http://schemas.microsoft.com/office/drawing/2014/main" id="{2C81AFBE-D183-4910-A299-04BA735E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08" y="21387471"/>
            <a:ext cx="1506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Image 11">
            <a:extLst>
              <a:ext uri="{FF2B5EF4-FFF2-40B4-BE49-F238E27FC236}">
                <a16:creationId xmlns:a16="http://schemas.microsoft.com/office/drawing/2014/main" id="{94CBFC04-E432-4230-8454-CCCD129E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6" y="24008433"/>
            <a:ext cx="13462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Image 169">
            <a:extLst>
              <a:ext uri="{FF2B5EF4-FFF2-40B4-BE49-F238E27FC236}">
                <a16:creationId xmlns:a16="http://schemas.microsoft.com/office/drawing/2014/main" id="{10B14BB3-90F5-4A9F-A324-CDEAD313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83" y="23281358"/>
            <a:ext cx="13462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D6FD0972-179F-45CD-A47F-9FAB9021EA3D}"/>
              </a:ext>
            </a:extLst>
          </p:cNvPr>
          <p:cNvCxnSpPr>
            <a:cxnSpLocks/>
          </p:cNvCxnSpPr>
          <p:nvPr/>
        </p:nvCxnSpPr>
        <p:spPr>
          <a:xfrm flipH="1" flipV="1">
            <a:off x="6763696" y="22176458"/>
            <a:ext cx="400050" cy="9525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249E278E-D892-4618-BCF3-FD5638105129}"/>
              </a:ext>
            </a:extLst>
          </p:cNvPr>
          <p:cNvSpPr txBox="1"/>
          <p:nvPr/>
        </p:nvSpPr>
        <p:spPr>
          <a:xfrm>
            <a:off x="-1273947" y="21765543"/>
            <a:ext cx="4811712" cy="20990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Explain and 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promote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Simple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For the audience(s) </a:t>
            </a:r>
          </a:p>
          <a:p>
            <a:pPr algn="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89BD00E-A573-48A0-BFF9-174F457B2DFF}"/>
              </a:ext>
            </a:extLst>
          </p:cNvPr>
          <p:cNvCxnSpPr/>
          <p:nvPr/>
        </p:nvCxnSpPr>
        <p:spPr>
          <a:xfrm flipV="1">
            <a:off x="4057008" y="22287583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C27B1D68-2854-4E27-8CC8-C11FE455BD31}"/>
              </a:ext>
            </a:extLst>
          </p:cNvPr>
          <p:cNvSpPr txBox="1"/>
          <p:nvPr/>
        </p:nvSpPr>
        <p:spPr>
          <a:xfrm>
            <a:off x="767924" y="9316067"/>
            <a:ext cx="4811712" cy="2021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Maximize Value for end-user*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Be sure of the problem to solve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Understand the operating model</a:t>
            </a: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A9E2173-BA3C-4C28-AF91-58CB4F9F4484}"/>
              </a:ext>
            </a:extLst>
          </p:cNvPr>
          <p:cNvCxnSpPr/>
          <p:nvPr/>
        </p:nvCxnSpPr>
        <p:spPr>
          <a:xfrm flipV="1">
            <a:off x="5703461" y="9484342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648B503D-036E-4F8B-8AF8-E227D4BC2626}"/>
              </a:ext>
            </a:extLst>
          </p:cNvPr>
          <p:cNvSpPr txBox="1"/>
          <p:nvPr/>
        </p:nvSpPr>
        <p:spPr>
          <a:xfrm>
            <a:off x="8392571" y="7340138"/>
            <a:ext cx="3457575" cy="7903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CUSTOMER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JOURNEY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A3C63939-9BFA-4984-86FF-1DF877636CD8}"/>
              </a:ext>
            </a:extLst>
          </p:cNvPr>
          <p:cNvSpPr/>
          <p:nvPr/>
        </p:nvSpPr>
        <p:spPr>
          <a:xfrm>
            <a:off x="257761" y="25372876"/>
            <a:ext cx="1516062" cy="142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8538" tIns="168538" rIns="168538" bIns="168538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END USER*</a:t>
            </a:r>
          </a:p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CLIENT</a:t>
            </a:r>
          </a:p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- BUSINESS</a:t>
            </a:r>
          </a:p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- EMPLOYEE</a:t>
            </a:r>
          </a:p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- PARTNER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A370747-106B-4906-B7C8-7DA540D8C374}"/>
              </a:ext>
            </a:extLst>
          </p:cNvPr>
          <p:cNvSpPr txBox="1"/>
          <p:nvPr/>
        </p:nvSpPr>
        <p:spPr>
          <a:xfrm>
            <a:off x="7479519" y="691699"/>
            <a:ext cx="4811712" cy="16767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Full stack Product Architecture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Building blocks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Autonomy</a:t>
            </a: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326B364B-E5AD-471F-999E-C28C7BB38D86}"/>
              </a:ext>
            </a:extLst>
          </p:cNvPr>
          <p:cNvCxnSpPr/>
          <p:nvPr/>
        </p:nvCxnSpPr>
        <p:spPr>
          <a:xfrm flipV="1">
            <a:off x="12354731" y="1007612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16">
            <a:extLst>
              <a:ext uri="{FF2B5EF4-FFF2-40B4-BE49-F238E27FC236}">
                <a16:creationId xmlns:a16="http://schemas.microsoft.com/office/drawing/2014/main" id="{C13C4305-65AF-4AF3-8151-38A398F0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24" y="12360892"/>
            <a:ext cx="2359025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92787738-9F61-4A67-BCA5-F78DA78302FF}"/>
              </a:ext>
            </a:extLst>
          </p:cNvPr>
          <p:cNvSpPr txBox="1"/>
          <p:nvPr/>
        </p:nvSpPr>
        <p:spPr>
          <a:xfrm>
            <a:off x="5473274" y="11770342"/>
            <a:ext cx="3119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KEY STAKEHOLDERS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08325D9-622A-4EE3-A148-25FFFEAA3BA2}"/>
              </a:ext>
            </a:extLst>
          </p:cNvPr>
          <p:cNvSpPr/>
          <p:nvPr/>
        </p:nvSpPr>
        <p:spPr>
          <a:xfrm>
            <a:off x="6728986" y="13972204"/>
            <a:ext cx="1298575" cy="1336675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anchor="ctr"/>
          <a:lstStyle/>
          <a:p>
            <a:pPr algn="ctr"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1"/>
                </a:solidFill>
                <a:latin typeface="Michelin SemiBold"/>
              </a:rPr>
              <a:t>EXPERT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F286ECB-56DA-4C54-82A1-ADEE3A3E34BE}"/>
              </a:ext>
            </a:extLst>
          </p:cNvPr>
          <p:cNvSpPr/>
          <p:nvPr/>
        </p:nvSpPr>
        <p:spPr>
          <a:xfrm>
            <a:off x="7460937" y="13215084"/>
            <a:ext cx="1163637" cy="1089025"/>
          </a:xfrm>
          <a:prstGeom prst="ellipse">
            <a:avLst/>
          </a:prstGeom>
          <a:solidFill>
            <a:schemeClr val="bg1"/>
          </a:solidFill>
          <a:ln w="1174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anchor="ctr"/>
          <a:lstStyle/>
          <a:p>
            <a:pPr algn="ctr"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1"/>
                </a:solidFill>
                <a:latin typeface="Michelin SemiBold"/>
              </a:rPr>
              <a:t>Security </a:t>
            </a:r>
          </a:p>
          <a:p>
            <a:pPr algn="ctr"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1"/>
                </a:solidFill>
                <a:latin typeface="Michelin SemiBold"/>
              </a:rPr>
              <a:t>expert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683E49-2AAA-4F83-9FE9-6AB73C850B1C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6371799" y="14459567"/>
            <a:ext cx="357187" cy="180975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1E6C248-FDCA-43C4-B038-F23CCA477821}"/>
              </a:ext>
            </a:extLst>
          </p:cNvPr>
          <p:cNvCxnSpPr>
            <a:cxnSpLocks/>
          </p:cNvCxnSpPr>
          <p:nvPr/>
        </p:nvCxnSpPr>
        <p:spPr>
          <a:xfrm flipH="1">
            <a:off x="4025474" y="14846917"/>
            <a:ext cx="223837" cy="225425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>
            <a:extLst>
              <a:ext uri="{FF2B5EF4-FFF2-40B4-BE49-F238E27FC236}">
                <a16:creationId xmlns:a16="http://schemas.microsoft.com/office/drawing/2014/main" id="{66EFB6AA-DCB8-465C-9DDF-9E120F4B5DCA}"/>
              </a:ext>
            </a:extLst>
          </p:cNvPr>
          <p:cNvSpPr/>
          <p:nvPr/>
        </p:nvSpPr>
        <p:spPr bwMode="gray">
          <a:xfrm>
            <a:off x="14906162" y="5397046"/>
            <a:ext cx="3240087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SYSTEM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CONTEXT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7734F14-8CD2-4D8A-8688-8F63CC505DA2}"/>
              </a:ext>
            </a:extLst>
          </p:cNvPr>
          <p:cNvSpPr txBox="1"/>
          <p:nvPr/>
        </p:nvSpPr>
        <p:spPr>
          <a:xfrm>
            <a:off x="19214496" y="14465154"/>
            <a:ext cx="3192463" cy="79034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REFERENCE ARCHITECTURE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7F10192-00C0-4047-A44C-ED1B1DCC3E11}"/>
              </a:ext>
            </a:extLst>
          </p:cNvPr>
          <p:cNvSpPr txBox="1"/>
          <p:nvPr/>
        </p:nvSpPr>
        <p:spPr>
          <a:xfrm>
            <a:off x="18967253" y="14177491"/>
            <a:ext cx="7524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</a:t>
            </a:r>
          </a:p>
        </p:txBody>
      </p:sp>
      <p:grpSp>
        <p:nvGrpSpPr>
          <p:cNvPr id="97" name="Groupe 267">
            <a:extLst>
              <a:ext uri="{FF2B5EF4-FFF2-40B4-BE49-F238E27FC236}">
                <a16:creationId xmlns:a16="http://schemas.microsoft.com/office/drawing/2014/main" id="{A67B4D31-3417-457C-A7E4-CF126FD00893}"/>
              </a:ext>
            </a:extLst>
          </p:cNvPr>
          <p:cNvGrpSpPr>
            <a:grpSpLocks/>
          </p:cNvGrpSpPr>
          <p:nvPr/>
        </p:nvGrpSpPr>
        <p:grpSpPr bwMode="auto">
          <a:xfrm>
            <a:off x="13371981" y="312926"/>
            <a:ext cx="2654001" cy="1336675"/>
            <a:chOff x="4850431" y="1310243"/>
            <a:chExt cx="509413" cy="24697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BE5F1F12-83AF-456B-A236-1F575C05DAE6}"/>
                </a:ext>
              </a:extLst>
            </p:cNvPr>
            <p:cNvSpPr txBox="1"/>
            <p:nvPr/>
          </p:nvSpPr>
          <p:spPr>
            <a:xfrm>
              <a:off x="5013980" y="1409090"/>
              <a:ext cx="345864" cy="10911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APPLICATION</a:t>
              </a:r>
            </a:p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PORTFOLIO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A480524B-4411-4A85-BB77-E07277CABAEC}"/>
                </a:ext>
              </a:extLst>
            </p:cNvPr>
            <p:cNvSpPr txBox="1"/>
            <p:nvPr/>
          </p:nvSpPr>
          <p:spPr>
            <a:xfrm>
              <a:off x="4860791" y="1310243"/>
              <a:ext cx="35458" cy="85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55EFBF23-5300-4332-B488-C187CD992A45}"/>
                </a:ext>
              </a:extLst>
            </p:cNvPr>
            <p:cNvSpPr/>
            <p:nvPr/>
          </p:nvSpPr>
          <p:spPr>
            <a:xfrm>
              <a:off x="4850431" y="1315816"/>
              <a:ext cx="490579" cy="241397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6100" dirty="0"/>
            </a:p>
          </p:txBody>
        </p:sp>
      </p:grp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2C9D460F-A5A5-4B82-B9EC-57C746C009EC}"/>
              </a:ext>
            </a:extLst>
          </p:cNvPr>
          <p:cNvSpPr/>
          <p:nvPr/>
        </p:nvSpPr>
        <p:spPr>
          <a:xfrm>
            <a:off x="18924391" y="14110816"/>
            <a:ext cx="2890837" cy="1306512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100" dirty="0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FC889F6-C802-439A-A6AF-32019D306C76}"/>
              </a:ext>
            </a:extLst>
          </p:cNvPr>
          <p:cNvCxnSpPr>
            <a:cxnSpLocks/>
          </p:cNvCxnSpPr>
          <p:nvPr/>
        </p:nvCxnSpPr>
        <p:spPr>
          <a:xfrm flipH="1" flipV="1">
            <a:off x="5951111" y="15102504"/>
            <a:ext cx="155575" cy="300038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 294">
            <a:extLst>
              <a:ext uri="{FF2B5EF4-FFF2-40B4-BE49-F238E27FC236}">
                <a16:creationId xmlns:a16="http://schemas.microsoft.com/office/drawing/2014/main" id="{5D832BDD-8C63-4C00-8F3F-713A2EFA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04" y="7086343"/>
            <a:ext cx="7461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Ellipse 113">
            <a:extLst>
              <a:ext uri="{FF2B5EF4-FFF2-40B4-BE49-F238E27FC236}">
                <a16:creationId xmlns:a16="http://schemas.microsoft.com/office/drawing/2014/main" id="{F654C5B7-5D78-4F81-A98B-C853939EB7CF}"/>
              </a:ext>
            </a:extLst>
          </p:cNvPr>
          <p:cNvSpPr/>
          <p:nvPr/>
        </p:nvSpPr>
        <p:spPr>
          <a:xfrm>
            <a:off x="6772134" y="10673088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8" name="Image 312">
            <a:extLst>
              <a:ext uri="{FF2B5EF4-FFF2-40B4-BE49-F238E27FC236}">
                <a16:creationId xmlns:a16="http://schemas.microsoft.com/office/drawing/2014/main" id="{7BE368B3-3400-48B8-8D4D-29E6815F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8309" y="21213257"/>
            <a:ext cx="777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Image 313">
            <a:extLst>
              <a:ext uri="{FF2B5EF4-FFF2-40B4-BE49-F238E27FC236}">
                <a16:creationId xmlns:a16="http://schemas.microsoft.com/office/drawing/2014/main" id="{8688E356-AB1F-4E8C-A8F7-C5602EF0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547" y="19773394"/>
            <a:ext cx="776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Image 314">
            <a:extLst>
              <a:ext uri="{FF2B5EF4-FFF2-40B4-BE49-F238E27FC236}">
                <a16:creationId xmlns:a16="http://schemas.microsoft.com/office/drawing/2014/main" id="{D5A5C647-5371-46F3-8598-17892DD5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760" y="7327644"/>
            <a:ext cx="96043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Image 315">
            <a:extLst>
              <a:ext uri="{FF2B5EF4-FFF2-40B4-BE49-F238E27FC236}">
                <a16:creationId xmlns:a16="http://schemas.microsoft.com/office/drawing/2014/main" id="{3A594D47-BE4F-40BA-A522-D9AE0F8C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119" y="7459406"/>
            <a:ext cx="96043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Image 318">
            <a:extLst>
              <a:ext uri="{FF2B5EF4-FFF2-40B4-BE49-F238E27FC236}">
                <a16:creationId xmlns:a16="http://schemas.microsoft.com/office/drawing/2014/main" id="{92A2E30D-2330-4D09-B552-947442BC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672" y="21240244"/>
            <a:ext cx="7239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9A411102-0075-4E8A-9824-BB60DF5DC453}"/>
              </a:ext>
            </a:extLst>
          </p:cNvPr>
          <p:cNvSpPr/>
          <p:nvPr/>
        </p:nvSpPr>
        <p:spPr>
          <a:xfrm>
            <a:off x="31446247" y="21318032"/>
            <a:ext cx="1846262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5" name="Image 324">
            <a:extLst>
              <a:ext uri="{FF2B5EF4-FFF2-40B4-BE49-F238E27FC236}">
                <a16:creationId xmlns:a16="http://schemas.microsoft.com/office/drawing/2014/main" id="{1008D164-C1D6-4229-99AF-5EB55477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09" y="21365657"/>
            <a:ext cx="777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Image 325">
            <a:extLst>
              <a:ext uri="{FF2B5EF4-FFF2-40B4-BE49-F238E27FC236}">
                <a16:creationId xmlns:a16="http://schemas.microsoft.com/office/drawing/2014/main" id="{EF0423A4-47CA-4075-BC71-F2452A8F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072" y="21392644"/>
            <a:ext cx="7239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ED4BF481-5790-4B36-A303-A0FEC389F0A7}"/>
              </a:ext>
            </a:extLst>
          </p:cNvPr>
          <p:cNvSpPr/>
          <p:nvPr/>
        </p:nvSpPr>
        <p:spPr>
          <a:xfrm>
            <a:off x="31598647" y="21470432"/>
            <a:ext cx="1846262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8" name="Image 327">
            <a:extLst>
              <a:ext uri="{FF2B5EF4-FFF2-40B4-BE49-F238E27FC236}">
                <a16:creationId xmlns:a16="http://schemas.microsoft.com/office/drawing/2014/main" id="{437EF911-550C-4608-BBE6-C9EFB5F1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09" y="21518057"/>
            <a:ext cx="777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Image 328">
            <a:extLst>
              <a:ext uri="{FF2B5EF4-FFF2-40B4-BE49-F238E27FC236}">
                <a16:creationId xmlns:a16="http://schemas.microsoft.com/office/drawing/2014/main" id="{DBF5ABD8-070A-4326-8567-B3043145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472" y="21545044"/>
            <a:ext cx="7239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9A89F3D0-9097-4439-8870-0526907557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65384" y="20802094"/>
            <a:ext cx="50800" cy="363538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63FF4EB1-9A72-4B11-AE75-B9259DF70C1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09997" y="20105182"/>
            <a:ext cx="279400" cy="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EE04026-4F0D-40B9-9DC6-BDE078EEB860}"/>
              </a:ext>
            </a:extLst>
          </p:cNvPr>
          <p:cNvSpPr txBox="1"/>
          <p:nvPr/>
        </p:nvSpPr>
        <p:spPr>
          <a:xfrm>
            <a:off x="32741072" y="16214468"/>
            <a:ext cx="4811712" cy="1922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End to end integration</a:t>
            </a:r>
            <a:endParaRPr lang="en-US" sz="2800" kern="0" dirty="0">
              <a:solidFill>
                <a:srgbClr val="4F81BD"/>
              </a:solidFill>
              <a:latin typeface="+mj-lt"/>
              <a:cs typeface="Arial" panose="020B0604020202020204" pitchFamily="34" charset="0"/>
            </a:endParaRP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Mutual requirements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Migration strategy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Scale up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Technical debt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085DBEF6-65D0-4C48-9766-FE14AAC496CB}"/>
              </a:ext>
            </a:extLst>
          </p:cNvPr>
          <p:cNvCxnSpPr/>
          <p:nvPr/>
        </p:nvCxnSpPr>
        <p:spPr>
          <a:xfrm flipV="1">
            <a:off x="32536284" y="16571656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EFB42754-40D9-4638-9955-EA529D883329}"/>
              </a:ext>
            </a:extLst>
          </p:cNvPr>
          <p:cNvSpPr txBox="1"/>
          <p:nvPr/>
        </p:nvSpPr>
        <p:spPr>
          <a:xfrm>
            <a:off x="8786171" y="20671508"/>
            <a:ext cx="3119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KEY STAKEHOLDERS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45183A29-03BE-446A-9B52-185EC6825C04}"/>
              </a:ext>
            </a:extLst>
          </p:cNvPr>
          <p:cNvSpPr txBox="1"/>
          <p:nvPr/>
        </p:nvSpPr>
        <p:spPr>
          <a:xfrm>
            <a:off x="4440492" y="594532"/>
            <a:ext cx="31194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KEY STAKEHOLDERS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D54332C3-0866-4553-ACD0-F8B54A3CA854}"/>
              </a:ext>
            </a:extLst>
          </p:cNvPr>
          <p:cNvSpPr txBox="1"/>
          <p:nvPr/>
        </p:nvSpPr>
        <p:spPr>
          <a:xfrm>
            <a:off x="35084516" y="3665280"/>
            <a:ext cx="311943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KEY STAKEHOLDERS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F8F5075-00D1-46A7-A739-5CD20FCFD6E2}"/>
              </a:ext>
            </a:extLst>
          </p:cNvPr>
          <p:cNvSpPr txBox="1"/>
          <p:nvPr/>
        </p:nvSpPr>
        <p:spPr>
          <a:xfrm>
            <a:off x="33062322" y="18519269"/>
            <a:ext cx="3119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KEY STAKEHOLDERS</a:t>
            </a:r>
          </a:p>
        </p:txBody>
      </p:sp>
      <p:pic>
        <p:nvPicPr>
          <p:cNvPr id="138" name="Image 341">
            <a:extLst>
              <a:ext uri="{FF2B5EF4-FFF2-40B4-BE49-F238E27FC236}">
                <a16:creationId xmlns:a16="http://schemas.microsoft.com/office/drawing/2014/main" id="{A469C95C-C9D8-48F9-AA30-56B02947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003" y="3395406"/>
            <a:ext cx="138112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5CF4F2FF-C4EF-4EE6-8A3D-9B014B6D282C}"/>
              </a:ext>
            </a:extLst>
          </p:cNvPr>
          <p:cNvCxnSpPr>
            <a:cxnSpLocks/>
          </p:cNvCxnSpPr>
          <p:nvPr/>
        </p:nvCxnSpPr>
        <p:spPr>
          <a:xfrm flipH="1" flipV="1">
            <a:off x="32904119" y="4595909"/>
            <a:ext cx="263282" cy="289180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Image 345">
            <a:extLst>
              <a:ext uri="{FF2B5EF4-FFF2-40B4-BE49-F238E27FC236}">
                <a16:creationId xmlns:a16="http://schemas.microsoft.com/office/drawing/2014/main" id="{8C50B88F-5C49-4A6F-95FF-C1F8311E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572" y="20810032"/>
            <a:ext cx="585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0A11C6E-94DA-45FF-AC0C-17335F1DF95F}"/>
              </a:ext>
            </a:extLst>
          </p:cNvPr>
          <p:cNvCxnSpPr>
            <a:cxnSpLocks/>
          </p:cNvCxnSpPr>
          <p:nvPr/>
        </p:nvCxnSpPr>
        <p:spPr>
          <a:xfrm>
            <a:off x="33462372" y="20724307"/>
            <a:ext cx="273050" cy="211137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00F7B40A-8969-4652-AF5C-191350A3F9AB}"/>
              </a:ext>
            </a:extLst>
          </p:cNvPr>
          <p:cNvSpPr/>
          <p:nvPr/>
        </p:nvSpPr>
        <p:spPr bwMode="gray">
          <a:xfrm>
            <a:off x="32051580" y="12265131"/>
            <a:ext cx="3240088" cy="3240087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PROVIDERS/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DEPENDENCIES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F42E9E2E-8A4E-4CF8-902E-D7B31AB2A26E}"/>
              </a:ext>
            </a:extLst>
          </p:cNvPr>
          <p:cNvSpPr txBox="1"/>
          <p:nvPr/>
        </p:nvSpPr>
        <p:spPr>
          <a:xfrm>
            <a:off x="33040591" y="1869897"/>
            <a:ext cx="6226679" cy="123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Technical  architecture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IT platform dialog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Operability</a:t>
            </a: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772CE3C-38F8-4432-B70D-C4955392CE37}"/>
              </a:ext>
            </a:extLst>
          </p:cNvPr>
          <p:cNvCxnSpPr/>
          <p:nvPr/>
        </p:nvCxnSpPr>
        <p:spPr>
          <a:xfrm flipV="1">
            <a:off x="32888986" y="1750812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e 196">
            <a:extLst>
              <a:ext uri="{FF2B5EF4-FFF2-40B4-BE49-F238E27FC236}">
                <a16:creationId xmlns:a16="http://schemas.microsoft.com/office/drawing/2014/main" id="{D94F89FB-2005-4033-B1D6-2FA6127D4F10}"/>
              </a:ext>
            </a:extLst>
          </p:cNvPr>
          <p:cNvGrpSpPr>
            <a:grpSpLocks/>
          </p:cNvGrpSpPr>
          <p:nvPr/>
        </p:nvGrpSpPr>
        <p:grpSpPr bwMode="auto">
          <a:xfrm>
            <a:off x="22648308" y="597255"/>
            <a:ext cx="2914650" cy="1450975"/>
            <a:chOff x="3998584" y="1244758"/>
            <a:chExt cx="559157" cy="244318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2555306B-F335-4247-BB70-BBEDF504ACE5}"/>
                </a:ext>
              </a:extLst>
            </p:cNvPr>
            <p:cNvSpPr txBox="1"/>
            <p:nvPr/>
          </p:nvSpPr>
          <p:spPr>
            <a:xfrm>
              <a:off x="4060103" y="1385628"/>
              <a:ext cx="497638" cy="580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ARCHIMATE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52E78E30-8666-44C6-8F16-26844A9F82AD}"/>
                </a:ext>
              </a:extLst>
            </p:cNvPr>
            <p:cNvSpPr txBox="1"/>
            <p:nvPr/>
          </p:nvSpPr>
          <p:spPr>
            <a:xfrm>
              <a:off x="4008634" y="1244758"/>
              <a:ext cx="210750" cy="77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ARCHI</a:t>
              </a:r>
            </a:p>
          </p:txBody>
        </p:sp>
        <p:sp>
          <p:nvSpPr>
            <p:cNvPr id="149" name="Rectangle : coins arrondis 148">
              <a:extLst>
                <a:ext uri="{FF2B5EF4-FFF2-40B4-BE49-F238E27FC236}">
                  <a16:creationId xmlns:a16="http://schemas.microsoft.com/office/drawing/2014/main" id="{3B3956EA-CA03-4FF0-81A8-E5ADED60574F}"/>
                </a:ext>
              </a:extLst>
            </p:cNvPr>
            <p:cNvSpPr/>
            <p:nvPr/>
          </p:nvSpPr>
          <p:spPr>
            <a:xfrm>
              <a:off x="3998584" y="1247698"/>
              <a:ext cx="490633" cy="241378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6100" dirty="0"/>
            </a:p>
          </p:txBody>
        </p:sp>
      </p:grpSp>
      <p:sp>
        <p:nvSpPr>
          <p:cNvPr id="150" name="Ellipse 149">
            <a:extLst>
              <a:ext uri="{FF2B5EF4-FFF2-40B4-BE49-F238E27FC236}">
                <a16:creationId xmlns:a16="http://schemas.microsoft.com/office/drawing/2014/main" id="{50DA213B-49BA-4593-ABE9-3E1644AE0FA5}"/>
              </a:ext>
            </a:extLst>
          </p:cNvPr>
          <p:cNvSpPr/>
          <p:nvPr/>
        </p:nvSpPr>
        <p:spPr bwMode="gray">
          <a:xfrm>
            <a:off x="17210894" y="7038670"/>
            <a:ext cx="3238500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BOUNDED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CONTEXT</a:t>
            </a: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5FD4F2DA-E148-4720-B427-134173FC26ED}"/>
              </a:ext>
            </a:extLst>
          </p:cNvPr>
          <p:cNvSpPr/>
          <p:nvPr/>
        </p:nvSpPr>
        <p:spPr bwMode="gray">
          <a:xfrm>
            <a:off x="9384537" y="8773440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USER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RESEARCH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1560EB7-7F95-49D3-B985-E607C1E37F8B}"/>
              </a:ext>
            </a:extLst>
          </p:cNvPr>
          <p:cNvSpPr/>
          <p:nvPr/>
        </p:nvSpPr>
        <p:spPr bwMode="gray">
          <a:xfrm>
            <a:off x="11298872" y="6796319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PROBLEM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TO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SOLVE</a:t>
            </a: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5E7C34F7-17F5-4664-83B6-3532A47E7B65}"/>
              </a:ext>
            </a:extLst>
          </p:cNvPr>
          <p:cNvSpPr/>
          <p:nvPr/>
        </p:nvSpPr>
        <p:spPr bwMode="gray">
          <a:xfrm>
            <a:off x="27381873" y="9946225"/>
            <a:ext cx="3240088" cy="3240087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SYSTEM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BOUNDED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CONTEXT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DC17C4A-328B-4204-BF85-D58BFADC217D}"/>
              </a:ext>
            </a:extLst>
          </p:cNvPr>
          <p:cNvSpPr txBox="1"/>
          <p:nvPr/>
        </p:nvSpPr>
        <p:spPr>
          <a:xfrm>
            <a:off x="13069284" y="25372876"/>
            <a:ext cx="1661032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IMPACT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CDC7AE30-7895-4369-A86E-374F569EBE42}"/>
              </a:ext>
            </a:extLst>
          </p:cNvPr>
          <p:cNvSpPr txBox="1"/>
          <p:nvPr/>
        </p:nvSpPr>
        <p:spPr>
          <a:xfrm>
            <a:off x="7804090" y="8873953"/>
            <a:ext cx="1794082" cy="44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PERSONAE</a:t>
            </a:r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775AB641-4238-4A8E-8347-2C159E8407A1}"/>
              </a:ext>
            </a:extLst>
          </p:cNvPr>
          <p:cNvSpPr/>
          <p:nvPr/>
        </p:nvSpPr>
        <p:spPr>
          <a:xfrm>
            <a:off x="7097849" y="8760086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7888E930-2D10-4D4A-A67B-EAAFDF4875E2}"/>
              </a:ext>
            </a:extLst>
          </p:cNvPr>
          <p:cNvSpPr/>
          <p:nvPr/>
        </p:nvSpPr>
        <p:spPr>
          <a:xfrm>
            <a:off x="9930796" y="5829994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710D702C-B709-42A7-BD19-BA66EE595997}"/>
              </a:ext>
            </a:extLst>
          </p:cNvPr>
          <p:cNvSpPr/>
          <p:nvPr/>
        </p:nvSpPr>
        <p:spPr>
          <a:xfrm>
            <a:off x="8108790" y="7390189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18AD68F1-164F-45BF-93B3-3E09C6C93E06}"/>
              </a:ext>
            </a:extLst>
          </p:cNvPr>
          <p:cNvSpPr/>
          <p:nvPr/>
        </p:nvSpPr>
        <p:spPr bwMode="gray">
          <a:xfrm>
            <a:off x="18863791" y="215333"/>
            <a:ext cx="3153923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DATA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VIEW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C809391-54BC-426E-A1A9-D54049527F71}"/>
              </a:ext>
            </a:extLst>
          </p:cNvPr>
          <p:cNvSpPr/>
          <p:nvPr/>
        </p:nvSpPr>
        <p:spPr bwMode="gray">
          <a:xfrm>
            <a:off x="17894511" y="22514687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VISION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0C97C6F-DBF9-495F-9A94-900F39E563C5}"/>
              </a:ext>
            </a:extLst>
          </p:cNvPr>
          <p:cNvSpPr txBox="1"/>
          <p:nvPr/>
        </p:nvSpPr>
        <p:spPr>
          <a:xfrm>
            <a:off x="10631155" y="5832089"/>
            <a:ext cx="1661032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IMPACT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8EB8CEB-03A0-4FDB-AD9B-B2F52946A617}"/>
              </a:ext>
            </a:extLst>
          </p:cNvPr>
          <p:cNvSpPr/>
          <p:nvPr/>
        </p:nvSpPr>
        <p:spPr>
          <a:xfrm>
            <a:off x="13498872" y="24613329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3BEC1C35-E0B3-4A7B-959B-7763320ADE46}"/>
              </a:ext>
            </a:extLst>
          </p:cNvPr>
          <p:cNvSpPr/>
          <p:nvPr/>
        </p:nvSpPr>
        <p:spPr bwMode="gray">
          <a:xfrm>
            <a:off x="14032959" y="16326268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DRIVERS</a:t>
            </a:r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5F8B4D1-280B-47B2-9224-D0612BED754B}"/>
              </a:ext>
            </a:extLst>
          </p:cNvPr>
          <p:cNvSpPr/>
          <p:nvPr/>
        </p:nvSpPr>
        <p:spPr bwMode="gray">
          <a:xfrm>
            <a:off x="16731175" y="15704280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PRINCIPLES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FAB9E995-155B-467D-8BE8-DEC845A29D02}"/>
              </a:ext>
            </a:extLst>
          </p:cNvPr>
          <p:cNvSpPr txBox="1"/>
          <p:nvPr/>
        </p:nvSpPr>
        <p:spPr>
          <a:xfrm>
            <a:off x="28176594" y="26102351"/>
            <a:ext cx="2449710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DECISION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RECORD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308D862-C391-479D-9C71-5CAC239423AD}"/>
              </a:ext>
            </a:extLst>
          </p:cNvPr>
          <p:cNvSpPr/>
          <p:nvPr/>
        </p:nvSpPr>
        <p:spPr>
          <a:xfrm>
            <a:off x="27702114" y="26519896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EB18BD22-2D87-4609-9BC7-85E8A724E443}"/>
              </a:ext>
            </a:extLst>
          </p:cNvPr>
          <p:cNvSpPr txBox="1"/>
          <p:nvPr/>
        </p:nvSpPr>
        <p:spPr>
          <a:xfrm>
            <a:off x="18150237" y="12767281"/>
            <a:ext cx="1175323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VALUE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CHAIN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C3CAF30D-15E0-4F4C-B312-C5853808BA49}"/>
              </a:ext>
            </a:extLst>
          </p:cNvPr>
          <p:cNvSpPr/>
          <p:nvPr/>
        </p:nvSpPr>
        <p:spPr>
          <a:xfrm>
            <a:off x="17301474" y="12657280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543E3323-163E-4C4D-B7F3-8A74F2D74EAD}"/>
              </a:ext>
            </a:extLst>
          </p:cNvPr>
          <p:cNvSpPr txBox="1"/>
          <p:nvPr/>
        </p:nvSpPr>
        <p:spPr>
          <a:xfrm>
            <a:off x="9859896" y="14808823"/>
            <a:ext cx="1853392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EVENT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STORMING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2AA6CCE-A977-4AAD-BFB3-44F05A50607C}"/>
              </a:ext>
            </a:extLst>
          </p:cNvPr>
          <p:cNvSpPr/>
          <p:nvPr/>
        </p:nvSpPr>
        <p:spPr>
          <a:xfrm>
            <a:off x="9173392" y="14970445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EE373232-4A00-461F-B4AF-D5F1B26069A8}"/>
              </a:ext>
            </a:extLst>
          </p:cNvPr>
          <p:cNvSpPr/>
          <p:nvPr/>
        </p:nvSpPr>
        <p:spPr bwMode="gray">
          <a:xfrm>
            <a:off x="22015063" y="23040669"/>
            <a:ext cx="5270104" cy="5060053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DECISION</a:t>
            </a:r>
          </a:p>
        </p:txBody>
      </p:sp>
      <p:sp>
        <p:nvSpPr>
          <p:cNvPr id="203" name="Freeform 24">
            <a:extLst>
              <a:ext uri="{FF2B5EF4-FFF2-40B4-BE49-F238E27FC236}">
                <a16:creationId xmlns:a16="http://schemas.microsoft.com/office/drawing/2014/main" id="{0A69C1E8-F11D-4C5F-8CD8-B0EF8C2ADD94}"/>
              </a:ext>
            </a:extLst>
          </p:cNvPr>
          <p:cNvSpPr>
            <a:spLocks noEditPoints="1"/>
          </p:cNvSpPr>
          <p:nvPr/>
        </p:nvSpPr>
        <p:spPr bwMode="auto">
          <a:xfrm>
            <a:off x="22723906" y="1119546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9BBB59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4" name="ZoneTexte 161">
            <a:extLst>
              <a:ext uri="{FF2B5EF4-FFF2-40B4-BE49-F238E27FC236}">
                <a16:creationId xmlns:a16="http://schemas.microsoft.com/office/drawing/2014/main" id="{ED733292-30BE-4142-B026-E3BE4A6B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2263" y="9715343"/>
            <a:ext cx="3382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 err="1">
                <a:solidFill>
                  <a:schemeClr val="bg1"/>
                </a:solidFill>
                <a:latin typeface="Michelin Black" panose="02000000000000000000" pitchFamily="50" charset="0"/>
              </a:rPr>
              <a:t>ARCHIteCTURE</a:t>
            </a:r>
            <a:endParaRPr lang="en-US" altLang="fr-FR" sz="2400" dirty="0">
              <a:solidFill>
                <a:schemeClr val="bg1"/>
              </a:solidFill>
              <a:latin typeface="Michelin Black" panose="02000000000000000000" pitchFamily="50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RUNWAY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273975F0-9317-433E-B4B4-5D320A47EDCD}"/>
              </a:ext>
            </a:extLst>
          </p:cNvPr>
          <p:cNvGrpSpPr/>
          <p:nvPr/>
        </p:nvGrpSpPr>
        <p:grpSpPr>
          <a:xfrm>
            <a:off x="40421740" y="8530418"/>
            <a:ext cx="722752" cy="786986"/>
            <a:chOff x="620047" y="4144584"/>
            <a:chExt cx="179229" cy="164596"/>
          </a:xfrm>
          <a:solidFill>
            <a:srgbClr val="9BBB59"/>
          </a:solidFill>
        </p:grpSpPr>
        <p:sp>
          <p:nvSpPr>
            <p:cNvPr id="206" name="Rectangle : coins arrondis 205">
              <a:extLst>
                <a:ext uri="{FF2B5EF4-FFF2-40B4-BE49-F238E27FC236}">
                  <a16:creationId xmlns:a16="http://schemas.microsoft.com/office/drawing/2014/main" id="{032D87C2-B9D9-4C97-A090-A5A68C34AF3A}"/>
                </a:ext>
              </a:extLst>
            </p:cNvPr>
            <p:cNvSpPr/>
            <p:nvPr/>
          </p:nvSpPr>
          <p:spPr>
            <a:xfrm>
              <a:off x="655539" y="4177146"/>
              <a:ext cx="143737" cy="132034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 : coins arrondis 206">
              <a:extLst>
                <a:ext uri="{FF2B5EF4-FFF2-40B4-BE49-F238E27FC236}">
                  <a16:creationId xmlns:a16="http://schemas.microsoft.com/office/drawing/2014/main" id="{5F7F6252-AB5E-49B1-B7A9-E11F29875F7A}"/>
                </a:ext>
              </a:extLst>
            </p:cNvPr>
            <p:cNvSpPr/>
            <p:nvPr/>
          </p:nvSpPr>
          <p:spPr>
            <a:xfrm>
              <a:off x="620047" y="4144584"/>
              <a:ext cx="143739" cy="132033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976BD213-4463-4599-A36C-DE470C9E6435}"/>
              </a:ext>
            </a:extLst>
          </p:cNvPr>
          <p:cNvGrpSpPr/>
          <p:nvPr/>
        </p:nvGrpSpPr>
        <p:grpSpPr>
          <a:xfrm>
            <a:off x="40677610" y="12682374"/>
            <a:ext cx="722752" cy="786986"/>
            <a:chOff x="38605092" y="14009101"/>
            <a:chExt cx="722752" cy="786986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9AD4E967-C799-4392-BD05-A5E2CED805AC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Rectangle : coins arrondis 209">
              <a:extLst>
                <a:ext uri="{FF2B5EF4-FFF2-40B4-BE49-F238E27FC236}">
                  <a16:creationId xmlns:a16="http://schemas.microsoft.com/office/drawing/2014/main" id="{F7611002-F06F-40D5-A130-0F984C59B27E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6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1" name="ZoneTexte 161">
            <a:extLst>
              <a:ext uri="{FF2B5EF4-FFF2-40B4-BE49-F238E27FC236}">
                <a16:creationId xmlns:a16="http://schemas.microsoft.com/office/drawing/2014/main" id="{CFD8180E-CE7E-4F4B-9637-B0FC79F9B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2263" y="13817978"/>
            <a:ext cx="380822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NUN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 FUNCTIONAL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REQUIREMENTS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2000" b="1" dirty="0">
              <a:solidFill>
                <a:srgbClr val="23A29F"/>
              </a:solidFill>
              <a:latin typeface="Michelin SemiBold"/>
            </a:endParaRPr>
          </a:p>
        </p:txBody>
      </p: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0B637F0D-FB1C-448A-9DE8-78EB5B5D22C6}"/>
              </a:ext>
            </a:extLst>
          </p:cNvPr>
          <p:cNvGrpSpPr/>
          <p:nvPr/>
        </p:nvGrpSpPr>
        <p:grpSpPr>
          <a:xfrm>
            <a:off x="40424331" y="17846620"/>
            <a:ext cx="722752" cy="786986"/>
            <a:chOff x="38605092" y="14009101"/>
            <a:chExt cx="722752" cy="786986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67960E24-77A9-421D-86F1-3F8961580DA0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Rectangle : coins arrondis 214">
              <a:extLst>
                <a:ext uri="{FF2B5EF4-FFF2-40B4-BE49-F238E27FC236}">
                  <a16:creationId xmlns:a16="http://schemas.microsoft.com/office/drawing/2014/main" id="{367CDC33-D041-4E28-A637-B43CA28898F5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6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6" name="ZoneTexte 161">
            <a:extLst>
              <a:ext uri="{FF2B5EF4-FFF2-40B4-BE49-F238E27FC236}">
                <a16:creationId xmlns:a16="http://schemas.microsoft.com/office/drawing/2014/main" id="{F69F5F37-D19F-430C-8600-A92605BFD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5404" y="18882945"/>
            <a:ext cx="22557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RISK</a:t>
            </a:r>
          </a:p>
        </p:txBody>
      </p: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446B34BD-67F4-421D-9F00-B3D32D00E270}"/>
              </a:ext>
            </a:extLst>
          </p:cNvPr>
          <p:cNvGrpSpPr/>
          <p:nvPr/>
        </p:nvGrpSpPr>
        <p:grpSpPr>
          <a:xfrm>
            <a:off x="40606048" y="22278059"/>
            <a:ext cx="722752" cy="786986"/>
            <a:chOff x="38605092" y="14009101"/>
            <a:chExt cx="722752" cy="786986"/>
          </a:xfrm>
        </p:grpSpPr>
        <p:sp>
          <p:nvSpPr>
            <p:cNvPr id="218" name="Rectangle : coins arrondis 217">
              <a:extLst>
                <a:ext uri="{FF2B5EF4-FFF2-40B4-BE49-F238E27FC236}">
                  <a16:creationId xmlns:a16="http://schemas.microsoft.com/office/drawing/2014/main" id="{BEF7E149-46AD-48E2-B4C6-6E3D490DE4E5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Rectangle : coins arrondis 218">
              <a:extLst>
                <a:ext uri="{FF2B5EF4-FFF2-40B4-BE49-F238E27FC236}">
                  <a16:creationId xmlns:a16="http://schemas.microsoft.com/office/drawing/2014/main" id="{1F2CB0FD-8050-4B19-9280-7B4BEA7E99CC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6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0" name="ZoneTexte 161">
            <a:extLst>
              <a:ext uri="{FF2B5EF4-FFF2-40B4-BE49-F238E27FC236}">
                <a16:creationId xmlns:a16="http://schemas.microsoft.com/office/drawing/2014/main" id="{8ECAC90F-5AE4-4FE5-9FB2-06CFF5D97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7271" y="23497591"/>
            <a:ext cx="31499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OPERABILITY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RISK</a:t>
            </a:r>
          </a:p>
        </p:txBody>
      </p:sp>
      <p:sp>
        <p:nvSpPr>
          <p:cNvPr id="222" name="Freeform 24">
            <a:extLst>
              <a:ext uri="{FF2B5EF4-FFF2-40B4-BE49-F238E27FC236}">
                <a16:creationId xmlns:a16="http://schemas.microsoft.com/office/drawing/2014/main" id="{41F0E83A-22FB-4A85-9F1F-C0BB766A0662}"/>
              </a:ext>
            </a:extLst>
          </p:cNvPr>
          <p:cNvSpPr>
            <a:spLocks noEditPoints="1"/>
          </p:cNvSpPr>
          <p:nvPr/>
        </p:nvSpPr>
        <p:spPr bwMode="auto">
          <a:xfrm>
            <a:off x="18952987" y="14603062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9BBB59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06594AEA-9918-42EF-801D-3AE510FBD3D0}"/>
              </a:ext>
            </a:extLst>
          </p:cNvPr>
          <p:cNvSpPr txBox="1"/>
          <p:nvPr/>
        </p:nvSpPr>
        <p:spPr>
          <a:xfrm>
            <a:off x="7533586" y="10586865"/>
            <a:ext cx="1518364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DOMAIN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DRIVEN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DESIGN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AD1DDF72-9FF1-4850-86A7-6134EA0F76E1}"/>
              </a:ext>
            </a:extLst>
          </p:cNvPr>
          <p:cNvSpPr txBox="1"/>
          <p:nvPr/>
        </p:nvSpPr>
        <p:spPr>
          <a:xfrm>
            <a:off x="28096061" y="24315268"/>
            <a:ext cx="4811712" cy="20990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>
              <a:lnSpc>
                <a:spcPct val="80000"/>
              </a:lnSpc>
              <a:defRPr/>
            </a:pPr>
            <a:r>
              <a:rPr lang="en-US" sz="3600" b="1" kern="0" dirty="0">
                <a:solidFill>
                  <a:srgbClr val="4F81BD"/>
                </a:solidFill>
              </a:rPr>
              <a:t>Make the right decision and document it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Rational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Transparence</a:t>
            </a:r>
          </a:p>
          <a:p>
            <a:pPr algn="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1E5539BD-4B16-4477-971B-6A717D0A58C4}"/>
              </a:ext>
            </a:extLst>
          </p:cNvPr>
          <p:cNvCxnSpPr/>
          <p:nvPr/>
        </p:nvCxnSpPr>
        <p:spPr>
          <a:xfrm flipV="1">
            <a:off x="28108521" y="24308196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7">
            <a:extLst>
              <a:ext uri="{FF2B5EF4-FFF2-40B4-BE49-F238E27FC236}">
                <a16:creationId xmlns:a16="http://schemas.microsoft.com/office/drawing/2014/main" id="{95E445D2-BD09-4CE0-810E-BE445C2DC272}"/>
              </a:ext>
            </a:extLst>
          </p:cNvPr>
          <p:cNvSpPr>
            <a:spLocks/>
          </p:cNvSpPr>
          <p:nvPr/>
        </p:nvSpPr>
        <p:spPr bwMode="gray">
          <a:xfrm rot="15782551" flipH="1">
            <a:off x="18090993" y="14904954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9BBB59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B96933A7-5249-409B-8A7D-9FBE81E1F8DA}"/>
              </a:ext>
            </a:extLst>
          </p:cNvPr>
          <p:cNvSpPr txBox="1"/>
          <p:nvPr/>
        </p:nvSpPr>
        <p:spPr>
          <a:xfrm>
            <a:off x="17371021" y="26692645"/>
            <a:ext cx="3192463" cy="79034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BUSINESS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AMIBITIONS</a:t>
            </a:r>
          </a:p>
        </p:txBody>
      </p:sp>
      <p:sp>
        <p:nvSpPr>
          <p:cNvPr id="240" name="Freeform 7">
            <a:extLst>
              <a:ext uri="{FF2B5EF4-FFF2-40B4-BE49-F238E27FC236}">
                <a16:creationId xmlns:a16="http://schemas.microsoft.com/office/drawing/2014/main" id="{9A75A52C-D8E3-4A00-A369-60DD9707A931}"/>
              </a:ext>
            </a:extLst>
          </p:cNvPr>
          <p:cNvSpPr>
            <a:spLocks/>
          </p:cNvSpPr>
          <p:nvPr/>
        </p:nvSpPr>
        <p:spPr bwMode="gray">
          <a:xfrm rot="19497298">
            <a:off x="17695851" y="25722225"/>
            <a:ext cx="1143000" cy="658812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7030A0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61D36C78-446C-45A4-A872-CF5E8F3A168E}"/>
              </a:ext>
            </a:extLst>
          </p:cNvPr>
          <p:cNvGrpSpPr/>
          <p:nvPr/>
        </p:nvGrpSpPr>
        <p:grpSpPr>
          <a:xfrm>
            <a:off x="17410982" y="26836046"/>
            <a:ext cx="442694" cy="483964"/>
            <a:chOff x="38605092" y="14009101"/>
            <a:chExt cx="722752" cy="786986"/>
          </a:xfrm>
        </p:grpSpPr>
        <p:sp>
          <p:nvSpPr>
            <p:cNvPr id="242" name="Rectangle : coins arrondis 241">
              <a:extLst>
                <a:ext uri="{FF2B5EF4-FFF2-40B4-BE49-F238E27FC236}">
                  <a16:creationId xmlns:a16="http://schemas.microsoft.com/office/drawing/2014/main" id="{2F8E4802-ABB1-4C79-B85E-76A321ACE22E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Rectangle : coins arrondis 242">
              <a:extLst>
                <a:ext uri="{FF2B5EF4-FFF2-40B4-BE49-F238E27FC236}">
                  <a16:creationId xmlns:a16="http://schemas.microsoft.com/office/drawing/2014/main" id="{C83D3AEE-5ECD-4180-86CB-A533CC122E07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7030A0"/>
            </a:solidFill>
            <a:ln w="2857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36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4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6" name="Ellipse 245">
            <a:extLst>
              <a:ext uri="{FF2B5EF4-FFF2-40B4-BE49-F238E27FC236}">
                <a16:creationId xmlns:a16="http://schemas.microsoft.com/office/drawing/2014/main" id="{04071323-A610-4E4A-90C6-51A12955BF1F}"/>
              </a:ext>
            </a:extLst>
          </p:cNvPr>
          <p:cNvSpPr/>
          <p:nvPr/>
        </p:nvSpPr>
        <p:spPr>
          <a:xfrm>
            <a:off x="11251802" y="3698862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6F96E9C7-A70D-4C60-A47B-884E42FF53D3}"/>
              </a:ext>
            </a:extLst>
          </p:cNvPr>
          <p:cNvSpPr txBox="1"/>
          <p:nvPr/>
        </p:nvSpPr>
        <p:spPr>
          <a:xfrm>
            <a:off x="12072476" y="3404962"/>
            <a:ext cx="1518364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DOMAIN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DRIVEN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DESIGN</a:t>
            </a:r>
          </a:p>
        </p:txBody>
      </p:sp>
      <p:sp>
        <p:nvSpPr>
          <p:cNvPr id="248" name="Freeform 24">
            <a:extLst>
              <a:ext uri="{FF2B5EF4-FFF2-40B4-BE49-F238E27FC236}">
                <a16:creationId xmlns:a16="http://schemas.microsoft.com/office/drawing/2014/main" id="{95379250-7754-40F5-BCD4-56834FA59D29}"/>
              </a:ext>
            </a:extLst>
          </p:cNvPr>
          <p:cNvSpPr>
            <a:spLocks noEditPoints="1"/>
          </p:cNvSpPr>
          <p:nvPr/>
        </p:nvSpPr>
        <p:spPr bwMode="auto">
          <a:xfrm>
            <a:off x="13772107" y="411545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9BBB59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61" name="Groupe 196">
            <a:extLst>
              <a:ext uri="{FF2B5EF4-FFF2-40B4-BE49-F238E27FC236}">
                <a16:creationId xmlns:a16="http://schemas.microsoft.com/office/drawing/2014/main" id="{FCA31395-8FA3-46F3-8734-8BDE8C737476}"/>
              </a:ext>
            </a:extLst>
          </p:cNvPr>
          <p:cNvGrpSpPr>
            <a:grpSpLocks/>
          </p:cNvGrpSpPr>
          <p:nvPr/>
        </p:nvGrpSpPr>
        <p:grpSpPr bwMode="auto">
          <a:xfrm>
            <a:off x="27861508" y="306227"/>
            <a:ext cx="2913419" cy="1450975"/>
            <a:chOff x="3998584" y="1244758"/>
            <a:chExt cx="558921" cy="244318"/>
          </a:xfrm>
        </p:grpSpPr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779FDA3A-F7EB-4DC5-8717-0354C0618E84}"/>
                </a:ext>
              </a:extLst>
            </p:cNvPr>
            <p:cNvSpPr txBox="1"/>
            <p:nvPr/>
          </p:nvSpPr>
          <p:spPr>
            <a:xfrm>
              <a:off x="4059867" y="1366558"/>
              <a:ext cx="497638" cy="580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PROVIDERS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D960214C-60A1-4171-BEA6-8016F9AAA320}"/>
                </a:ext>
              </a:extLst>
            </p:cNvPr>
            <p:cNvSpPr txBox="1"/>
            <p:nvPr/>
          </p:nvSpPr>
          <p:spPr>
            <a:xfrm>
              <a:off x="4008634" y="1244758"/>
              <a:ext cx="432135" cy="777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IT PLATFORMS</a:t>
              </a:r>
            </a:p>
          </p:txBody>
        </p:sp>
        <p:sp>
          <p:nvSpPr>
            <p:cNvPr id="264" name="Rectangle : coins arrondis 263">
              <a:extLst>
                <a:ext uri="{FF2B5EF4-FFF2-40B4-BE49-F238E27FC236}">
                  <a16:creationId xmlns:a16="http://schemas.microsoft.com/office/drawing/2014/main" id="{BF65ED6E-7581-40DA-9B9C-862827A9E932}"/>
                </a:ext>
              </a:extLst>
            </p:cNvPr>
            <p:cNvSpPr/>
            <p:nvPr/>
          </p:nvSpPr>
          <p:spPr>
            <a:xfrm>
              <a:off x="3998584" y="1247698"/>
              <a:ext cx="490633" cy="241378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6100" dirty="0"/>
            </a:p>
          </p:txBody>
        </p:sp>
      </p:grpSp>
      <p:sp>
        <p:nvSpPr>
          <p:cNvPr id="265" name="Freeform 24">
            <a:extLst>
              <a:ext uri="{FF2B5EF4-FFF2-40B4-BE49-F238E27FC236}">
                <a16:creationId xmlns:a16="http://schemas.microsoft.com/office/drawing/2014/main" id="{56958083-4E6F-441F-ADDF-E302B69D7F24}"/>
              </a:ext>
            </a:extLst>
          </p:cNvPr>
          <p:cNvSpPr>
            <a:spLocks noEditPoints="1"/>
          </p:cNvSpPr>
          <p:nvPr/>
        </p:nvSpPr>
        <p:spPr bwMode="auto">
          <a:xfrm>
            <a:off x="28071854" y="829893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00B050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6" name="Freeform 7">
            <a:extLst>
              <a:ext uri="{FF2B5EF4-FFF2-40B4-BE49-F238E27FC236}">
                <a16:creationId xmlns:a16="http://schemas.microsoft.com/office/drawing/2014/main" id="{17F1D060-0D03-4D62-9E3B-42920979DB2D}"/>
              </a:ext>
            </a:extLst>
          </p:cNvPr>
          <p:cNvSpPr>
            <a:spLocks/>
          </p:cNvSpPr>
          <p:nvPr/>
        </p:nvSpPr>
        <p:spPr bwMode="gray">
          <a:xfrm rot="15782551" flipH="1">
            <a:off x="27863707" y="1666519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00B050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E2B183FB-E93D-44A0-837A-91C88292DC3B}"/>
              </a:ext>
            </a:extLst>
          </p:cNvPr>
          <p:cNvCxnSpPr>
            <a:cxnSpLocks/>
          </p:cNvCxnSpPr>
          <p:nvPr/>
        </p:nvCxnSpPr>
        <p:spPr>
          <a:xfrm flipV="1">
            <a:off x="33473310" y="7286368"/>
            <a:ext cx="38788" cy="292228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FED67B38-D096-40BC-B85D-F64E12D90843}"/>
              </a:ext>
            </a:extLst>
          </p:cNvPr>
          <p:cNvCxnSpPr>
            <a:cxnSpLocks/>
          </p:cNvCxnSpPr>
          <p:nvPr/>
        </p:nvCxnSpPr>
        <p:spPr>
          <a:xfrm flipH="1" flipV="1">
            <a:off x="34112966" y="7106982"/>
            <a:ext cx="138960" cy="300036"/>
          </a:xfrm>
          <a:prstGeom prst="line">
            <a:avLst/>
          </a:prstGeom>
          <a:ln w="152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6BA88FC4-DA42-4479-B63A-2621AE65A58A}"/>
              </a:ext>
            </a:extLst>
          </p:cNvPr>
          <p:cNvSpPr txBox="1"/>
          <p:nvPr/>
        </p:nvSpPr>
        <p:spPr>
          <a:xfrm>
            <a:off x="34220809" y="9191738"/>
            <a:ext cx="2449709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MICHELIN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CONTINUM</a:t>
            </a:r>
          </a:p>
        </p:txBody>
      </p:sp>
      <p:sp>
        <p:nvSpPr>
          <p:cNvPr id="279" name="Freeform 7">
            <a:extLst>
              <a:ext uri="{FF2B5EF4-FFF2-40B4-BE49-F238E27FC236}">
                <a16:creationId xmlns:a16="http://schemas.microsoft.com/office/drawing/2014/main" id="{26196BA1-FB93-4AED-857D-3E4375761C14}"/>
              </a:ext>
            </a:extLst>
          </p:cNvPr>
          <p:cNvSpPr>
            <a:spLocks/>
          </p:cNvSpPr>
          <p:nvPr/>
        </p:nvSpPr>
        <p:spPr bwMode="gray">
          <a:xfrm rot="15782551" flipH="1">
            <a:off x="33219182" y="9685559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9BBB59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80" name="Freeform 7">
            <a:extLst>
              <a:ext uri="{FF2B5EF4-FFF2-40B4-BE49-F238E27FC236}">
                <a16:creationId xmlns:a16="http://schemas.microsoft.com/office/drawing/2014/main" id="{3C2BD391-5F92-4073-B30D-341C2A5D2CAD}"/>
              </a:ext>
            </a:extLst>
          </p:cNvPr>
          <p:cNvSpPr>
            <a:spLocks/>
          </p:cNvSpPr>
          <p:nvPr/>
        </p:nvSpPr>
        <p:spPr bwMode="gray">
          <a:xfrm rot="6035810" flipH="1">
            <a:off x="33658094" y="10047279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9BBB59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81" name="ZoneTexte 161">
            <a:extLst>
              <a:ext uri="{FF2B5EF4-FFF2-40B4-BE49-F238E27FC236}">
                <a16:creationId xmlns:a16="http://schemas.microsoft.com/office/drawing/2014/main" id="{A937E2E2-FB66-4702-AC7E-561318FF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3280" y="5747547"/>
            <a:ext cx="335627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4400" dirty="0">
                <a:solidFill>
                  <a:schemeClr val="bg1"/>
                </a:solidFill>
                <a:latin typeface="Michelin Black" panose="02000000000000000000" pitchFamily="50" charset="0"/>
              </a:rPr>
              <a:t>LINKED TO :</a:t>
            </a:r>
          </a:p>
        </p:txBody>
      </p: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778DB885-C80E-4134-A13B-B81F85599B6B}"/>
              </a:ext>
            </a:extLst>
          </p:cNvPr>
          <p:cNvGrpSpPr/>
          <p:nvPr/>
        </p:nvGrpSpPr>
        <p:grpSpPr>
          <a:xfrm>
            <a:off x="40192656" y="4186120"/>
            <a:ext cx="1561891" cy="1152000"/>
            <a:chOff x="40213615" y="4072240"/>
            <a:chExt cx="1772607" cy="1330762"/>
          </a:xfrm>
        </p:grpSpPr>
        <p:sp>
          <p:nvSpPr>
            <p:cNvPr id="286" name="Freeform 7">
              <a:extLst>
                <a:ext uri="{FF2B5EF4-FFF2-40B4-BE49-F238E27FC236}">
                  <a16:creationId xmlns:a16="http://schemas.microsoft.com/office/drawing/2014/main" id="{972C1061-5CB9-488C-AB4F-52B18ACE53AA}"/>
                </a:ext>
              </a:extLst>
            </p:cNvPr>
            <p:cNvSpPr>
              <a:spLocks/>
            </p:cNvSpPr>
            <p:nvPr/>
          </p:nvSpPr>
          <p:spPr bwMode="gray">
            <a:xfrm rot="15782551" flipH="1">
              <a:off x="40252618" y="4033237"/>
              <a:ext cx="1112770" cy="1190775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06592926-FC3D-439E-B989-409CFDEAAAFC}"/>
                </a:ext>
              </a:extLst>
            </p:cNvPr>
            <p:cNvSpPr>
              <a:spLocks/>
            </p:cNvSpPr>
            <p:nvPr/>
          </p:nvSpPr>
          <p:spPr bwMode="gray">
            <a:xfrm rot="5657546" flipH="1">
              <a:off x="40842709" y="4259489"/>
              <a:ext cx="1305104" cy="981922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</p:grpSp>
      <p:pic>
        <p:nvPicPr>
          <p:cNvPr id="2" name="Image 345">
            <a:extLst>
              <a:ext uri="{FF2B5EF4-FFF2-40B4-BE49-F238E27FC236}">
                <a16:creationId xmlns:a16="http://schemas.microsoft.com/office/drawing/2014/main" id="{796DE838-B609-4947-AF24-DE9370D4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31" y="15943853"/>
            <a:ext cx="585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83F396D5-DF5E-4C1B-9973-46F377095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56755" y="14928415"/>
            <a:ext cx="2004259" cy="2001267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F93A5488-6EA3-456E-A881-635276B073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50" y="12833026"/>
            <a:ext cx="2468313" cy="2464629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2FC92CC6-FFBC-4BFD-BEE0-BFBA63C1EE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50458" y="15363540"/>
            <a:ext cx="1231322" cy="1111446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EBAC4069-5994-4A1B-91CA-41D17D7FC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21677" y="21229893"/>
            <a:ext cx="2468313" cy="2464629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A7D60228-299F-4794-9BDF-8B1153549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1210" y="21962557"/>
            <a:ext cx="1429092" cy="1289963"/>
          </a:xfrm>
          <a:prstGeom prst="rect">
            <a:avLst/>
          </a:prstGeom>
        </p:spPr>
      </p:pic>
      <p:pic>
        <p:nvPicPr>
          <p:cNvPr id="46" name="Graphique 45">
            <a:extLst>
              <a:ext uri="{FF2B5EF4-FFF2-40B4-BE49-F238E27FC236}">
                <a16:creationId xmlns:a16="http://schemas.microsoft.com/office/drawing/2014/main" id="{3A944244-56FE-4D03-AD2F-E70DB20A7E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1392" y="19500673"/>
            <a:ext cx="1257293" cy="1255417"/>
          </a:xfrm>
          <a:prstGeom prst="rect">
            <a:avLst/>
          </a:prstGeom>
        </p:spPr>
      </p:pic>
      <p:pic>
        <p:nvPicPr>
          <p:cNvPr id="47" name="Graphique 46">
            <a:extLst>
              <a:ext uri="{FF2B5EF4-FFF2-40B4-BE49-F238E27FC236}">
                <a16:creationId xmlns:a16="http://schemas.microsoft.com/office/drawing/2014/main" id="{A7B90730-E7D0-4F66-A7CB-DC7EA9467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25032" y="19520472"/>
            <a:ext cx="1325128" cy="1196120"/>
          </a:xfrm>
          <a:prstGeom prst="rect">
            <a:avLst/>
          </a:prstGeom>
        </p:spPr>
      </p:pic>
      <p:pic>
        <p:nvPicPr>
          <p:cNvPr id="48" name="Graphique 47">
            <a:extLst>
              <a:ext uri="{FF2B5EF4-FFF2-40B4-BE49-F238E27FC236}">
                <a16:creationId xmlns:a16="http://schemas.microsoft.com/office/drawing/2014/main" id="{A63C117B-1979-4FE4-9A60-6C4C534488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2268" y="1746608"/>
            <a:ext cx="2684679" cy="2680672"/>
          </a:xfrm>
          <a:prstGeom prst="rect">
            <a:avLst/>
          </a:prstGeom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5730718E-BE8C-4BC8-ABD2-DE9497FAEA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357" y="1711939"/>
            <a:ext cx="2647229" cy="2609602"/>
          </a:xfrm>
          <a:prstGeom prst="rect">
            <a:avLst/>
          </a:prstGeom>
        </p:spPr>
      </p:pic>
      <p:pic>
        <p:nvPicPr>
          <p:cNvPr id="50" name="Graphique 49">
            <a:extLst>
              <a:ext uri="{FF2B5EF4-FFF2-40B4-BE49-F238E27FC236}">
                <a16:creationId xmlns:a16="http://schemas.microsoft.com/office/drawing/2014/main" id="{BCE020FD-F0AE-4429-A828-2FEF75E195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06320" y="4718960"/>
            <a:ext cx="2647229" cy="260960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AB5672F-3620-4AD3-8051-BAFCE247F18B}"/>
              </a:ext>
            </a:extLst>
          </p:cNvPr>
          <p:cNvSpPr/>
          <p:nvPr/>
        </p:nvSpPr>
        <p:spPr>
          <a:xfrm>
            <a:off x="0" y="28119164"/>
            <a:ext cx="42808525" cy="2145199"/>
          </a:xfrm>
          <a:prstGeom prst="rect">
            <a:avLst/>
          </a:prstGeom>
          <a:solidFill>
            <a:srgbClr val="00CC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176431"/>
            <a:endParaRPr lang="en-US" sz="8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2FE55A-6DED-4F0E-9D18-3528BA9CDC87}"/>
              </a:ext>
            </a:extLst>
          </p:cNvPr>
          <p:cNvSpPr/>
          <p:nvPr/>
        </p:nvSpPr>
        <p:spPr>
          <a:xfrm>
            <a:off x="10121358" y="28210534"/>
            <a:ext cx="275412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i="1" dirty="0">
                <a:solidFill>
                  <a:schemeClr val="bg1"/>
                </a:solidFill>
                <a:latin typeface="Gotham Rounded Bold" pitchFamily="50" charset="0"/>
              </a:rPr>
              <a:t>CONTINUOUS ARCHITECTURE DELIVERABLES </a:t>
            </a:r>
          </a:p>
          <a:p>
            <a:pPr algn="ctr"/>
            <a:r>
              <a:rPr lang="en-US" sz="6000" b="1" i="1" dirty="0">
                <a:solidFill>
                  <a:schemeClr val="bg1"/>
                </a:solidFill>
                <a:latin typeface="Gotham Rounded Bold" pitchFamily="50" charset="0"/>
              </a:rPr>
              <a:t>-2020.2 -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73FC14C4-6CC2-4C27-94A2-F1AF230E40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7761" y="28094674"/>
            <a:ext cx="4784970" cy="2001662"/>
          </a:xfrm>
          <a:prstGeom prst="rect">
            <a:avLst/>
          </a:prstGeom>
        </p:spPr>
      </p:pic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398249AD-CDE7-4C4B-9AB2-821689282FAF}"/>
              </a:ext>
            </a:extLst>
          </p:cNvPr>
          <p:cNvGrpSpPr/>
          <p:nvPr/>
        </p:nvGrpSpPr>
        <p:grpSpPr>
          <a:xfrm>
            <a:off x="10318797" y="28366064"/>
            <a:ext cx="1578597" cy="1545382"/>
            <a:chOff x="620047" y="4144584"/>
            <a:chExt cx="179229" cy="164596"/>
          </a:xfrm>
          <a:solidFill>
            <a:srgbClr val="9BBB59"/>
          </a:solidFill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1B4BAC3-7B43-404A-84B8-5B003541CBCB}"/>
                </a:ext>
              </a:extLst>
            </p:cNvPr>
            <p:cNvSpPr/>
            <p:nvPr/>
          </p:nvSpPr>
          <p:spPr>
            <a:xfrm>
              <a:off x="655539" y="4177146"/>
              <a:ext cx="143737" cy="132034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BD64F1-810E-43CA-8A56-BC11CE075919}"/>
                </a:ext>
              </a:extLst>
            </p:cNvPr>
            <p:cNvSpPr/>
            <p:nvPr/>
          </p:nvSpPr>
          <p:spPr>
            <a:xfrm>
              <a:off x="620047" y="4144584"/>
              <a:ext cx="143739" cy="132033"/>
            </a:xfrm>
            <a:prstGeom prst="roundRect">
              <a:avLst/>
            </a:prstGeom>
            <a:solidFill>
              <a:srgbClr val="9BBB59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38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89" name="Ellipse 188">
            <a:extLst>
              <a:ext uri="{FF2B5EF4-FFF2-40B4-BE49-F238E27FC236}">
                <a16:creationId xmlns:a16="http://schemas.microsoft.com/office/drawing/2014/main" id="{10B7C2A2-7CBF-7846-802F-F08F4A7FD2D9}"/>
              </a:ext>
            </a:extLst>
          </p:cNvPr>
          <p:cNvSpPr/>
          <p:nvPr/>
        </p:nvSpPr>
        <p:spPr>
          <a:xfrm>
            <a:off x="34582216" y="11133197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6AF19E1D-904E-E54A-BB16-D62E6D887480}"/>
              </a:ext>
            </a:extLst>
          </p:cNvPr>
          <p:cNvSpPr txBox="1"/>
          <p:nvPr/>
        </p:nvSpPr>
        <p:spPr>
          <a:xfrm>
            <a:off x="35402890" y="10839297"/>
            <a:ext cx="1518364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DOMAIN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DRIVEN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DESIGN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5DC35363-0DDD-4D37-97A3-EC9D05090A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835260" y="29743064"/>
            <a:ext cx="973265" cy="533366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CA4D7CEE-FA3D-457B-9C37-BF67CB84DEDC}"/>
              </a:ext>
            </a:extLst>
          </p:cNvPr>
          <p:cNvSpPr/>
          <p:nvPr/>
        </p:nvSpPr>
        <p:spPr bwMode="gray">
          <a:xfrm>
            <a:off x="20029432" y="6400253"/>
            <a:ext cx="3238500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SCOPING</a:t>
            </a:r>
          </a:p>
        </p:txBody>
      </p:sp>
    </p:spTree>
    <p:extLst>
      <p:ext uri="{BB962C8B-B14F-4D97-AF65-F5344CB8AC3E}">
        <p14:creationId xmlns:p14="http://schemas.microsoft.com/office/powerpoint/2010/main" val="2027650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ABC095-52E0-44BE-9BF8-26B0A3CDA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DCE2CA-33D9-4AC1-8759-93A3117DAD7A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e2e26994-5e48-4994-8c16-0b6f61c4bc8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f09b4db-7fdb-4a79-a1ce-e7e1d5ac2b1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C9B4E2-9CAF-4F60-B3CB-8E2535851F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Personnalisé</PresentationFormat>
  <Paragraphs>167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1" baseType="lpstr">
      <vt:lpstr>Aharoni</vt:lpstr>
      <vt:lpstr>Arial</vt:lpstr>
      <vt:lpstr>Bebas Neue</vt:lpstr>
      <vt:lpstr>Calibri</vt:lpstr>
      <vt:lpstr>Calibri Light</vt:lpstr>
      <vt:lpstr>Gotham Rounded Bold</vt:lpstr>
      <vt:lpstr>Michelin Black</vt:lpstr>
      <vt:lpstr>Michelin SemiBold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nicolas chevalier</cp:lastModifiedBy>
  <cp:revision>5</cp:revision>
  <dcterms:created xsi:type="dcterms:W3CDTF">2020-03-09T08:41:47Z</dcterms:created>
  <dcterms:modified xsi:type="dcterms:W3CDTF">2020-10-28T07:14:56Z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