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锐字云字库行楷体1.0" panose="02010604000000000000" pitchFamily="2" charset="-122"/>
      <p:regular r:id="rId8"/>
    </p:embeddedFont>
    <p:embeddedFont>
      <p:font typeface="等线" panose="02010600030101010101" pitchFamily="2" charset="-122"/>
      <p:regular r:id="rId9"/>
      <p:bold r:id="rId10"/>
    </p:embeddedFont>
    <p:embeddedFont>
      <p:font typeface="等线 Light" panose="02010600030101010101" pitchFamily="2" charset="-122"/>
      <p:regular r:id="rId11"/>
    </p:embeddedFont>
    <p:embeddedFont>
      <p:font typeface="方正粉丝天下简体" panose="02000000000000000000" pitchFamily="2" charset="-122"/>
      <p:regular r:id="rId12"/>
    </p:embeddedFont>
    <p:embeddedFont>
      <p:font typeface="方正清刻本悦宋简体" panose="02000000000000000000" pitchFamily="2" charset="-122"/>
      <p:regular r:id="rId13"/>
    </p:embeddedFont>
    <p:embeddedFont>
      <p:font typeface="方正字迹-龙吟体 简" panose="02000500000000000000" pitchFamily="2" charset="-122"/>
      <p:regular r:id="rId14"/>
    </p:embeddedFont>
    <p:embeddedFont>
      <p:font typeface="汉仪粗篆繁" panose="02010600000101010101" pitchFamily="2" charset="-122"/>
      <p:regular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30CEC-4ED8-4496-A00B-6011016A1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85B96-3EE7-4ADF-A875-D219FE1E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6DC39-777B-4C4C-83B7-E8F01596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4F0D-EA42-4A9A-A2D4-749ECBC3092A}" type="datetimeFigureOut">
              <a:rPr lang="zh-CN" altLang="en-US" smtClean="0"/>
              <a:t>2022-02-27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54929-2BF0-429F-9858-86C24D17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880AF-5CBA-4C73-AF9B-BC95CF90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773D-111A-484E-BB03-661FD511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11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ED950-30F5-46E4-B3A9-5C931BD8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9F71F-F9DA-4391-839D-18F7ED6B3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ED2E5-3721-4441-9D01-F48FD023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4F0D-EA42-4A9A-A2D4-749ECBC3092A}" type="datetimeFigureOut">
              <a:rPr lang="zh-CN" altLang="en-US" smtClean="0"/>
              <a:t>2022-02-27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0390A-3178-43BD-906F-D63A3154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B8EA6-71E9-470E-9275-D8197489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773D-111A-484E-BB03-661FD511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2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CF6C70-F807-4C1A-A871-378AA825D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B7F97-DD9A-4CB7-A4AE-E4EFF6F3C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0EEF0-74D3-45B8-8746-DE24C5F2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4F0D-EA42-4A9A-A2D4-749ECBC3092A}" type="datetimeFigureOut">
              <a:rPr lang="zh-CN" altLang="en-US" smtClean="0"/>
              <a:t>2022-02-27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F5B5B-E72A-4346-9C72-17C8073E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7ECF5-F555-46F4-91ED-58EE7B82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773D-111A-484E-BB03-661FD511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5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D6178-94B3-4D54-8005-17915D4D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D3976-BDC8-4519-95CB-E22B5043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D6B9B-E22A-4E41-B813-4893F2DC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4F0D-EA42-4A9A-A2D4-749ECBC3092A}" type="datetimeFigureOut">
              <a:rPr lang="zh-CN" altLang="en-US" smtClean="0"/>
              <a:t>2022-02-27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FB4C5-EEBA-47D4-8020-CEADC859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90C4F-0B73-40C7-AE66-ED18F0AA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773D-111A-484E-BB03-661FD511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4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AB67B-D7FF-4117-BFC2-E28C77F1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7E9CCD-7988-46CC-8294-D8D2C7B3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C9490-39ED-4E7F-9DC7-F759DAFD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4F0D-EA42-4A9A-A2D4-749ECBC3092A}" type="datetimeFigureOut">
              <a:rPr lang="zh-CN" altLang="en-US" smtClean="0"/>
              <a:t>2022-02-27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D4A43-0BD1-4ED5-8C66-8B933866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9C969-A8F9-4EFD-9BA3-2EC6C7B8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773D-111A-484E-BB03-661FD511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7303F-B4E3-4B6D-A820-7E8D1F22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CD47B-181B-457E-BF11-7A0C65519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0D5AD-8088-42F4-BDD3-EA9E4500D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4D7B1-BA5B-4B68-A8B4-DCE0C9BA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4F0D-EA42-4A9A-A2D4-749ECBC3092A}" type="datetimeFigureOut">
              <a:rPr lang="zh-CN" altLang="en-US" smtClean="0"/>
              <a:t>2022-02-27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222FC-CBCF-4A10-959A-537A2DFD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AA9E85-5F42-449B-8DD3-CA625F4B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773D-111A-484E-BB03-661FD511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14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EFC82-2461-48F8-9F6A-A87C1C6D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FD7D5-20B9-4314-B6B5-388675F66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DACA4C-C4AB-45A5-8588-93D9F695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7C7F53-196E-4F83-98C4-BFCDA978F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649A1-AA4F-4BD1-B52E-4750972F9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254996-8928-4CF5-95A3-2F06E09C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4F0D-EA42-4A9A-A2D4-749ECBC3092A}" type="datetimeFigureOut">
              <a:rPr lang="zh-CN" altLang="en-US" smtClean="0"/>
              <a:t>2022-02-27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93C0E6-F4B4-4C86-ACD5-E533F24D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7F312A-0F28-4685-8690-56BD3BB6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773D-111A-484E-BB03-661FD511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8BBC1-5562-4B48-B8FA-1AEC833C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7B6DE8-5F2A-46C2-9C67-EC5E0970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4F0D-EA42-4A9A-A2D4-749ECBC3092A}" type="datetimeFigureOut">
              <a:rPr lang="zh-CN" altLang="en-US" smtClean="0"/>
              <a:t>2022-02-27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3AA83E-E10E-4EB1-927C-86F29408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A07BAF-3EE1-48E8-986B-8CDF583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773D-111A-484E-BB03-661FD511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1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D29526-142C-4437-B7A4-24624B58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4F0D-EA42-4A9A-A2D4-749ECBC3092A}" type="datetimeFigureOut">
              <a:rPr lang="zh-CN" altLang="en-US" smtClean="0"/>
              <a:t>2022-02-27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7835D-14AD-4C97-BB8C-14B0E05F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B583C-1C19-4C36-BD7B-B586139A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773D-111A-484E-BB03-661FD511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9BB02-F6AD-493E-997D-431EB201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2F746-B970-4E61-A83D-655DCB34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65737C-D3CB-44A9-A57B-23170ECC1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B7850-F29D-4533-BEE3-1C48BB7E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4F0D-EA42-4A9A-A2D4-749ECBC3092A}" type="datetimeFigureOut">
              <a:rPr lang="zh-CN" altLang="en-US" smtClean="0"/>
              <a:t>2022-02-27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686D93-F1DA-487F-ACFA-4066C594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815DB5-FB72-4309-967D-10614E6E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773D-111A-484E-BB03-661FD511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5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7FAB1-F993-4AB7-926F-9839827E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6395D4-728F-4735-86E3-F64FB2473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351CE2-BCE6-48C0-9B5A-260E018D9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F0AD6-A649-4D9E-9DA1-F738F14E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4F0D-EA42-4A9A-A2D4-749ECBC3092A}" type="datetimeFigureOut">
              <a:rPr lang="zh-CN" altLang="en-US" smtClean="0"/>
              <a:t>2022-02-27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B1700-A647-40C4-A2F0-E164094E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7E79A-2014-4763-84C5-FE7FCDE4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773D-111A-484E-BB03-661FD511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2DD23F-D52B-44B4-A97A-60E3106F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23E8F-DA24-4223-9560-F95D8FD1C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FD3C2-E68F-4961-8A39-C6027BC3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4F0D-EA42-4A9A-A2D4-749ECBC3092A}" type="datetimeFigureOut">
              <a:rPr lang="zh-CN" altLang="en-US" smtClean="0"/>
              <a:t>2022-02-27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CB86A-D33E-4638-ABB5-9D1AADD7C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A2173-9904-4FAA-9D60-F489642F5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773D-111A-484E-BB03-661FD511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9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cen11.github.io/main.mp4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662CC-C515-45C8-89E3-DB61ED003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7676" y="2013614"/>
            <a:ext cx="12427351" cy="1030528"/>
          </a:xfrm>
        </p:spPr>
        <p:txBody>
          <a:bodyPr>
            <a:noAutofit/>
          </a:bodyPr>
          <a:lstStyle/>
          <a:p>
            <a:r>
              <a:rPr lang="zh-CN" altLang="en-US" sz="7200" dirty="0">
                <a:latin typeface="方正字迹-龙吟体 简" panose="02000500000000000000" pitchFamily="2" charset="-122"/>
                <a:ea typeface="方正字迹-龙吟体 简" panose="02000500000000000000" pitchFamily="2" charset="-122"/>
              </a:rPr>
              <a:t>唱响时代之歌，谱写奋进之章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AA4BC8-E5E9-45BE-B591-D569A60DA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9357" y="4111324"/>
            <a:ext cx="2743200" cy="692169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7030A0"/>
                </a:solidFill>
                <a:latin typeface="汉仪粗篆繁" panose="02010600000101010101" pitchFamily="2" charset="-122"/>
                <a:ea typeface="汉仪粗篆繁" panose="02010600000101010101" pitchFamily="2" charset="-122"/>
              </a:rPr>
              <a:t>1104 </a:t>
            </a:r>
            <a:r>
              <a:rPr lang="zh-CN" altLang="en-US" sz="3200" dirty="0">
                <a:solidFill>
                  <a:srgbClr val="7030A0"/>
                </a:solidFill>
                <a:latin typeface="汉仪粗篆繁" panose="02010600000101010101" pitchFamily="2" charset="-122"/>
                <a:ea typeface="汉仪粗篆繁" panose="02010600000101010101" pitchFamily="2" charset="-122"/>
              </a:rPr>
              <a:t>龙庭晖</a:t>
            </a:r>
            <a:endParaRPr lang="zh-CN" altLang="en-US" sz="3200" dirty="0">
              <a:solidFill>
                <a:srgbClr val="7030A0"/>
              </a:solidFill>
              <a:latin typeface="汉仪粗篆繁" panose="02010600000101010101" pitchFamily="2" charset="-122"/>
              <a:ea typeface="汉仪粗篆繁" panose="02010600000101010101" pitchFamily="2" charset="-122"/>
              <a:hlinkClick r:id="rId2"/>
            </a:endParaRPr>
          </a:p>
        </p:txBody>
      </p:sp>
      <p:pic>
        <p:nvPicPr>
          <p:cNvPr id="9" name="图片 8">
            <a:hlinkClick r:id="rId2"/>
            <a:extLst>
              <a:ext uri="{FF2B5EF4-FFF2-40B4-BE49-F238E27FC236}">
                <a16:creationId xmlns:a16="http://schemas.microsoft.com/office/drawing/2014/main" id="{13788814-8BD2-4D80-A5F0-CBE0288C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31" b="93711" l="13367" r="98487">
                        <a14:foregroundMark x1="26860" y1="42138" x2="23960" y2="52956"/>
                        <a14:foregroundMark x1="62043" y1="40126" x2="51576" y2="56730"/>
                        <a14:backgroundMark x1="31274" y1="6415" x2="4666" y2="31447"/>
                        <a14:backgroundMark x1="33670" y1="9560" x2="74905" y2="9308"/>
                        <a14:backgroundMark x1="82219" y1="5786" x2="96469" y2="43899"/>
                        <a14:backgroundMark x1="95082" y1="50314" x2="91677" y2="86289"/>
                        <a14:backgroundMark x1="84615" y1="92704" x2="39849" y2="94843"/>
                        <a14:backgroundMark x1="19546" y1="94969" x2="1387" y2="55472"/>
                        <a14:backgroundMark x1="6179" y1="55472" x2="6936" y2="87925"/>
                        <a14:backgroundMark x1="2144" y1="70063" x2="21438" y2="89057"/>
                        <a14:backgroundMark x1="4161" y1="85409" x2="28121" y2="90692"/>
                        <a14:backgroundMark x1="757" y1="78994" x2="24464" y2="79623"/>
                        <a14:backgroundMark x1="15006" y1="81132" x2="36066" y2="89937"/>
                        <a14:backgroundMark x1="14502" y1="81509" x2="47289" y2="89560"/>
                        <a14:backgroundMark x1="28625" y1="81635" x2="34300" y2="83774"/>
                        <a14:backgroundMark x1="20050" y1="74717" x2="26734" y2="82013"/>
                        <a14:backgroundMark x1="19294" y1="75472" x2="26986" y2="803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47" t="12321" r="13903" b="12236"/>
          <a:stretch/>
        </p:blipFill>
        <p:spPr>
          <a:xfrm>
            <a:off x="11454612" y="4214337"/>
            <a:ext cx="309590" cy="3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60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DD6EC1C-D99F-4193-A219-3C196B8E1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21" y="497711"/>
            <a:ext cx="11784475" cy="590308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4000" b="0" i="0" dirty="0">
                <a:solidFill>
                  <a:schemeClr val="tx2">
                    <a:lumMod val="50000"/>
                  </a:schemeClr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2022</a:t>
            </a:r>
            <a:r>
              <a:rPr lang="zh-CN" altLang="en-US" sz="4000" b="0" i="0" dirty="0">
                <a:solidFill>
                  <a:schemeClr val="tx2">
                    <a:lumMod val="50000"/>
                  </a:schemeClr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年春晚一首</a:t>
            </a:r>
            <a:r>
              <a:rPr lang="en-US" altLang="zh-CN" sz="4000" b="0" i="0" dirty="0">
                <a:solidFill>
                  <a:schemeClr val="tx2">
                    <a:lumMod val="50000"/>
                  </a:schemeClr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《</a:t>
            </a:r>
            <a:r>
              <a:rPr lang="zh-CN" altLang="en-US" sz="4000" b="0" i="0" dirty="0">
                <a:solidFill>
                  <a:schemeClr val="tx2">
                    <a:lumMod val="50000"/>
                  </a:schemeClr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时代感</a:t>
            </a:r>
            <a:r>
              <a:rPr lang="en-US" altLang="zh-CN" sz="4000" b="0" i="0" dirty="0">
                <a:solidFill>
                  <a:schemeClr val="tx2">
                    <a:lumMod val="50000"/>
                  </a:schemeClr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》</a:t>
            </a:r>
            <a:r>
              <a:rPr lang="zh-CN" altLang="en-US" sz="4000" b="0" i="0" dirty="0">
                <a:solidFill>
                  <a:schemeClr val="tx2">
                    <a:lumMod val="50000"/>
                  </a:schemeClr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，歌词中写到：</a:t>
            </a:r>
            <a:endParaRPr lang="en-US" altLang="zh-CN" sz="4000" b="0" i="0" dirty="0">
              <a:solidFill>
                <a:schemeClr val="tx2">
                  <a:lumMod val="50000"/>
                </a:schemeClr>
              </a:solidFill>
              <a:effectLst/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>
              <a:buNone/>
            </a:pPr>
            <a:endParaRPr lang="en-US" altLang="zh-CN" sz="4000" b="0" i="0" dirty="0">
              <a:solidFill>
                <a:schemeClr val="tx2">
                  <a:lumMod val="50000"/>
                </a:schemeClr>
              </a:solidFill>
              <a:effectLst/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 algn="ctr">
              <a:buNone/>
            </a:pPr>
            <a:r>
              <a:rPr lang="zh-CN" altLang="en-US" sz="4000" b="0" i="0" dirty="0">
                <a:solidFill>
                  <a:schemeClr val="tx2">
                    <a:lumMod val="50000"/>
                  </a:schemeClr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“你的时代感，我的时代感，</a:t>
            </a:r>
            <a:endParaRPr lang="en-US" altLang="zh-CN" sz="4000" b="0" i="0" dirty="0">
              <a:solidFill>
                <a:schemeClr val="tx2">
                  <a:lumMod val="50000"/>
                </a:schemeClr>
              </a:solidFill>
              <a:effectLst/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 algn="ctr">
              <a:buNone/>
            </a:pPr>
            <a:r>
              <a:rPr lang="zh-CN" altLang="en-US" sz="4000" b="0" i="0" dirty="0">
                <a:solidFill>
                  <a:schemeClr val="tx2">
                    <a:lumMod val="50000"/>
                  </a:schemeClr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是心中一团</a:t>
            </a:r>
            <a:r>
              <a:rPr lang="zh-CN" altLang="en-US" sz="4000" b="0" i="0" dirty="0">
                <a:solidFill>
                  <a:srgbClr val="FF0000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梦</a:t>
            </a:r>
            <a:r>
              <a:rPr lang="zh-CN" altLang="en-US" sz="4000" b="0" i="0" dirty="0">
                <a:solidFill>
                  <a:schemeClr val="tx2">
                    <a:lumMod val="50000"/>
                  </a:schemeClr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的火焰，是脚下一条</a:t>
            </a:r>
            <a:r>
              <a:rPr lang="zh-CN" altLang="en-US" sz="4000" b="0" i="0" dirty="0">
                <a:solidFill>
                  <a:srgbClr val="FF0000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锦绣画卷</a:t>
            </a:r>
            <a:r>
              <a:rPr lang="zh-CN" altLang="en-US" sz="4000" dirty="0">
                <a:solidFill>
                  <a:schemeClr val="tx2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。</a:t>
            </a:r>
            <a:r>
              <a:rPr lang="zh-CN" altLang="en-US" sz="4000" b="0" i="0" dirty="0">
                <a:solidFill>
                  <a:schemeClr val="tx2">
                    <a:lumMod val="50000"/>
                  </a:schemeClr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”</a:t>
            </a:r>
            <a:endParaRPr lang="en-US" altLang="zh-CN" sz="4000" b="0" i="0" dirty="0">
              <a:solidFill>
                <a:schemeClr val="tx2">
                  <a:lumMod val="50000"/>
                </a:schemeClr>
              </a:solidFill>
              <a:effectLst/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4000" b="0" i="0" dirty="0">
                <a:solidFill>
                  <a:schemeClr val="tx2">
                    <a:lumMod val="50000"/>
                  </a:schemeClr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    这首歌唱出了青年青春鲜活的奋斗姿态，演绎了青年青春奋斗的时代风范，给人们带来了属于青年的时代新鲜脉搏。</a:t>
            </a:r>
            <a:r>
              <a:rPr lang="zh-CN" altLang="en-US" sz="4000" b="0" i="0" dirty="0">
                <a:solidFill>
                  <a:srgbClr val="FF0000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广大青年</a:t>
            </a:r>
            <a:r>
              <a:rPr lang="zh-CN" altLang="en-US" sz="4000" b="0" i="0" dirty="0">
                <a:solidFill>
                  <a:schemeClr val="tx2">
                    <a:lumMod val="50000"/>
                  </a:schemeClr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生逢伟大时代，更应</a:t>
            </a:r>
            <a:r>
              <a:rPr lang="zh-CN" altLang="en-US" sz="4000" b="0" i="0" dirty="0">
                <a:solidFill>
                  <a:srgbClr val="FF0000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重任在肩、使命如磐</a:t>
            </a:r>
            <a:r>
              <a:rPr lang="zh-CN" altLang="en-US" sz="4000" b="0" i="0" dirty="0">
                <a:solidFill>
                  <a:schemeClr val="tx2">
                    <a:lumMod val="50000"/>
                  </a:schemeClr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，从歌词中坚定信仰和梦想，唱好属于青年</a:t>
            </a:r>
            <a:r>
              <a:rPr lang="zh-CN" altLang="en-US" sz="4000" b="0" i="0" dirty="0">
                <a:solidFill>
                  <a:srgbClr val="FF0000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拼搏奋进</a:t>
            </a:r>
            <a:r>
              <a:rPr lang="zh-CN" altLang="en-US" sz="4000" b="0" i="0" dirty="0">
                <a:solidFill>
                  <a:schemeClr val="tx2">
                    <a:lumMod val="50000"/>
                  </a:schemeClr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的“时代感”之歌。</a:t>
            </a:r>
            <a:endParaRPr lang="zh-CN" altLang="en-US" sz="4000" dirty="0">
              <a:solidFill>
                <a:schemeClr val="tx2">
                  <a:lumMod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F1052B0-58CB-4196-8557-4E060D6D7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99" y="1263931"/>
            <a:ext cx="6191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6DA3590F-194D-44EB-BA27-581998AA5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99" y="2944189"/>
            <a:ext cx="6191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A23F4-9E98-4870-A882-15F83444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2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i="0" dirty="0">
                <a:solidFill>
                  <a:srgbClr val="1A1A1A"/>
                </a:solidFill>
                <a:effectLst/>
                <a:latin typeface="方正粉丝天下简体" panose="02000000000000000000" pitchFamily="2" charset="-122"/>
                <a:ea typeface="方正粉丝天下简体" panose="02000000000000000000" pitchFamily="2" charset="-122"/>
              </a:rPr>
              <a:t>唱好青春奋进的“时代感”之歌</a:t>
            </a:r>
            <a:endParaRPr lang="zh-CN" altLang="en-US" sz="5400" dirty="0">
              <a:latin typeface="方正粉丝天下简体" panose="02000000000000000000" pitchFamily="2" charset="-122"/>
              <a:ea typeface="方正粉丝天下简体" panose="02000000000000000000" pitchFamily="2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073053-357A-4277-B5F1-FE41A98EB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69" y="1513109"/>
            <a:ext cx="11937357" cy="4979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    </a:t>
            </a:r>
            <a:r>
              <a:rPr lang="zh-CN" altLang="en-US" sz="4000" b="0" i="0" dirty="0">
                <a:solidFill>
                  <a:srgbClr val="FFFF00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时光不负奋斗者，岁月眷顾追梦人。</a:t>
            </a:r>
            <a:r>
              <a:rPr lang="zh-CN" altLang="en-US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青年是整个社会中最积极、最活跃的力量，要不断学习，补短板、固底板、锻长板，人生方可增长才识、锤炼才干。</a:t>
            </a:r>
            <a:endParaRPr lang="en-US" altLang="zh-CN" sz="4000" b="0" i="0" dirty="0">
              <a:solidFill>
                <a:srgbClr val="1A1A1A"/>
              </a:solidFill>
              <a:effectLst/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rgbClr val="1A1A1A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   </a:t>
            </a:r>
            <a:r>
              <a:rPr lang="zh-CN" altLang="en-US" sz="4000" b="0" i="0" dirty="0">
                <a:solidFill>
                  <a:srgbClr val="FF0000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“躺平不可取，躺赢不可能，奋进正当时”</a:t>
            </a:r>
            <a:r>
              <a:rPr lang="zh-CN" altLang="en-US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。国家的希望在青年，民族的未来在青年，青年一代的信念是否坚定、精神状态是否昂扬，是决定国家和民族能否持续发展的关键。新青年就该有新时代的风范，我们只有不断砥砺奋进、吸取新鲜知识、锤炼干事本领，才能在面对现实考验中奋勇向前、担当作为。</a:t>
            </a:r>
            <a:endParaRPr lang="zh-CN" altLang="en-US" sz="40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89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07B6C-2854-43BC-9C79-EA8C524E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8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i="0" dirty="0">
                <a:solidFill>
                  <a:srgbClr val="1A1A1A"/>
                </a:solidFill>
                <a:effectLst/>
                <a:latin typeface="方正粉丝天下简体" panose="02000000000000000000" pitchFamily="2" charset="-122"/>
                <a:ea typeface="方正粉丝天下简体" panose="02000000000000000000" pitchFamily="2" charset="-122"/>
              </a:rPr>
              <a:t>唱好拼搏实干的“时代感”之歌。</a:t>
            </a:r>
            <a:endParaRPr lang="zh-CN" altLang="en-US" sz="5400" dirty="0">
              <a:latin typeface="方正粉丝天下简体" panose="02000000000000000000" pitchFamily="2" charset="-122"/>
              <a:ea typeface="方正粉丝天下简体" panose="02000000000000000000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98DB5-3CF5-43C2-A3CD-64293BB35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1" y="1493134"/>
            <a:ext cx="11702005" cy="519703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4000" dirty="0">
                <a:solidFill>
                  <a:srgbClr val="1A1A1A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	</a:t>
            </a:r>
            <a:r>
              <a:rPr lang="zh-CN" altLang="en-US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“无拼搏，不青春”。新时代赋予新使命，新使命呼唤新作为。历史告诉我们，中国共产党人的江山，是靠</a:t>
            </a:r>
            <a:r>
              <a:rPr lang="zh-CN" altLang="en-US" sz="4000" b="0" i="0" dirty="0">
                <a:solidFill>
                  <a:srgbClr val="7030A0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奋斗和实干</a:t>
            </a:r>
            <a:r>
              <a:rPr lang="zh-CN" altLang="en-US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打下来的，中国特色社会主义道路，是靠奋斗和实干闯出来的。</a:t>
            </a:r>
            <a:r>
              <a:rPr lang="zh-CN" altLang="en-US" sz="4000" b="0" i="0" dirty="0">
                <a:solidFill>
                  <a:srgbClr val="FF0000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广大青年要想场上发力，唯有场下努力</a:t>
            </a:r>
            <a:r>
              <a:rPr lang="zh-CN" altLang="en-US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，要发扬“日日行，不怕千万里，常常做，不怕千万事”的拼搏精神，敢于克服“不容易”，勇于挑战“不可能”。要在奋斗中释放青春激情、追逐青春理想，用担当实干的精神和本领，勇做“冲锋手”、“排头兵”，为人生舞台凝聚起磅礴向上、拼搏敦实的精神力量。</a:t>
            </a:r>
            <a:endParaRPr lang="zh-CN" altLang="en-US" sz="40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78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30717-5833-4D6C-A55B-F7DBCD661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6" y="1701478"/>
            <a:ext cx="12029954" cy="5156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solidFill>
                  <a:srgbClr val="1A1A1A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      </a:t>
            </a:r>
            <a:r>
              <a:rPr lang="zh-CN" altLang="en-US" sz="4000" b="0" i="0" dirty="0">
                <a:solidFill>
                  <a:srgbClr val="FF0000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走得再远，也不能忘记起点。</a:t>
            </a:r>
            <a:r>
              <a:rPr lang="zh-CN" altLang="en-US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广大青年作为党和国家事业的接班人</a:t>
            </a:r>
            <a:r>
              <a:rPr lang="en-US" altLang="zh-CN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,</a:t>
            </a:r>
            <a:r>
              <a:rPr lang="zh-CN" altLang="en-US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“青年要保持初生牛犊不怕虎、越是艰险越向前的刚健勇毅”</a:t>
            </a:r>
            <a:r>
              <a:rPr lang="en-US" altLang="zh-CN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,</a:t>
            </a:r>
            <a:r>
              <a:rPr lang="zh-CN" altLang="en-US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勇挑重担、勇克难关、勇斗风险</a:t>
            </a:r>
            <a:r>
              <a:rPr lang="en-US" altLang="zh-CN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,</a:t>
            </a:r>
            <a:r>
              <a:rPr lang="zh-CN" altLang="en-US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在劈波斩浪中开拓前进</a:t>
            </a:r>
            <a:r>
              <a:rPr lang="en-US" altLang="zh-CN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,</a:t>
            </a:r>
            <a:r>
              <a:rPr lang="zh-CN" altLang="en-US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在大有可为的新时代中开辟天地</a:t>
            </a:r>
            <a:r>
              <a:rPr lang="en-US" altLang="zh-CN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,</a:t>
            </a:r>
            <a:r>
              <a:rPr lang="zh-CN" altLang="en-US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在攻坚克难中创造业绩。在奉献中书写忠诚、实现价值。建成社会主义现代化强国</a:t>
            </a:r>
            <a:r>
              <a:rPr lang="en-US" altLang="zh-CN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,</a:t>
            </a:r>
            <a:r>
              <a:rPr lang="zh-CN" altLang="en-US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实现中华民族伟大复兴</a:t>
            </a:r>
            <a:r>
              <a:rPr lang="en-US" altLang="zh-CN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,</a:t>
            </a:r>
            <a:r>
              <a:rPr lang="zh-CN" altLang="en-US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就是新时代中国青年的使命与担当。新时代中国青年要胸怀忧国忧民之心、爱国爱民之情</a:t>
            </a:r>
            <a:r>
              <a:rPr lang="en-US" altLang="zh-CN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,</a:t>
            </a:r>
            <a:r>
              <a:rPr lang="zh-CN" altLang="en-US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不断奉献祖国、奉献人民</a:t>
            </a:r>
            <a:r>
              <a:rPr lang="en-US" altLang="zh-CN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,</a:t>
            </a:r>
            <a:r>
              <a:rPr lang="zh-CN" altLang="en-US" sz="4000" b="0" i="0" dirty="0">
                <a:solidFill>
                  <a:srgbClr val="1A1A1A"/>
                </a:solidFill>
                <a:effectLst/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让青春焕发更加绚丽的光彩。</a:t>
            </a:r>
            <a:endParaRPr lang="zh-CN" altLang="en-US" sz="40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4C4E498-4791-4261-B3C1-15870C381794}"/>
              </a:ext>
            </a:extLst>
          </p:cNvPr>
          <p:cNvSpPr txBox="1">
            <a:spLocks/>
          </p:cNvSpPr>
          <p:nvPr/>
        </p:nvSpPr>
        <p:spPr>
          <a:xfrm>
            <a:off x="919223" y="3759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solidFill>
                  <a:srgbClr val="1A1A1A"/>
                </a:solidFill>
                <a:latin typeface="方正粉丝天下简体" panose="02000000000000000000" pitchFamily="2" charset="-122"/>
                <a:ea typeface="方正粉丝天下简体" panose="02000000000000000000" pitchFamily="2" charset="-122"/>
              </a:rPr>
              <a:t>唱好砥砺奋进的“时代感”之歌</a:t>
            </a:r>
            <a:endParaRPr lang="zh-CN" altLang="en-US" sz="5400" dirty="0">
              <a:latin typeface="方正粉丝天下简体" panose="02000000000000000000" pitchFamily="2" charset="-122"/>
              <a:ea typeface="方正粉丝天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89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B9865-A823-4738-8724-2C96843F47A5}"/>
              </a:ext>
            </a:extLst>
          </p:cNvPr>
          <p:cNvSpPr txBox="1"/>
          <p:nvPr/>
        </p:nvSpPr>
        <p:spPr>
          <a:xfrm>
            <a:off x="1489611" y="1175110"/>
            <a:ext cx="9212778" cy="2800767"/>
          </a:xfrm>
          <a:prstGeom prst="rect">
            <a:avLst/>
          </a:prstGeom>
          <a:noFill/>
          <a:effectLst>
            <a:glow rad="850900">
              <a:schemeClr val="accent1">
                <a:satMod val="175000"/>
                <a:alpha val="54000"/>
              </a:schemeClr>
            </a:glow>
            <a:reflection blurRad="215900" stA="42000" endPos="65000" dir="5400000" sy="-100000" algn="bl" rotWithShape="0"/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>
            <a:bevelB w="88900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r>
              <a:rPr lang="zh-CN" altLang="en-US" sz="8800" i="0" dirty="0">
                <a:gradFill flip="none" rotWithShape="1">
                  <a:gsLst>
                    <a:gs pos="14000">
                      <a:srgbClr val="FF0000"/>
                    </a:gs>
                    <a:gs pos="80000">
                      <a:srgbClr val="FFFF00"/>
                    </a:gs>
                  </a:gsLst>
                  <a:lin ang="2700000" scaled="1"/>
                  <a:tileRect/>
                </a:gradFill>
                <a:effectLst/>
                <a:latin typeface="方正字迹-龙吟体 简" panose="02000500000000000000" pitchFamily="2" charset="-122"/>
                <a:ea typeface="方正字迹-龙吟体 简" panose="02000500000000000000" pitchFamily="2" charset="-122"/>
              </a:rPr>
              <a:t>新时代，新青年，</a:t>
            </a:r>
            <a:endParaRPr lang="en-US" altLang="zh-CN" sz="8800" i="0" dirty="0">
              <a:gradFill flip="none" rotWithShape="1">
                <a:gsLst>
                  <a:gs pos="14000">
                    <a:srgbClr val="FF0000"/>
                  </a:gs>
                  <a:gs pos="80000">
                    <a:srgbClr val="FFFF00"/>
                  </a:gs>
                </a:gsLst>
                <a:lin ang="2700000" scaled="1"/>
                <a:tileRect/>
              </a:gradFill>
              <a:effectLst/>
              <a:latin typeface="方正字迹-龙吟体 简" panose="02000500000000000000" pitchFamily="2" charset="-122"/>
              <a:ea typeface="方正字迹-龙吟体 简" panose="02000500000000000000" pitchFamily="2" charset="-122"/>
            </a:endParaRPr>
          </a:p>
          <a:p>
            <a:r>
              <a:rPr lang="zh-CN" altLang="en-US" sz="8800" i="0" dirty="0">
                <a:gradFill flip="none" rotWithShape="1">
                  <a:gsLst>
                    <a:gs pos="14000">
                      <a:srgbClr val="FF0000"/>
                    </a:gs>
                    <a:gs pos="80000">
                      <a:srgbClr val="FFFF00"/>
                    </a:gs>
                  </a:gsLst>
                  <a:lin ang="2700000" scaled="1"/>
                  <a:tileRect/>
                </a:gradFill>
                <a:effectLst/>
                <a:latin typeface="方正字迹-龙吟体 简" panose="02000500000000000000" pitchFamily="2" charset="-122"/>
                <a:ea typeface="方正字迹-龙吟体 简" panose="02000500000000000000" pitchFamily="2" charset="-122"/>
              </a:rPr>
              <a:t>砥砺奋进正当时！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893CF7-1B38-4662-8E2F-D82C5F7FD43A}"/>
              </a:ext>
            </a:extLst>
          </p:cNvPr>
          <p:cNvSpPr txBox="1"/>
          <p:nvPr/>
        </p:nvSpPr>
        <p:spPr>
          <a:xfrm>
            <a:off x="2809008" y="5740835"/>
            <a:ext cx="657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锐字云字库行楷体1.0" panose="02010604000000000000" pitchFamily="2" charset="-122"/>
                <a:ea typeface="锐字云字库行楷体1.0" panose="02010604000000000000" pitchFamily="2" charset="-122"/>
              </a:rPr>
              <a:t>参考来源：羊城晚报</a:t>
            </a:r>
            <a:r>
              <a:rPr lang="en-US" altLang="zh-CN" dirty="0">
                <a:latin typeface="锐字云字库行楷体1.0" panose="02010604000000000000" pitchFamily="2" charset="-122"/>
                <a:ea typeface="锐字云字库行楷体1.0" panose="02010604000000000000" pitchFamily="2" charset="-122"/>
              </a:rPr>
              <a:t>_</a:t>
            </a:r>
            <a:r>
              <a:rPr lang="zh-CN" altLang="en-US" dirty="0">
                <a:latin typeface="锐字云字库行楷体1.0" panose="02010604000000000000" pitchFamily="2" charset="-122"/>
                <a:ea typeface="锐字云字库行楷体1.0" panose="02010604000000000000" pitchFamily="2" charset="-122"/>
              </a:rPr>
              <a:t>珠江评论</a:t>
            </a:r>
            <a:r>
              <a:rPr lang="en-US" altLang="zh-CN" dirty="0">
                <a:latin typeface="锐字云字库行楷体1.0" panose="02010604000000000000" pitchFamily="2" charset="-122"/>
                <a:ea typeface="锐字云字库行楷体1.0" panose="02010604000000000000" pitchFamily="2" charset="-122"/>
              </a:rPr>
              <a:t>_</a:t>
            </a:r>
            <a:r>
              <a:rPr lang="zh-CN" altLang="en-US" dirty="0">
                <a:latin typeface="锐字云字库行楷体1.0" panose="02010604000000000000" pitchFamily="2" charset="-122"/>
                <a:ea typeface="锐字云字库行楷体1.0" panose="02010604000000000000" pitchFamily="2" charset="-122"/>
              </a:rPr>
              <a:t>青年观察 </a:t>
            </a:r>
            <a:r>
              <a:rPr lang="en-US" altLang="zh-CN" dirty="0">
                <a:latin typeface="锐字云字库行楷体1.0" panose="02010604000000000000" pitchFamily="2" charset="-122"/>
                <a:ea typeface="锐字云字库行楷体1.0" panose="02010604000000000000" pitchFamily="2" charset="-122"/>
              </a:rPr>
              <a:t>2022-02-23 16:56</a:t>
            </a:r>
            <a:endParaRPr lang="zh-CN" altLang="en-US" dirty="0">
              <a:latin typeface="锐字云字库行楷体1.0" panose="02010604000000000000" pitchFamily="2" charset="-122"/>
              <a:ea typeface="锐字云字库行楷体1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81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558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方正粉丝天下简体</vt:lpstr>
      <vt:lpstr>方正清刻本悦宋简体</vt:lpstr>
      <vt:lpstr>Arial</vt:lpstr>
      <vt:lpstr>等线</vt:lpstr>
      <vt:lpstr>汉仪粗篆繁</vt:lpstr>
      <vt:lpstr>方正字迹-龙吟体 简</vt:lpstr>
      <vt:lpstr>锐字云字库行楷体1.0</vt:lpstr>
      <vt:lpstr>等线 Light</vt:lpstr>
      <vt:lpstr>Office 主题​​</vt:lpstr>
      <vt:lpstr>唱响时代之歌，谱写奋进之章</vt:lpstr>
      <vt:lpstr>PowerPoint 演示文稿</vt:lpstr>
      <vt:lpstr>唱好青春奋进的“时代感”之歌</vt:lpstr>
      <vt:lpstr>唱好拼搏实干的“时代感”之歌。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jw</dc:creator>
  <cp:lastModifiedBy>l jw</cp:lastModifiedBy>
  <cp:revision>6</cp:revision>
  <dcterms:created xsi:type="dcterms:W3CDTF">2022-02-27T06:29:53Z</dcterms:created>
  <dcterms:modified xsi:type="dcterms:W3CDTF">2022-02-27T08:07:29Z</dcterms:modified>
</cp:coreProperties>
</file>