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6" r:id="rId3"/>
    <p:sldId id="259" r:id="rId4"/>
    <p:sldId id="261" r:id="rId5"/>
    <p:sldId id="268" r:id="rId6"/>
    <p:sldId id="263" r:id="rId7"/>
    <p:sldId id="262" r:id="rId8"/>
    <p:sldId id="265" r:id="rId9"/>
    <p:sldId id="269" r:id="rId10"/>
    <p:sldId id="264" r:id="rId11"/>
  </p:sldIdLst>
  <p:sldSz cx="121920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9EC79-2B07-444F-96E5-7403D7FDFDFD}" type="datetimeFigureOut">
              <a:rPr lang="en-US" smtClean="0"/>
              <a:t>9/16/2016</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23044-84FA-44E9-A556-72EC181ED887}" type="slidenum">
              <a:rPr lang="en-US" smtClean="0"/>
              <a:t>‹#›</a:t>
            </a:fld>
            <a:endParaRPr lang="en-US"/>
          </a:p>
        </p:txBody>
      </p:sp>
    </p:spTree>
    <p:extLst>
      <p:ext uri="{BB962C8B-B14F-4D97-AF65-F5344CB8AC3E}">
        <p14:creationId xmlns:p14="http://schemas.microsoft.com/office/powerpoint/2010/main" val="276746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algal fatty acid content will be determined using a complimentary mix of HPLC and </a:t>
            </a:r>
            <a:r>
              <a:rPr lang="en-US" sz="1200" b="0" i="0" u="none" strike="noStrike" kern="1200" baseline="0" dirty="0" err="1">
                <a:solidFill>
                  <a:schemeClr val="tx1"/>
                </a:solidFill>
                <a:latin typeface="+mn-lt"/>
                <a:ea typeface="+mn-ea"/>
                <a:cs typeface="+mn-cs"/>
              </a:rPr>
              <a:t>colourimetric</a:t>
            </a:r>
            <a:r>
              <a:rPr lang="en-US" sz="1200" b="0" i="0" u="none" strike="noStrike" kern="1200" baseline="0" dirty="0">
                <a:solidFill>
                  <a:schemeClr val="tx1"/>
                </a:solidFill>
                <a:latin typeface="+mn-lt"/>
                <a:ea typeface="+mn-ea"/>
                <a:cs typeface="+mn-cs"/>
              </a:rPr>
              <a:t> methods (</a:t>
            </a:r>
            <a:r>
              <a:rPr lang="en-US" sz="1200" b="0" i="0" u="none" strike="noStrike" kern="1200" baseline="0" dirty="0" err="1">
                <a:solidFill>
                  <a:schemeClr val="tx1"/>
                </a:solidFill>
                <a:latin typeface="+mn-lt"/>
                <a:ea typeface="+mn-ea"/>
                <a:cs typeface="+mn-cs"/>
              </a:rPr>
              <a:t>ie</a:t>
            </a:r>
            <a:r>
              <a:rPr lang="en-US" sz="1200" b="0" i="0" u="none" strike="noStrike" kern="1200" baseline="0" dirty="0">
                <a:solidFill>
                  <a:schemeClr val="tx1"/>
                </a:solidFill>
                <a:latin typeface="+mn-lt"/>
                <a:ea typeface="+mn-ea"/>
                <a:cs typeface="+mn-cs"/>
              </a:rPr>
              <a:t>. Nile Red staining and confocal laser scanning microscopy (CLSM)). </a:t>
            </a:r>
          </a:p>
          <a:p>
            <a:r>
              <a:rPr lang="en-US" sz="1200" b="0" i="1" u="none" strike="noStrike" kern="1200" baseline="0" dirty="0">
                <a:solidFill>
                  <a:schemeClr val="tx1"/>
                </a:solidFill>
                <a:latin typeface="+mn-lt"/>
                <a:ea typeface="+mn-ea"/>
                <a:cs typeface="+mn-cs"/>
              </a:rPr>
              <a:t>3.3 </a:t>
            </a:r>
            <a:r>
              <a:rPr lang="en-US" sz="1200" b="0" i="0" u="none" strike="noStrike" kern="1200" baseline="0" dirty="0">
                <a:solidFill>
                  <a:schemeClr val="tx1"/>
                </a:solidFill>
                <a:latin typeface="+mn-lt"/>
                <a:ea typeface="+mn-ea"/>
                <a:cs typeface="+mn-cs"/>
              </a:rPr>
              <a:t>Algal biofilm growth, thickness, and structure will be quantified using CLSM coupled with COMSTAT image analysis software. </a:t>
            </a:r>
          </a:p>
          <a:p>
            <a:r>
              <a:rPr lang="en-US" sz="1200" b="1" i="0" u="none" strike="noStrike" kern="1200" baseline="0" dirty="0">
                <a:solidFill>
                  <a:schemeClr val="tx1"/>
                </a:solidFill>
                <a:latin typeface="+mn-lt"/>
                <a:ea typeface="+mn-ea"/>
                <a:cs typeface="+mn-cs"/>
              </a:rPr>
              <a:t>4. Significance of Proposed Research </a:t>
            </a:r>
            <a:endParaRPr lang="en-US" dirty="0"/>
          </a:p>
        </p:txBody>
      </p:sp>
      <p:sp>
        <p:nvSpPr>
          <p:cNvPr id="4" name="Slide Number Placeholder 3"/>
          <p:cNvSpPr>
            <a:spLocks noGrp="1"/>
          </p:cNvSpPr>
          <p:nvPr>
            <p:ph type="sldNum" sz="quarter" idx="10"/>
          </p:nvPr>
        </p:nvSpPr>
        <p:spPr/>
        <p:txBody>
          <a:bodyPr/>
          <a:lstStyle/>
          <a:p>
            <a:fld id="{99F23044-84FA-44E9-A556-72EC181ED887}" type="slidenum">
              <a:rPr lang="en-US" smtClean="0"/>
              <a:t>1</a:t>
            </a:fld>
            <a:endParaRPr lang="en-US"/>
          </a:p>
        </p:txBody>
      </p:sp>
    </p:spTree>
    <p:extLst>
      <p:ext uri="{BB962C8B-B14F-4D97-AF65-F5344CB8AC3E}">
        <p14:creationId xmlns:p14="http://schemas.microsoft.com/office/powerpoint/2010/main" val="140307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r>
              <a:rPr lang="en-US" dirty="0"/>
              <a:t>Control will</a:t>
            </a:r>
            <a:r>
              <a:rPr lang="en-US" baseline="0" dirty="0"/>
              <a:t> be fed non radiolabeled carbon, but still subjected to scintillation counting (the biomass my naturally have some C14</a:t>
            </a:r>
            <a:endParaRPr lang="en-US" dirty="0"/>
          </a:p>
        </p:txBody>
      </p:sp>
      <p:sp>
        <p:nvSpPr>
          <p:cNvPr id="4" name="Slide Number Placeholder 3"/>
          <p:cNvSpPr>
            <a:spLocks noGrp="1"/>
          </p:cNvSpPr>
          <p:nvPr>
            <p:ph type="sldNum" sz="quarter" idx="10"/>
          </p:nvPr>
        </p:nvSpPr>
        <p:spPr/>
        <p:txBody>
          <a:bodyPr/>
          <a:lstStyle/>
          <a:p>
            <a:fld id="{99F23044-84FA-44E9-A556-72EC181ED887}" type="slidenum">
              <a:rPr lang="en-US" smtClean="0"/>
              <a:t>3</a:t>
            </a:fld>
            <a:endParaRPr lang="en-US"/>
          </a:p>
        </p:txBody>
      </p:sp>
    </p:spTree>
    <p:extLst>
      <p:ext uri="{BB962C8B-B14F-4D97-AF65-F5344CB8AC3E}">
        <p14:creationId xmlns:p14="http://schemas.microsoft.com/office/powerpoint/2010/main" val="120067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23044-84FA-44E9-A556-72EC181ED887}" type="slidenum">
              <a:rPr lang="en-US" smtClean="0"/>
              <a:t>4</a:t>
            </a:fld>
            <a:endParaRPr lang="en-US"/>
          </a:p>
        </p:txBody>
      </p:sp>
    </p:spTree>
    <p:extLst>
      <p:ext uri="{BB962C8B-B14F-4D97-AF65-F5344CB8AC3E}">
        <p14:creationId xmlns:p14="http://schemas.microsoft.com/office/powerpoint/2010/main" val="19169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r>
              <a:rPr lang="en-US" dirty="0"/>
              <a:t>Seems logical, but the question is, what is the best way to actually do this? Are there growth systems for this?  Some, but problem is…(something about how growing </a:t>
            </a:r>
          </a:p>
          <a:p>
            <a:r>
              <a:rPr lang="en-US" dirty="0"/>
              <a:t>them together in the same biofilm is not ideal, complicates things, difficult</a:t>
            </a:r>
            <a:r>
              <a:rPr lang="en-US" baseline="0" dirty="0"/>
              <a:t> to troubleshoot, likely not feasible for scale up)…</a:t>
            </a:r>
          </a:p>
          <a:p>
            <a:endParaRPr lang="en-US" baseline="0" dirty="0"/>
          </a:p>
          <a:p>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In a world with an exponentially increasing demand of </a:t>
            </a:r>
            <a:r>
              <a:rPr lang="en-US" sz="1200" i="1" kern="1200" dirty="0" err="1">
                <a:solidFill>
                  <a:schemeClr val="tx1"/>
                </a:solidFill>
                <a:effectLst/>
                <a:latin typeface="+mn-lt"/>
                <a:ea typeface="+mn-ea"/>
                <a:cs typeface="+mn-cs"/>
              </a:rPr>
              <a:t>microalgal</a:t>
            </a:r>
            <a:r>
              <a:rPr lang="en-US" sz="1200" i="1" kern="1200" dirty="0">
                <a:solidFill>
                  <a:schemeClr val="tx1"/>
                </a:solidFill>
                <a:effectLst/>
                <a:latin typeface="+mn-lt"/>
                <a:ea typeface="+mn-ea"/>
                <a:cs typeface="+mn-cs"/>
              </a:rPr>
              <a:t> biomass for novel applications, one of the key challenges would definitely be the controlled integration of specific bacteria in the massive production processes of a specific microalga”  (Fuentes et al., 2016)</a:t>
            </a:r>
          </a:p>
          <a:p>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lumMod val="85000"/>
                  </a:schemeClr>
                </a:solidFill>
              </a:rPr>
              <a:t>Augment conventional treatment strategies (bacterial based) with </a:t>
            </a:r>
            <a:r>
              <a:rPr lang="en-US" sz="1200" i="1" dirty="0">
                <a:solidFill>
                  <a:schemeClr val="bg1">
                    <a:lumMod val="85000"/>
                  </a:schemeClr>
                </a:solidFill>
              </a:rPr>
              <a:t>Algae, </a:t>
            </a:r>
            <a:r>
              <a:rPr lang="en-US" sz="1200" dirty="0">
                <a:solidFill>
                  <a:schemeClr val="bg1">
                    <a:lumMod val="85000"/>
                  </a:schemeClr>
                </a:solidFill>
              </a:rPr>
              <a:t>to achieve</a:t>
            </a:r>
            <a:r>
              <a:rPr lang="en-US" sz="1200" i="1" dirty="0">
                <a:solidFill>
                  <a:schemeClr val="bg1">
                    <a:lumMod val="85000"/>
                  </a:schemeClr>
                </a:solidFill>
              </a:rPr>
              <a:t> </a:t>
            </a:r>
            <a:r>
              <a:rPr lang="en-US" sz="1200" dirty="0">
                <a:solidFill>
                  <a:schemeClr val="bg1">
                    <a:lumMod val="85000"/>
                  </a:schemeClr>
                </a:solidFill>
              </a:rPr>
              <a:t>enhanced removal of inorganic nutrients while generating usable algal biomass. </a:t>
            </a:r>
          </a:p>
          <a:p>
            <a:endParaRPr lang="en-US" dirty="0"/>
          </a:p>
        </p:txBody>
      </p:sp>
      <p:sp>
        <p:nvSpPr>
          <p:cNvPr id="4" name="Slide Number Placeholder 3"/>
          <p:cNvSpPr>
            <a:spLocks noGrp="1"/>
          </p:cNvSpPr>
          <p:nvPr>
            <p:ph type="sldNum" sz="quarter" idx="10"/>
          </p:nvPr>
        </p:nvSpPr>
        <p:spPr/>
        <p:txBody>
          <a:bodyPr/>
          <a:lstStyle/>
          <a:p>
            <a:fld id="{C5BA3F3C-EC4E-4BF0-AD7F-450F5A03FB54}" type="slidenum">
              <a:rPr lang="en-US" smtClean="0"/>
              <a:t>6</a:t>
            </a:fld>
            <a:endParaRPr lang="en-US"/>
          </a:p>
        </p:txBody>
      </p:sp>
    </p:spTree>
    <p:extLst>
      <p:ext uri="{BB962C8B-B14F-4D97-AF65-F5344CB8AC3E}">
        <p14:creationId xmlns:p14="http://schemas.microsoft.com/office/powerpoint/2010/main" val="78530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r>
              <a:rPr lang="en-US" dirty="0"/>
              <a:t>Have the tubing interwoven through some sort of framework (like a BBQ grill), and</a:t>
            </a:r>
            <a:r>
              <a:rPr lang="en-US" baseline="0" dirty="0"/>
              <a:t> you can even rotate it using a BBQ spit to ensure the entirety of the tubing receives equal light.  OR USE THIS PRINCIPLE IN A ROTATING ALGAL BIOFILM REACTOR DESIGN</a:t>
            </a:r>
            <a:endParaRPr lang="en-US" dirty="0"/>
          </a:p>
        </p:txBody>
      </p:sp>
      <p:sp>
        <p:nvSpPr>
          <p:cNvPr id="4" name="Slide Number Placeholder 3"/>
          <p:cNvSpPr>
            <a:spLocks noGrp="1"/>
          </p:cNvSpPr>
          <p:nvPr>
            <p:ph type="sldNum" sz="quarter" idx="10"/>
          </p:nvPr>
        </p:nvSpPr>
        <p:spPr/>
        <p:txBody>
          <a:bodyPr/>
          <a:lstStyle/>
          <a:p>
            <a:fld id="{C5BA3F3C-EC4E-4BF0-AD7F-450F5A03FB54}" type="slidenum">
              <a:rPr lang="en-US" smtClean="0"/>
              <a:t>7</a:t>
            </a:fld>
            <a:endParaRPr lang="en-US"/>
          </a:p>
        </p:txBody>
      </p:sp>
    </p:spTree>
    <p:extLst>
      <p:ext uri="{BB962C8B-B14F-4D97-AF65-F5344CB8AC3E}">
        <p14:creationId xmlns:p14="http://schemas.microsoft.com/office/powerpoint/2010/main" val="417183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7187"/>
            <a:ext cx="9144000" cy="2546773"/>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842174"/>
            <a:ext cx="9144000" cy="176614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3E35A5-41FB-482F-97FA-F3054CD85FDD}"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327826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E35A5-41FB-482F-97FA-F3054CD85FDD}"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79369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89467"/>
            <a:ext cx="2628900"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89467"/>
            <a:ext cx="7734300" cy="61992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E35A5-41FB-482F-97FA-F3054CD85FDD}"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348260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E35A5-41FB-482F-97FA-F3054CD85FDD}"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109085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23721"/>
            <a:ext cx="10515600" cy="304291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895428"/>
            <a:ext cx="10515600" cy="160019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3E35A5-41FB-482F-97FA-F3054CD85FDD}"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93187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947333"/>
            <a:ext cx="5181600" cy="4641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947333"/>
            <a:ext cx="5181600" cy="4641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3E35A5-41FB-482F-97FA-F3054CD85FDD}"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60870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89467"/>
            <a:ext cx="10515600"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793241"/>
            <a:ext cx="5157787" cy="8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672080"/>
            <a:ext cx="5157787" cy="3930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93241"/>
            <a:ext cx="5183188" cy="8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672080"/>
            <a:ext cx="5183188" cy="3930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3E35A5-41FB-482F-97FA-F3054CD85FDD}" type="datetimeFigureOut">
              <a:rPr lang="en-US" smtClean="0"/>
              <a:t>9/16/2016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173596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3E35A5-41FB-482F-97FA-F3054CD85FDD}" type="datetimeFigureOut">
              <a:rPr lang="en-US" smtClean="0"/>
              <a:t>9/16/2016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240771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E35A5-41FB-482F-97FA-F3054CD85FDD}" type="datetimeFigureOut">
              <a:rPr lang="en-US" smtClean="0"/>
              <a:t>9/16/2016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385861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87680"/>
            <a:ext cx="3932237" cy="17068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53254"/>
            <a:ext cx="6172200" cy="51985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194560"/>
            <a:ext cx="3932237" cy="4065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3E35A5-41FB-482F-97FA-F3054CD85FDD}"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87487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87680"/>
            <a:ext cx="3932237" cy="170688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053254"/>
            <a:ext cx="6172200" cy="519853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194560"/>
            <a:ext cx="3932237" cy="4065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3E35A5-41FB-482F-97FA-F3054CD85FDD}"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E2B9-DE3E-4F1E-9E5E-5161D0376643}" type="slidenum">
              <a:rPr lang="en-US" smtClean="0"/>
              <a:t>‹#›</a:t>
            </a:fld>
            <a:endParaRPr lang="en-US"/>
          </a:p>
        </p:txBody>
      </p:sp>
    </p:spTree>
    <p:extLst>
      <p:ext uri="{BB962C8B-B14F-4D97-AF65-F5344CB8AC3E}">
        <p14:creationId xmlns:p14="http://schemas.microsoft.com/office/powerpoint/2010/main" val="38408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9467"/>
            <a:ext cx="1051560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947333"/>
            <a:ext cx="10515600" cy="4641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780107"/>
            <a:ext cx="27432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923E35A5-41FB-482F-97FA-F3054CD85FDD}" type="datetimeFigureOut">
              <a:rPr lang="en-US" smtClean="0"/>
              <a:t>9/16/2016</a:t>
            </a:fld>
            <a:endParaRPr lang="en-US"/>
          </a:p>
        </p:txBody>
      </p:sp>
      <p:sp>
        <p:nvSpPr>
          <p:cNvPr id="5" name="Footer Placeholder 4"/>
          <p:cNvSpPr>
            <a:spLocks noGrp="1"/>
          </p:cNvSpPr>
          <p:nvPr>
            <p:ph type="ftr" sz="quarter" idx="3"/>
          </p:nvPr>
        </p:nvSpPr>
        <p:spPr>
          <a:xfrm>
            <a:off x="4038600" y="6780107"/>
            <a:ext cx="41148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780107"/>
            <a:ext cx="27432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6149E2B9-DE3E-4F1E-9E5E-5161D0376643}" type="slidenum">
              <a:rPr lang="en-US" smtClean="0"/>
              <a:t>‹#›</a:t>
            </a:fld>
            <a:endParaRPr lang="en-US"/>
          </a:p>
        </p:txBody>
      </p:sp>
    </p:spTree>
    <p:extLst>
      <p:ext uri="{BB962C8B-B14F-4D97-AF65-F5344CB8AC3E}">
        <p14:creationId xmlns:p14="http://schemas.microsoft.com/office/powerpoint/2010/main" val="2802253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74"/>
            <a:ext cx="5860473" cy="4760278"/>
          </a:xfrm>
          <a:prstGeom prst="rect">
            <a:avLst/>
          </a:prstGeom>
          <a:noFill/>
          <a:ln>
            <a:solidFill>
              <a:schemeClr val="tx1"/>
            </a:solidFill>
          </a:ln>
        </p:spPr>
        <p:txBody>
          <a:bodyPr wrap="square" rtlCol="0">
            <a:spAutoFit/>
          </a:bodyPr>
          <a:lstStyle/>
          <a:p>
            <a:r>
              <a:rPr lang="en-US" sz="1400" b="1" u="sng" dirty="0"/>
              <a:t>Manuscript #1</a:t>
            </a:r>
          </a:p>
          <a:p>
            <a:r>
              <a:rPr lang="en-US" sz="1400" i="1" dirty="0"/>
              <a:t>Tracking the mineralization of radiolabeled carbon by biofilms using liquid scintillation counting</a:t>
            </a:r>
          </a:p>
          <a:p>
            <a:endParaRPr lang="en-US" sz="1400" i="1" dirty="0"/>
          </a:p>
          <a:p>
            <a:r>
              <a:rPr lang="en-US" sz="1400" i="1" dirty="0">
                <a:solidFill>
                  <a:srgbClr val="0070C0"/>
                </a:solidFill>
              </a:rPr>
              <a:t>-Start with an abiotic set-up.  Channel </a:t>
            </a:r>
            <a:r>
              <a:rPr lang="en-US" sz="1400" i="1" baseline="30000" dirty="0">
                <a:solidFill>
                  <a:srgbClr val="0070C0"/>
                </a:solidFill>
              </a:rPr>
              <a:t>14</a:t>
            </a:r>
            <a:r>
              <a:rPr lang="en-US" sz="1400" i="1" dirty="0">
                <a:solidFill>
                  <a:srgbClr val="0070C0"/>
                </a:solidFill>
              </a:rPr>
              <a:t>CO</a:t>
            </a:r>
            <a:r>
              <a:rPr lang="en-US" sz="1400" i="1" baseline="-25000" dirty="0">
                <a:solidFill>
                  <a:srgbClr val="0070C0"/>
                </a:solidFill>
              </a:rPr>
              <a:t>2</a:t>
            </a:r>
            <a:r>
              <a:rPr lang="en-US" sz="1400" i="1" dirty="0">
                <a:solidFill>
                  <a:srgbClr val="0070C0"/>
                </a:solidFill>
              </a:rPr>
              <a:t> and try to detect in the sweeper gas</a:t>
            </a:r>
            <a:endParaRPr lang="en-US" sz="1400" i="1" baseline="-25000" dirty="0">
              <a:solidFill>
                <a:srgbClr val="0070C0"/>
              </a:solidFill>
            </a:endParaRPr>
          </a:p>
          <a:p>
            <a:endParaRPr lang="en-US" sz="1400" i="1" dirty="0"/>
          </a:p>
          <a:p>
            <a:r>
              <a:rPr lang="en-US" sz="1400" dirty="0"/>
              <a:t>In this paper, we will feed biofilms </a:t>
            </a:r>
            <a:r>
              <a:rPr lang="en-US" sz="1400" baseline="30000" dirty="0"/>
              <a:t>14</a:t>
            </a:r>
            <a:r>
              <a:rPr lang="en-US" sz="1400" dirty="0"/>
              <a:t>C labeled glucose as the sole carbon source.  Using the CEMS, we will monitor the real-time CO</a:t>
            </a:r>
            <a:r>
              <a:rPr lang="en-US" sz="1400" baseline="-25000" dirty="0"/>
              <a:t>2</a:t>
            </a:r>
            <a:r>
              <a:rPr lang="en-US" sz="1400" dirty="0"/>
              <a:t> production by the biofilm.  </a:t>
            </a:r>
          </a:p>
          <a:p>
            <a:endParaRPr lang="en-US" sz="1400" dirty="0"/>
          </a:p>
          <a:p>
            <a:r>
              <a:rPr lang="en-US" sz="1400" dirty="0"/>
              <a:t>After CO</a:t>
            </a:r>
            <a:r>
              <a:rPr lang="en-US" sz="1400" baseline="-25000" dirty="0"/>
              <a:t>2</a:t>
            </a:r>
            <a:r>
              <a:rPr lang="en-US" sz="1400" dirty="0"/>
              <a:t> has passed through the analyzer, it will be bubbled into a strong base (</a:t>
            </a:r>
            <a:r>
              <a:rPr lang="en-US" sz="1400" dirty="0" err="1"/>
              <a:t>NaOH</a:t>
            </a:r>
            <a:r>
              <a:rPr lang="en-US" sz="1400" dirty="0"/>
              <a:t>) to trap the gas, which is then mixed with the scintillation cocktail (</a:t>
            </a:r>
            <a:r>
              <a:rPr lang="en-US" sz="1400" dirty="0" err="1"/>
              <a:t>eg</a:t>
            </a:r>
            <a:r>
              <a:rPr lang="en-US" sz="1400" dirty="0"/>
              <a:t>. </a:t>
            </a:r>
            <a:r>
              <a:rPr lang="en-US" sz="1400" dirty="0" err="1"/>
              <a:t>HiSafe</a:t>
            </a:r>
            <a:r>
              <a:rPr lang="en-US" sz="1400" dirty="0"/>
              <a:t> 3 (</a:t>
            </a:r>
            <a:r>
              <a:rPr lang="en-US" sz="1400" dirty="0" err="1"/>
              <a:t>Accinelli</a:t>
            </a:r>
            <a:r>
              <a:rPr lang="en-US" sz="1400" dirty="0"/>
              <a:t> et al., 2012)).  Using the LSC, we will detect and measure the amount of </a:t>
            </a:r>
            <a:r>
              <a:rPr lang="en-US" sz="1400" baseline="30000" dirty="0"/>
              <a:t>14</a:t>
            </a:r>
            <a:r>
              <a:rPr lang="en-US" sz="1400" dirty="0"/>
              <a:t>C in the CO</a:t>
            </a:r>
            <a:r>
              <a:rPr lang="en-US" sz="1400" baseline="-25000" dirty="0"/>
              <a:t>2</a:t>
            </a:r>
            <a:r>
              <a:rPr lang="en-US" sz="1400" dirty="0"/>
              <a:t> produced by the biofilm.  </a:t>
            </a:r>
          </a:p>
          <a:p>
            <a:endParaRPr lang="en-US" sz="1400" dirty="0"/>
          </a:p>
          <a:p>
            <a:r>
              <a:rPr lang="en-US" sz="1400" dirty="0"/>
              <a:t>We will also determine the amount of </a:t>
            </a:r>
            <a:r>
              <a:rPr lang="en-US" sz="1400" baseline="30000" dirty="0"/>
              <a:t>14</a:t>
            </a:r>
            <a:r>
              <a:rPr lang="en-US" sz="1400" dirty="0"/>
              <a:t>C glucose remaining in the effluent, as well as the amount incorporated into the biomass. </a:t>
            </a:r>
          </a:p>
          <a:p>
            <a:endParaRPr lang="en-US" sz="1400" baseline="30000" dirty="0"/>
          </a:p>
          <a:p>
            <a:r>
              <a:rPr lang="en-US" sz="1400" dirty="0"/>
              <a:t>Follow-up experiments may look at </a:t>
            </a:r>
            <a:r>
              <a:rPr lang="en-US" sz="1400" baseline="30000" dirty="0"/>
              <a:t>14</a:t>
            </a:r>
            <a:r>
              <a:rPr lang="en-US" sz="1400" dirty="0"/>
              <a:t>C mineralization by the biofilm under various environmental stressors (</a:t>
            </a:r>
            <a:r>
              <a:rPr lang="en-US" sz="1400" dirty="0" err="1"/>
              <a:t>eg</a:t>
            </a:r>
            <a:r>
              <a:rPr lang="en-US" sz="1400" dirty="0"/>
              <a:t>. nutrient starvation).   </a:t>
            </a:r>
          </a:p>
          <a:p>
            <a:endParaRPr lang="en-US" sz="1400" dirty="0"/>
          </a:p>
        </p:txBody>
      </p:sp>
      <p:sp>
        <p:nvSpPr>
          <p:cNvPr id="5" name="TextBox 4"/>
          <p:cNvSpPr txBox="1"/>
          <p:nvPr/>
        </p:nvSpPr>
        <p:spPr>
          <a:xfrm>
            <a:off x="6232050" y="0"/>
            <a:ext cx="5943323" cy="4114800"/>
          </a:xfrm>
          <a:prstGeom prst="rect">
            <a:avLst/>
          </a:prstGeom>
          <a:noFill/>
          <a:ln>
            <a:solidFill>
              <a:schemeClr val="tx1"/>
            </a:solidFill>
          </a:ln>
        </p:spPr>
        <p:txBody>
          <a:bodyPr wrap="square" rtlCol="0">
            <a:spAutoFit/>
          </a:bodyPr>
          <a:lstStyle/>
          <a:p>
            <a:r>
              <a:rPr lang="en-US" sz="1400" b="1" u="sng" dirty="0"/>
              <a:t>Manuscript #2</a:t>
            </a:r>
          </a:p>
          <a:p>
            <a:r>
              <a:rPr lang="en-US" sz="1400" i="1" dirty="0"/>
              <a:t>Developing a dual-biofilm algal</a:t>
            </a:r>
            <a:r>
              <a:rPr lang="en-US" sz="1400" dirty="0"/>
              <a:t> </a:t>
            </a:r>
            <a:r>
              <a:rPr lang="en-US" sz="1400" i="1" dirty="0"/>
              <a:t>growth system</a:t>
            </a:r>
            <a:r>
              <a:rPr lang="en-US" sz="1400" dirty="0"/>
              <a:t> </a:t>
            </a:r>
          </a:p>
          <a:p>
            <a:endParaRPr lang="en-US" sz="1400" dirty="0"/>
          </a:p>
          <a:p>
            <a:r>
              <a:rPr lang="en-US" sz="1400" dirty="0"/>
              <a:t>This paper will describe a “proof-of-concept” algal growth system, adapting CEMS principles to grow biofilms on the inside </a:t>
            </a:r>
            <a:r>
              <a:rPr lang="en-US" sz="1400" i="1" dirty="0"/>
              <a:t>and</a:t>
            </a:r>
            <a:r>
              <a:rPr lang="en-US" sz="1400" b="1" dirty="0"/>
              <a:t> </a:t>
            </a:r>
            <a:r>
              <a:rPr lang="en-US" sz="1400" dirty="0"/>
              <a:t>outside of a silicon tube, fostering a synergy centered around the diffusion of CO</a:t>
            </a:r>
            <a:r>
              <a:rPr lang="en-US" sz="1400" baseline="-25000" dirty="0"/>
              <a:t>2</a:t>
            </a:r>
            <a:r>
              <a:rPr lang="en-US" sz="1400" dirty="0"/>
              <a:t> across the silicon membrane.  </a:t>
            </a:r>
          </a:p>
          <a:p>
            <a:r>
              <a:rPr lang="en-US" sz="1400" b="1" dirty="0"/>
              <a:t> </a:t>
            </a:r>
            <a:endParaRPr lang="en-US" sz="1400" dirty="0"/>
          </a:p>
          <a:p>
            <a:r>
              <a:rPr lang="en-US" sz="1400" dirty="0"/>
              <a:t>The LSC techniques developed  and described in the first manuscript will be applied in this paper, as a mean of confirming that the “outer” photoautotrophic biofilm is utilizing the CO</a:t>
            </a:r>
            <a:r>
              <a:rPr lang="en-US" sz="1400" baseline="-25000" dirty="0"/>
              <a:t>2</a:t>
            </a:r>
            <a:r>
              <a:rPr lang="en-US" sz="1400" dirty="0"/>
              <a:t> produced by the “inner” biofilm.  The outer biofilm will be harvested and subjected to LSC to detect </a:t>
            </a:r>
            <a:r>
              <a:rPr lang="en-US" sz="1400" baseline="30000" dirty="0"/>
              <a:t>14</a:t>
            </a:r>
            <a:r>
              <a:rPr lang="en-US" sz="1400" dirty="0"/>
              <a:t>C.  The bulk liquid in which the tube itself is submerged will also undergo LSC counting.  </a:t>
            </a:r>
          </a:p>
          <a:p>
            <a:endParaRPr lang="en-US" sz="1400" dirty="0"/>
          </a:p>
          <a:p>
            <a:r>
              <a:rPr lang="en-US" sz="1400" dirty="0"/>
              <a:t>The nutrient removal capacity of the outer biofilm will be assessed through time-resolved for ammonia, nitrate, and nitrate analyses.</a:t>
            </a:r>
          </a:p>
          <a:p>
            <a:endParaRPr lang="en-US" sz="1400" dirty="0"/>
          </a:p>
          <a:p>
            <a:endParaRPr lang="en-US" sz="1400" dirty="0"/>
          </a:p>
          <a:p>
            <a:endParaRPr lang="en-US" sz="1400" dirty="0"/>
          </a:p>
        </p:txBody>
      </p:sp>
      <p:sp>
        <p:nvSpPr>
          <p:cNvPr id="6" name="TextBox 5"/>
          <p:cNvSpPr txBox="1"/>
          <p:nvPr/>
        </p:nvSpPr>
        <p:spPr>
          <a:xfrm>
            <a:off x="0" y="4762398"/>
            <a:ext cx="12175374" cy="2246769"/>
          </a:xfrm>
          <a:prstGeom prst="rect">
            <a:avLst/>
          </a:prstGeom>
          <a:noFill/>
          <a:ln>
            <a:solidFill>
              <a:schemeClr val="tx1"/>
            </a:solidFill>
          </a:ln>
        </p:spPr>
        <p:txBody>
          <a:bodyPr wrap="square" rtlCol="0">
            <a:spAutoFit/>
          </a:bodyPr>
          <a:lstStyle/>
          <a:p>
            <a:r>
              <a:rPr lang="en-US" sz="1400" b="1" u="sng" dirty="0"/>
              <a:t>Manuscript #3</a:t>
            </a:r>
          </a:p>
          <a:p>
            <a:r>
              <a:rPr lang="en-US" sz="1400" i="1" dirty="0"/>
              <a:t>Optimizing the dual biofilm reactor system</a:t>
            </a:r>
          </a:p>
          <a:p>
            <a:r>
              <a:rPr lang="en-US" sz="1400" dirty="0"/>
              <a:t>The focus of this paper will be assessing and enhancing the industrial applicability of the system developed in manuscript #2.  This will involve using unsterilized wastewater as a source of inoculum.  It is hypothesized that by irradiating the outside of the tube, while keeping the inner tube in darkness, the system will select for endogenous heterotrophic and photoautotrophic biofilms on the inside and outside of the tube respectively.</a:t>
            </a:r>
          </a:p>
          <a:p>
            <a:endParaRPr lang="en-US" sz="1400" dirty="0"/>
          </a:p>
          <a:p>
            <a:r>
              <a:rPr lang="en-US" sz="1400" dirty="0"/>
              <a:t>We will explore how the system performs when the same wastewater is circulated inside and outside the tube.  It is hypothesized that the inner heterotrophic biofilm will remove organics, while the outer algal biofilm will remove inorganics.  </a:t>
            </a:r>
          </a:p>
          <a:p>
            <a:endParaRPr lang="en-US" sz="1400" dirty="0"/>
          </a:p>
          <a:p>
            <a:r>
              <a:rPr lang="en-US" sz="1400" dirty="0"/>
              <a:t>A third objective will be enhancing algal lipid production and pushing the system toward energy neutrality.</a:t>
            </a:r>
          </a:p>
        </p:txBody>
      </p:sp>
      <p:sp>
        <p:nvSpPr>
          <p:cNvPr id="8" name="TextBox 7"/>
          <p:cNvSpPr txBox="1"/>
          <p:nvPr/>
        </p:nvSpPr>
        <p:spPr>
          <a:xfrm>
            <a:off x="879484" y="4076823"/>
            <a:ext cx="4315968" cy="338554"/>
          </a:xfrm>
          <a:prstGeom prst="rect">
            <a:avLst/>
          </a:prstGeom>
          <a:noFill/>
        </p:spPr>
        <p:txBody>
          <a:bodyPr wrap="square" rtlCol="0">
            <a:spAutoFit/>
          </a:bodyPr>
          <a:lstStyle/>
          <a:p>
            <a:r>
              <a:rPr lang="en-US" sz="1600" b="1" i="1" dirty="0">
                <a:solidFill>
                  <a:srgbClr val="FF0000"/>
                </a:solidFill>
              </a:rPr>
              <a:t>1. Developing the measurement tool…</a:t>
            </a:r>
          </a:p>
        </p:txBody>
      </p:sp>
      <p:sp>
        <p:nvSpPr>
          <p:cNvPr id="9" name="TextBox 8"/>
          <p:cNvSpPr txBox="1"/>
          <p:nvPr/>
        </p:nvSpPr>
        <p:spPr>
          <a:xfrm>
            <a:off x="6683297" y="4076823"/>
            <a:ext cx="5541818" cy="338554"/>
          </a:xfrm>
          <a:prstGeom prst="rect">
            <a:avLst/>
          </a:prstGeom>
          <a:noFill/>
        </p:spPr>
        <p:txBody>
          <a:bodyPr wrap="square" rtlCol="0">
            <a:spAutoFit/>
          </a:bodyPr>
          <a:lstStyle/>
          <a:p>
            <a:r>
              <a:rPr lang="en-US" sz="1600" b="1" i="1" dirty="0">
                <a:solidFill>
                  <a:srgbClr val="FF0000"/>
                </a:solidFill>
              </a:rPr>
              <a:t>2. Applying this tool to prove the dual biofilm concept…</a:t>
            </a:r>
          </a:p>
        </p:txBody>
      </p:sp>
      <p:sp>
        <p:nvSpPr>
          <p:cNvPr id="10" name="TextBox 9"/>
          <p:cNvSpPr txBox="1"/>
          <p:nvPr/>
        </p:nvSpPr>
        <p:spPr>
          <a:xfrm>
            <a:off x="4881510" y="6976646"/>
            <a:ext cx="3018631" cy="338554"/>
          </a:xfrm>
          <a:prstGeom prst="rect">
            <a:avLst/>
          </a:prstGeom>
          <a:noFill/>
        </p:spPr>
        <p:txBody>
          <a:bodyPr wrap="square" rtlCol="0">
            <a:spAutoFit/>
          </a:bodyPr>
          <a:lstStyle/>
          <a:p>
            <a:r>
              <a:rPr lang="en-US" sz="1600" b="1" i="1" dirty="0">
                <a:solidFill>
                  <a:srgbClr val="FF0000"/>
                </a:solidFill>
              </a:rPr>
              <a:t>3. Optimizing the system…</a:t>
            </a:r>
          </a:p>
        </p:txBody>
      </p:sp>
      <p:sp>
        <p:nvSpPr>
          <p:cNvPr id="22" name="Arrow: Right 21"/>
          <p:cNvSpPr/>
          <p:nvPr/>
        </p:nvSpPr>
        <p:spPr>
          <a:xfrm>
            <a:off x="5900795" y="1981200"/>
            <a:ext cx="347021" cy="490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Arrow: Right 23"/>
          <p:cNvSpPr/>
          <p:nvPr/>
        </p:nvSpPr>
        <p:spPr>
          <a:xfrm rot="5400000">
            <a:off x="9280695" y="4316358"/>
            <a:ext cx="347021" cy="490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9500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Manuscript #3</a:t>
            </a:r>
          </a:p>
        </p:txBody>
      </p:sp>
      <p:sp>
        <p:nvSpPr>
          <p:cNvPr id="4" name="Content Placeholder 3"/>
          <p:cNvSpPr txBox="1">
            <a:spLocks noGrp="1"/>
          </p:cNvSpPr>
          <p:nvPr>
            <p:ph idx="1"/>
          </p:nvPr>
        </p:nvSpPr>
        <p:spPr>
          <a:xfrm>
            <a:off x="588818" y="1818699"/>
            <a:ext cx="10515600" cy="5264518"/>
          </a:xfrm>
          <a:prstGeom prst="rect">
            <a:avLst/>
          </a:prstGeom>
          <a:noFill/>
          <a:ln>
            <a:noFill/>
          </a:ln>
        </p:spPr>
        <p:txBody>
          <a:bodyPr wrap="square" rtlCol="0">
            <a:spAutoFit/>
          </a:bodyPr>
          <a:lstStyle/>
          <a:p>
            <a:pPr>
              <a:spcAft>
                <a:spcPts val="1000"/>
              </a:spcAft>
            </a:pPr>
            <a:r>
              <a:rPr lang="en-US" dirty="0"/>
              <a:t>This manuscript will explore the optimization of the dual biofilm growth system, focusing on assessing and enhancing its industrial applicability</a:t>
            </a:r>
          </a:p>
          <a:p>
            <a:pPr lvl="1">
              <a:spcAft>
                <a:spcPts val="1000"/>
              </a:spcAft>
              <a:buFontTx/>
              <a:buChar char="-"/>
            </a:pPr>
            <a:r>
              <a:rPr lang="en-US" sz="2200" dirty="0"/>
              <a:t>Use real, unsterilized wastewater as inoculum, and quantify inorganic nitrogen removal </a:t>
            </a:r>
          </a:p>
          <a:p>
            <a:pPr lvl="1">
              <a:spcAft>
                <a:spcPts val="1000"/>
              </a:spcAft>
              <a:buFontTx/>
              <a:buChar char="-"/>
            </a:pPr>
            <a:r>
              <a:rPr lang="en-US" sz="2200" dirty="0"/>
              <a:t>Characterize the biofilms that subsequently form on the inside and outside of the tube (</a:t>
            </a:r>
            <a:r>
              <a:rPr lang="en-US" sz="2200" dirty="0" err="1"/>
              <a:t>ie</a:t>
            </a:r>
            <a:r>
              <a:rPr lang="en-US" sz="2200" dirty="0"/>
              <a:t>. member composition (qPCR), thickness, and chlorophyll content (CLSM)) </a:t>
            </a:r>
          </a:p>
          <a:p>
            <a:pPr lvl="1">
              <a:spcAft>
                <a:spcPts val="1000"/>
              </a:spcAft>
              <a:buFontTx/>
              <a:buChar char="-"/>
            </a:pPr>
            <a:r>
              <a:rPr lang="en-US" sz="2200" dirty="0"/>
              <a:t>Optimize the system in order to enhance algal lipid production (</a:t>
            </a:r>
            <a:r>
              <a:rPr lang="en-US" sz="2200" dirty="0" err="1"/>
              <a:t>ie</a:t>
            </a:r>
            <a:r>
              <a:rPr lang="en-US" sz="2200" dirty="0"/>
              <a:t>. is the algal biomass that accumulates on the outer tube useful for downstream applications?)</a:t>
            </a:r>
          </a:p>
          <a:p>
            <a:pPr lvl="1">
              <a:spcAft>
                <a:spcPts val="1000"/>
              </a:spcAft>
              <a:buFontTx/>
              <a:buChar char="-"/>
            </a:pPr>
            <a:r>
              <a:rPr lang="en-US" sz="2200" dirty="0"/>
              <a:t>Explore the feasibility of circulating the same wastewater inside and outside the tube, such that the inner heterotrophic biofilm removes organics, while the outer algal biofilm removes inorganics  </a:t>
            </a:r>
          </a:p>
          <a:p>
            <a:pPr lvl="1">
              <a:spcAft>
                <a:spcPts val="1000"/>
              </a:spcAft>
              <a:buFontTx/>
              <a:buChar char="-"/>
            </a:pPr>
            <a:r>
              <a:rPr lang="en-US" sz="2200" dirty="0"/>
              <a:t>Can we make the system energy neutral?</a:t>
            </a:r>
          </a:p>
        </p:txBody>
      </p:sp>
    </p:spTree>
    <p:extLst>
      <p:ext uri="{BB962C8B-B14F-4D97-AF65-F5344CB8AC3E}">
        <p14:creationId xmlns:p14="http://schemas.microsoft.com/office/powerpoint/2010/main" val="323404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Manuscript #1</a:t>
            </a:r>
          </a:p>
        </p:txBody>
      </p:sp>
      <p:sp>
        <p:nvSpPr>
          <p:cNvPr id="3" name="Text Placeholder 2"/>
          <p:cNvSpPr>
            <a:spLocks noGrp="1"/>
          </p:cNvSpPr>
          <p:nvPr>
            <p:ph type="body" idx="1"/>
          </p:nvPr>
        </p:nvSpPr>
        <p:spPr/>
        <p:txBody>
          <a:bodyPr/>
          <a:lstStyle/>
          <a:p>
            <a:r>
              <a:rPr lang="en-US" i="1" dirty="0"/>
              <a:t>Tracking the mineralization of radiolabeled carbon by biofilms using liquid scintillation counting</a:t>
            </a:r>
          </a:p>
          <a:p>
            <a:endParaRPr lang="en-US" dirty="0"/>
          </a:p>
        </p:txBody>
      </p:sp>
    </p:spTree>
    <p:extLst>
      <p:ext uri="{BB962C8B-B14F-4D97-AF65-F5344CB8AC3E}">
        <p14:creationId xmlns:p14="http://schemas.microsoft.com/office/powerpoint/2010/main" val="33440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p:cNvSpPr>
            <a:spLocks noGrp="1"/>
          </p:cNvSpPr>
          <p:nvPr>
            <p:ph type="title"/>
          </p:nvPr>
        </p:nvSpPr>
        <p:spPr>
          <a:xfrm>
            <a:off x="651163" y="264674"/>
            <a:ext cx="10515600" cy="1325563"/>
          </a:xfrm>
        </p:spPr>
        <p:txBody>
          <a:bodyPr/>
          <a:lstStyle/>
          <a:p>
            <a:pPr algn="ctr"/>
            <a:r>
              <a:rPr lang="en-US" u="sng" dirty="0"/>
              <a:t>Manuscript #1</a:t>
            </a:r>
          </a:p>
        </p:txBody>
      </p:sp>
      <p:sp>
        <p:nvSpPr>
          <p:cNvPr id="73" name="TextBox 72"/>
          <p:cNvSpPr txBox="1"/>
          <p:nvPr/>
        </p:nvSpPr>
        <p:spPr>
          <a:xfrm>
            <a:off x="0" y="6009782"/>
            <a:ext cx="11817927" cy="1200329"/>
          </a:xfrm>
          <a:prstGeom prst="rect">
            <a:avLst/>
          </a:prstGeom>
          <a:noFill/>
        </p:spPr>
        <p:txBody>
          <a:bodyPr wrap="square" rtlCol="0">
            <a:spAutoFit/>
          </a:bodyPr>
          <a:lstStyle/>
          <a:p>
            <a:pPr marL="285759" indent="-285759">
              <a:buFont typeface="Arial" panose="020B0604020202020204" pitchFamily="34" charset="0"/>
              <a:buChar char="•"/>
            </a:pPr>
            <a:r>
              <a:rPr lang="en-US" dirty="0"/>
              <a:t>Following initial proof of concept, we will explore how the proportion of influent </a:t>
            </a:r>
            <a:r>
              <a:rPr lang="en-US" baseline="30000" dirty="0"/>
              <a:t>14</a:t>
            </a:r>
            <a:r>
              <a:rPr lang="en-US" dirty="0"/>
              <a:t>C mineralized to </a:t>
            </a:r>
            <a:r>
              <a:rPr lang="en-US" baseline="30000" dirty="0"/>
              <a:t>14</a:t>
            </a:r>
            <a:r>
              <a:rPr lang="en-US" dirty="0"/>
              <a:t>CO</a:t>
            </a:r>
            <a:r>
              <a:rPr lang="en-US" baseline="-25000" dirty="0"/>
              <a:t>2</a:t>
            </a:r>
            <a:r>
              <a:rPr lang="en-US" dirty="0"/>
              <a:t> changes in times of nutrient starvation.</a:t>
            </a:r>
          </a:p>
          <a:p>
            <a:pPr marL="285759" indent="-285759">
              <a:buFont typeface="Arial" panose="020B0604020202020204" pitchFamily="34" charset="0"/>
              <a:buChar char="•"/>
            </a:pPr>
            <a:r>
              <a:rPr lang="en-US" dirty="0"/>
              <a:t>It will also be advantageous in follow-up experiments to further examine the biofilm in terms of its various fractions (</a:t>
            </a:r>
            <a:r>
              <a:rPr lang="en-US" dirty="0" err="1"/>
              <a:t>eg</a:t>
            </a:r>
            <a:r>
              <a:rPr lang="en-US" dirty="0"/>
              <a:t>. What is the </a:t>
            </a:r>
            <a:r>
              <a:rPr lang="en-US" baseline="30000" dirty="0"/>
              <a:t>14</a:t>
            </a:r>
            <a:r>
              <a:rPr lang="en-US" dirty="0"/>
              <a:t>C content of the EPS vs biomass?)   </a:t>
            </a:r>
            <a:r>
              <a:rPr lang="en-US" baseline="-25000" dirty="0"/>
              <a:t>  </a:t>
            </a:r>
          </a:p>
        </p:txBody>
      </p:sp>
      <p:grpSp>
        <p:nvGrpSpPr>
          <p:cNvPr id="81" name="Group 80"/>
          <p:cNvGrpSpPr/>
          <p:nvPr/>
        </p:nvGrpSpPr>
        <p:grpSpPr>
          <a:xfrm>
            <a:off x="153996" y="1371462"/>
            <a:ext cx="11885607" cy="4319486"/>
            <a:chOff x="153994" y="1513916"/>
            <a:chExt cx="11885607" cy="4319486"/>
          </a:xfrm>
        </p:grpSpPr>
        <p:grpSp>
          <p:nvGrpSpPr>
            <p:cNvPr id="75" name="Group 74"/>
            <p:cNvGrpSpPr/>
            <p:nvPr/>
          </p:nvGrpSpPr>
          <p:grpSpPr>
            <a:xfrm>
              <a:off x="153994" y="2080904"/>
              <a:ext cx="11885607" cy="3752498"/>
              <a:chOff x="991999" y="1912067"/>
              <a:chExt cx="11885607" cy="3752498"/>
            </a:xfrm>
          </p:grpSpPr>
          <p:sp>
            <p:nvSpPr>
              <p:cNvPr id="66" name="TextBox 65"/>
              <p:cNvSpPr txBox="1"/>
              <p:nvPr/>
            </p:nvSpPr>
            <p:spPr>
              <a:xfrm>
                <a:off x="10121560" y="4187237"/>
                <a:ext cx="2756046" cy="1477328"/>
              </a:xfrm>
              <a:prstGeom prst="rect">
                <a:avLst/>
              </a:prstGeom>
              <a:noFill/>
            </p:spPr>
            <p:txBody>
              <a:bodyPr wrap="square" rtlCol="0">
                <a:spAutoFit/>
              </a:bodyPr>
              <a:lstStyle/>
              <a:p>
                <a:r>
                  <a:rPr lang="en-US" dirty="0"/>
                  <a:t>Mix with Scintillation cocktail and use liquid scintillation counter to measure amount of carbon isotope. </a:t>
                </a:r>
              </a:p>
            </p:txBody>
          </p:sp>
          <p:grpSp>
            <p:nvGrpSpPr>
              <p:cNvPr id="74" name="Group 73"/>
              <p:cNvGrpSpPr/>
              <p:nvPr/>
            </p:nvGrpSpPr>
            <p:grpSpPr>
              <a:xfrm>
                <a:off x="991999" y="1912067"/>
                <a:ext cx="11811435" cy="3698749"/>
                <a:chOff x="804963" y="2757052"/>
                <a:chExt cx="11811435" cy="3698749"/>
              </a:xfrm>
            </p:grpSpPr>
            <p:sp>
              <p:nvSpPr>
                <p:cNvPr id="2" name="Rectangle 1"/>
                <p:cNvSpPr/>
                <p:nvPr/>
              </p:nvSpPr>
              <p:spPr>
                <a:xfrm>
                  <a:off x="2743199" y="3357308"/>
                  <a:ext cx="4017820" cy="397274"/>
                </a:xfrm>
                <a:prstGeom prst="rect">
                  <a:avLst/>
                </a:prstGeom>
                <a:solidFill>
                  <a:schemeClr val="accent4">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Arrow: Right 2"/>
                <p:cNvSpPr/>
                <p:nvPr/>
              </p:nvSpPr>
              <p:spPr>
                <a:xfrm>
                  <a:off x="2230581" y="3368792"/>
                  <a:ext cx="318655" cy="34636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804963" y="3169352"/>
                  <a:ext cx="1563832" cy="646331"/>
                </a:xfrm>
                <a:prstGeom prst="rect">
                  <a:avLst/>
                </a:prstGeom>
                <a:noFill/>
              </p:spPr>
              <p:txBody>
                <a:bodyPr wrap="square" rtlCol="0">
                  <a:spAutoFit/>
                </a:bodyPr>
                <a:lstStyle/>
                <a:p>
                  <a:pPr algn="ctr"/>
                  <a:r>
                    <a:rPr lang="en-US" baseline="30000" dirty="0">
                      <a:solidFill>
                        <a:srgbClr val="FF0000"/>
                      </a:solidFill>
                    </a:rPr>
                    <a:t>14</a:t>
                  </a:r>
                  <a:r>
                    <a:rPr lang="en-US" dirty="0">
                      <a:solidFill>
                        <a:srgbClr val="FF0000"/>
                      </a:solidFill>
                    </a:rPr>
                    <a:t>C-labelled glucose</a:t>
                  </a:r>
                </a:p>
              </p:txBody>
            </p:sp>
            <p:cxnSp>
              <p:nvCxnSpPr>
                <p:cNvPr id="6" name="Straight Connector 5"/>
                <p:cNvCxnSpPr/>
                <p:nvPr/>
              </p:nvCxnSpPr>
              <p:spPr>
                <a:xfrm>
                  <a:off x="2697112" y="2757052"/>
                  <a:ext cx="4063906" cy="13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01636" y="4290073"/>
                  <a:ext cx="4197928" cy="4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117273" y="3075709"/>
                  <a:ext cx="1" cy="28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3990112" y="3089562"/>
                  <a:ext cx="1" cy="28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862951" y="3075709"/>
                  <a:ext cx="1" cy="28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5735790" y="3089562"/>
                  <a:ext cx="1" cy="28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05200" y="3754582"/>
                  <a:ext cx="0" cy="29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447308" y="3754577"/>
                  <a:ext cx="0" cy="29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334000" y="3754581"/>
                  <a:ext cx="0" cy="29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276108" y="3754576"/>
                  <a:ext cx="0" cy="29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318167" y="2841112"/>
                  <a:ext cx="886692" cy="307777"/>
                </a:xfrm>
                <a:prstGeom prst="rect">
                  <a:avLst/>
                </a:prstGeom>
                <a:noFill/>
              </p:spPr>
              <p:txBody>
                <a:bodyPr wrap="square" rtlCol="0">
                  <a:spAutoFit/>
                </a:bodyPr>
                <a:lstStyle/>
                <a:p>
                  <a:r>
                    <a:rPr lang="en-US" sz="1400" dirty="0"/>
                    <a:t>CO</a:t>
                  </a:r>
                  <a:r>
                    <a:rPr lang="en-US" sz="1400" baseline="-25000" dirty="0"/>
                    <a:t>2</a:t>
                  </a:r>
                </a:p>
              </p:txBody>
            </p:sp>
            <p:sp>
              <p:nvSpPr>
                <p:cNvPr id="49" name="TextBox 48"/>
                <p:cNvSpPr txBox="1"/>
                <p:nvPr/>
              </p:nvSpPr>
              <p:spPr>
                <a:xfrm>
                  <a:off x="4163299" y="2993784"/>
                  <a:ext cx="886692" cy="307777"/>
                </a:xfrm>
                <a:prstGeom prst="rect">
                  <a:avLst/>
                </a:prstGeom>
                <a:noFill/>
              </p:spPr>
              <p:txBody>
                <a:bodyPr wrap="square" rtlCol="0">
                  <a:spAutoFit/>
                </a:bodyPr>
                <a:lstStyle/>
                <a:p>
                  <a:r>
                    <a:rPr lang="en-US" sz="1400" dirty="0"/>
                    <a:t>CO</a:t>
                  </a:r>
                  <a:r>
                    <a:rPr lang="en-US" sz="1400" baseline="-25000" dirty="0"/>
                    <a:t>2</a:t>
                  </a:r>
                </a:p>
              </p:txBody>
            </p:sp>
            <p:sp>
              <p:nvSpPr>
                <p:cNvPr id="50" name="TextBox 49"/>
                <p:cNvSpPr txBox="1"/>
                <p:nvPr/>
              </p:nvSpPr>
              <p:spPr>
                <a:xfrm>
                  <a:off x="4405751" y="2798933"/>
                  <a:ext cx="886692" cy="307777"/>
                </a:xfrm>
                <a:prstGeom prst="rect">
                  <a:avLst/>
                </a:prstGeom>
                <a:noFill/>
              </p:spPr>
              <p:txBody>
                <a:bodyPr wrap="square" rtlCol="0">
                  <a:spAutoFit/>
                </a:bodyPr>
                <a:lstStyle/>
                <a:p>
                  <a:r>
                    <a:rPr lang="en-US" sz="1400" dirty="0"/>
                    <a:t>CO</a:t>
                  </a:r>
                  <a:r>
                    <a:rPr lang="en-US" sz="1400" baseline="-25000" dirty="0"/>
                    <a:t>2</a:t>
                  </a:r>
                </a:p>
              </p:txBody>
            </p:sp>
            <p:sp>
              <p:nvSpPr>
                <p:cNvPr id="51" name="TextBox 50"/>
                <p:cNvSpPr txBox="1"/>
                <p:nvPr/>
              </p:nvSpPr>
              <p:spPr>
                <a:xfrm>
                  <a:off x="5119258" y="2842040"/>
                  <a:ext cx="886692" cy="307777"/>
                </a:xfrm>
                <a:prstGeom prst="rect">
                  <a:avLst/>
                </a:prstGeom>
                <a:noFill/>
              </p:spPr>
              <p:txBody>
                <a:bodyPr wrap="square" rtlCol="0">
                  <a:spAutoFit/>
                </a:bodyPr>
                <a:lstStyle/>
                <a:p>
                  <a:r>
                    <a:rPr lang="en-US" sz="1400" baseline="30000" dirty="0">
                      <a:solidFill>
                        <a:srgbClr val="FF0000"/>
                      </a:solidFill>
                    </a:rPr>
                    <a:t>14</a:t>
                  </a:r>
                  <a:r>
                    <a:rPr lang="en-US" sz="1400" dirty="0">
                      <a:solidFill>
                        <a:srgbClr val="FF0000"/>
                      </a:solidFill>
                    </a:rPr>
                    <a:t>CO</a:t>
                  </a:r>
                  <a:r>
                    <a:rPr lang="en-US" sz="1400" baseline="-25000" dirty="0">
                      <a:solidFill>
                        <a:srgbClr val="FF0000"/>
                      </a:solidFill>
                    </a:rPr>
                    <a:t>2</a:t>
                  </a:r>
                </a:p>
              </p:txBody>
            </p:sp>
            <p:sp>
              <p:nvSpPr>
                <p:cNvPr id="52" name="TextBox 51"/>
                <p:cNvSpPr txBox="1"/>
                <p:nvPr/>
              </p:nvSpPr>
              <p:spPr>
                <a:xfrm>
                  <a:off x="3553694" y="4005496"/>
                  <a:ext cx="886692" cy="307777"/>
                </a:xfrm>
                <a:prstGeom prst="rect">
                  <a:avLst/>
                </a:prstGeom>
                <a:noFill/>
              </p:spPr>
              <p:txBody>
                <a:bodyPr wrap="square" rtlCol="0">
                  <a:spAutoFit/>
                </a:bodyPr>
                <a:lstStyle/>
                <a:p>
                  <a:r>
                    <a:rPr lang="en-US" sz="1400" baseline="30000" dirty="0">
                      <a:solidFill>
                        <a:srgbClr val="FF0000"/>
                      </a:solidFill>
                    </a:rPr>
                    <a:t>14</a:t>
                  </a:r>
                  <a:r>
                    <a:rPr lang="en-US" sz="1400" dirty="0">
                      <a:solidFill>
                        <a:srgbClr val="FF0000"/>
                      </a:solidFill>
                    </a:rPr>
                    <a:t>CO</a:t>
                  </a:r>
                  <a:r>
                    <a:rPr lang="en-US" sz="1400" baseline="-25000" dirty="0">
                      <a:solidFill>
                        <a:srgbClr val="FF0000"/>
                      </a:solidFill>
                    </a:rPr>
                    <a:t>2</a:t>
                  </a:r>
                </a:p>
              </p:txBody>
            </p:sp>
            <p:sp>
              <p:nvSpPr>
                <p:cNvPr id="53" name="TextBox 52"/>
                <p:cNvSpPr txBox="1"/>
                <p:nvPr/>
              </p:nvSpPr>
              <p:spPr>
                <a:xfrm>
                  <a:off x="4163299" y="4045521"/>
                  <a:ext cx="886692" cy="307777"/>
                </a:xfrm>
                <a:prstGeom prst="rect">
                  <a:avLst/>
                </a:prstGeom>
                <a:noFill/>
              </p:spPr>
              <p:txBody>
                <a:bodyPr wrap="square" rtlCol="0">
                  <a:spAutoFit/>
                </a:bodyPr>
                <a:lstStyle/>
                <a:p>
                  <a:r>
                    <a:rPr lang="en-US" sz="1400" dirty="0"/>
                    <a:t>CO</a:t>
                  </a:r>
                  <a:r>
                    <a:rPr lang="en-US" sz="1400" baseline="-25000" dirty="0"/>
                    <a:t>2</a:t>
                  </a:r>
                </a:p>
              </p:txBody>
            </p:sp>
            <p:sp>
              <p:nvSpPr>
                <p:cNvPr id="54" name="TextBox 53"/>
                <p:cNvSpPr txBox="1"/>
                <p:nvPr/>
              </p:nvSpPr>
              <p:spPr>
                <a:xfrm>
                  <a:off x="5573000" y="3883220"/>
                  <a:ext cx="886692" cy="307777"/>
                </a:xfrm>
                <a:prstGeom prst="rect">
                  <a:avLst/>
                </a:prstGeom>
                <a:noFill/>
              </p:spPr>
              <p:txBody>
                <a:bodyPr wrap="square" rtlCol="0">
                  <a:spAutoFit/>
                </a:bodyPr>
                <a:lstStyle/>
                <a:p>
                  <a:r>
                    <a:rPr lang="en-US" sz="1400" dirty="0"/>
                    <a:t>CO</a:t>
                  </a:r>
                  <a:r>
                    <a:rPr lang="en-US" sz="1400" baseline="-25000" dirty="0"/>
                    <a:t>2</a:t>
                  </a:r>
                </a:p>
              </p:txBody>
            </p:sp>
            <p:sp>
              <p:nvSpPr>
                <p:cNvPr id="55" name="TextBox 54"/>
                <p:cNvSpPr txBox="1"/>
                <p:nvPr/>
              </p:nvSpPr>
              <p:spPr>
                <a:xfrm>
                  <a:off x="4566809" y="3853658"/>
                  <a:ext cx="886692" cy="307777"/>
                </a:xfrm>
                <a:prstGeom prst="rect">
                  <a:avLst/>
                </a:prstGeom>
                <a:noFill/>
              </p:spPr>
              <p:txBody>
                <a:bodyPr wrap="square" rtlCol="0">
                  <a:spAutoFit/>
                </a:bodyPr>
                <a:lstStyle/>
                <a:p>
                  <a:r>
                    <a:rPr lang="en-US" sz="1400" baseline="30000" dirty="0">
                      <a:solidFill>
                        <a:srgbClr val="FF0000"/>
                      </a:solidFill>
                    </a:rPr>
                    <a:t>14</a:t>
                  </a:r>
                  <a:r>
                    <a:rPr lang="en-US" sz="1400" dirty="0">
                      <a:solidFill>
                        <a:srgbClr val="FF0000"/>
                      </a:solidFill>
                    </a:rPr>
                    <a:t>CO</a:t>
                  </a:r>
                  <a:r>
                    <a:rPr lang="en-US" sz="1400" baseline="-25000" dirty="0">
                      <a:solidFill>
                        <a:srgbClr val="FF0000"/>
                      </a:solidFill>
                    </a:rPr>
                    <a:t>2</a:t>
                  </a:r>
                </a:p>
              </p:txBody>
            </p:sp>
            <p:sp>
              <p:nvSpPr>
                <p:cNvPr id="56" name="TextBox 55"/>
                <p:cNvSpPr txBox="1"/>
                <p:nvPr/>
              </p:nvSpPr>
              <p:spPr>
                <a:xfrm>
                  <a:off x="6019819" y="2952505"/>
                  <a:ext cx="886692" cy="307777"/>
                </a:xfrm>
                <a:prstGeom prst="rect">
                  <a:avLst/>
                </a:prstGeom>
                <a:noFill/>
              </p:spPr>
              <p:txBody>
                <a:bodyPr wrap="square" rtlCol="0">
                  <a:spAutoFit/>
                </a:bodyPr>
                <a:lstStyle/>
                <a:p>
                  <a:r>
                    <a:rPr lang="en-US" sz="1400" dirty="0"/>
                    <a:t>CO</a:t>
                  </a:r>
                  <a:r>
                    <a:rPr lang="en-US" sz="1400" baseline="-25000" dirty="0"/>
                    <a:t>2</a:t>
                  </a:r>
                </a:p>
              </p:txBody>
            </p:sp>
            <p:cxnSp>
              <p:nvCxnSpPr>
                <p:cNvPr id="58" name="Straight Arrow Connector 57"/>
                <p:cNvCxnSpPr/>
                <p:nvPr/>
              </p:nvCxnSpPr>
              <p:spPr>
                <a:xfrm>
                  <a:off x="6761018" y="3075709"/>
                  <a:ext cx="526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761018" y="4059375"/>
                  <a:ext cx="526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Arrow: Right 59"/>
                <p:cNvSpPr/>
                <p:nvPr/>
              </p:nvSpPr>
              <p:spPr>
                <a:xfrm>
                  <a:off x="7481468" y="3186385"/>
                  <a:ext cx="914400" cy="667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Arrow: Right 60"/>
                <p:cNvSpPr/>
                <p:nvPr/>
              </p:nvSpPr>
              <p:spPr>
                <a:xfrm>
                  <a:off x="9379528" y="3186384"/>
                  <a:ext cx="914400" cy="667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TextBox 62"/>
                <p:cNvSpPr txBox="1"/>
                <p:nvPr/>
              </p:nvSpPr>
              <p:spPr>
                <a:xfrm>
                  <a:off x="8409706" y="3230361"/>
                  <a:ext cx="1288473" cy="646331"/>
                </a:xfrm>
                <a:prstGeom prst="rect">
                  <a:avLst/>
                </a:prstGeom>
                <a:noFill/>
              </p:spPr>
              <p:txBody>
                <a:bodyPr wrap="square" rtlCol="0">
                  <a:spAutoFit/>
                </a:bodyPr>
                <a:lstStyle/>
                <a:p>
                  <a:r>
                    <a:rPr lang="en-US" dirty="0"/>
                    <a:t>CO</a:t>
                  </a:r>
                  <a:r>
                    <a:rPr lang="en-US" baseline="-25000" dirty="0"/>
                    <a:t>2</a:t>
                  </a:r>
                  <a:r>
                    <a:rPr lang="en-US" dirty="0"/>
                    <a:t> Analyzer</a:t>
                  </a:r>
                </a:p>
              </p:txBody>
            </p:sp>
            <p:sp>
              <p:nvSpPr>
                <p:cNvPr id="64" name="TextBox 63"/>
                <p:cNvSpPr txBox="1"/>
                <p:nvPr/>
              </p:nvSpPr>
              <p:spPr>
                <a:xfrm>
                  <a:off x="10399886" y="3035738"/>
                  <a:ext cx="2216512" cy="923330"/>
                </a:xfrm>
                <a:prstGeom prst="rect">
                  <a:avLst/>
                </a:prstGeom>
                <a:noFill/>
              </p:spPr>
              <p:txBody>
                <a:bodyPr wrap="square" rtlCol="0">
                  <a:spAutoFit/>
                </a:bodyPr>
                <a:lstStyle/>
                <a:p>
                  <a:r>
                    <a:rPr lang="en-US" dirty="0"/>
                    <a:t>Bubble into a strong base  (1M </a:t>
                  </a:r>
                  <a:r>
                    <a:rPr lang="en-US" dirty="0" err="1"/>
                    <a:t>NaOH</a:t>
                  </a:r>
                  <a:r>
                    <a:rPr lang="en-US" dirty="0"/>
                    <a:t>?) to trap CO</a:t>
                  </a:r>
                  <a:r>
                    <a:rPr lang="en-US" baseline="-25000" dirty="0"/>
                    <a:t>2</a:t>
                  </a:r>
                  <a:r>
                    <a:rPr lang="en-US" dirty="0"/>
                    <a:t>.</a:t>
                  </a:r>
                </a:p>
              </p:txBody>
            </p:sp>
            <p:sp>
              <p:nvSpPr>
                <p:cNvPr id="65" name="Arrow: Right 64"/>
                <p:cNvSpPr/>
                <p:nvPr/>
              </p:nvSpPr>
              <p:spPr>
                <a:xfrm rot="5400000">
                  <a:off x="10717305" y="4149053"/>
                  <a:ext cx="914400" cy="667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0" name="Straight Arrow Connector 69"/>
                <p:cNvCxnSpPr/>
                <p:nvPr/>
              </p:nvCxnSpPr>
              <p:spPr>
                <a:xfrm>
                  <a:off x="3318167" y="4463103"/>
                  <a:ext cx="0" cy="720436"/>
                </a:xfrm>
                <a:prstGeom prst="straightConnector1">
                  <a:avLst/>
                </a:prstGeom>
                <a:ln w="28575">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276108" y="4463103"/>
                  <a:ext cx="0" cy="720436"/>
                </a:xfrm>
                <a:prstGeom prst="straightConnector1">
                  <a:avLst/>
                </a:prstGeom>
                <a:ln w="28575">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230581" y="5255472"/>
                  <a:ext cx="5375564" cy="1200329"/>
                </a:xfrm>
                <a:prstGeom prst="rect">
                  <a:avLst/>
                </a:prstGeom>
                <a:noFill/>
              </p:spPr>
              <p:txBody>
                <a:bodyPr wrap="square" rtlCol="0">
                  <a:spAutoFit/>
                </a:bodyPr>
                <a:lstStyle/>
                <a:p>
                  <a:r>
                    <a:rPr lang="en-US" dirty="0"/>
                    <a:t>-Following the run, sacrifice biomass and analyze for </a:t>
                  </a:r>
                  <a:r>
                    <a:rPr lang="en-US" baseline="30000" dirty="0"/>
                    <a:t>14</a:t>
                  </a:r>
                  <a:r>
                    <a:rPr lang="en-US" dirty="0"/>
                    <a:t>C content. </a:t>
                  </a:r>
                </a:p>
                <a:p>
                  <a:r>
                    <a:rPr lang="en-US" dirty="0"/>
                    <a:t>-Also analyze the effluent for </a:t>
                  </a:r>
                  <a:r>
                    <a:rPr lang="en-US" baseline="30000" dirty="0"/>
                    <a:t>14</a:t>
                  </a:r>
                  <a:r>
                    <a:rPr lang="en-US" dirty="0"/>
                    <a:t>C in order to account for any unused </a:t>
                  </a:r>
                  <a:r>
                    <a:rPr lang="en-US" baseline="30000" dirty="0"/>
                    <a:t>14</a:t>
                  </a:r>
                  <a:r>
                    <a:rPr lang="en-US" dirty="0"/>
                    <a:t>C glucose.</a:t>
                  </a:r>
                </a:p>
              </p:txBody>
            </p:sp>
          </p:grpSp>
        </p:grpSp>
        <p:grpSp>
          <p:nvGrpSpPr>
            <p:cNvPr id="80" name="Group 79"/>
            <p:cNvGrpSpPr/>
            <p:nvPr/>
          </p:nvGrpSpPr>
          <p:grpSpPr>
            <a:xfrm>
              <a:off x="7522636" y="1513916"/>
              <a:ext cx="1205923" cy="997559"/>
              <a:chOff x="8285006" y="1259508"/>
              <a:chExt cx="1205923" cy="997559"/>
            </a:xfrm>
          </p:grpSpPr>
          <p:cxnSp>
            <p:nvCxnSpPr>
              <p:cNvPr id="78" name="Straight Connector 77"/>
              <p:cNvCxnSpPr/>
              <p:nvPr/>
            </p:nvCxnSpPr>
            <p:spPr>
              <a:xfrm flipV="1">
                <a:off x="8887968" y="1650828"/>
                <a:ext cx="0" cy="606239"/>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85006" y="1259508"/>
                <a:ext cx="1205923" cy="369332"/>
              </a:xfrm>
              <a:prstGeom prst="rect">
                <a:avLst/>
              </a:prstGeom>
              <a:noFill/>
              <a:ln>
                <a:solidFill>
                  <a:schemeClr val="tx1"/>
                </a:solidFill>
              </a:ln>
            </p:spPr>
            <p:txBody>
              <a:bodyPr wrap="square" rtlCol="0">
                <a:spAutoFit/>
              </a:bodyPr>
              <a:lstStyle/>
              <a:p>
                <a:r>
                  <a:rPr lang="en-US" dirty="0"/>
                  <a:t>CEMS Data</a:t>
                </a:r>
              </a:p>
            </p:txBody>
          </p:sp>
        </p:grpSp>
      </p:grpSp>
      <p:sp>
        <p:nvSpPr>
          <p:cNvPr id="82" name="TextBox 81"/>
          <p:cNvSpPr txBox="1"/>
          <p:nvPr/>
        </p:nvSpPr>
        <p:spPr>
          <a:xfrm>
            <a:off x="2025631" y="1629977"/>
            <a:ext cx="1909533" cy="369332"/>
          </a:xfrm>
          <a:prstGeom prst="rect">
            <a:avLst/>
          </a:prstGeom>
          <a:noFill/>
        </p:spPr>
        <p:txBody>
          <a:bodyPr wrap="square" rtlCol="0">
            <a:spAutoFit/>
          </a:bodyPr>
          <a:lstStyle/>
          <a:p>
            <a:r>
              <a:rPr lang="en-US" b="1" dirty="0"/>
              <a:t>CEMS</a:t>
            </a:r>
          </a:p>
        </p:txBody>
      </p:sp>
    </p:spTree>
    <p:extLst>
      <p:ext uri="{BB962C8B-B14F-4D97-AF65-F5344CB8AC3E}">
        <p14:creationId xmlns:p14="http://schemas.microsoft.com/office/powerpoint/2010/main" val="157093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&amp; Considerations</a:t>
            </a:r>
          </a:p>
        </p:txBody>
      </p:sp>
      <p:sp>
        <p:nvSpPr>
          <p:cNvPr id="3" name="Content Placeholder 2"/>
          <p:cNvSpPr>
            <a:spLocks noGrp="1"/>
          </p:cNvSpPr>
          <p:nvPr>
            <p:ph idx="1"/>
          </p:nvPr>
        </p:nvSpPr>
        <p:spPr/>
        <p:txBody>
          <a:bodyPr>
            <a:normAutofit fontScale="92500" lnSpcReduction="10000"/>
          </a:bodyPr>
          <a:lstStyle/>
          <a:p>
            <a:r>
              <a:rPr lang="en-US" dirty="0"/>
              <a:t>How many biological replicates? How many experimental replicates?</a:t>
            </a:r>
          </a:p>
          <a:p>
            <a:r>
              <a:rPr lang="en-US" dirty="0"/>
              <a:t>What will be our controls?</a:t>
            </a:r>
          </a:p>
          <a:p>
            <a:r>
              <a:rPr lang="en-US" baseline="0" dirty="0"/>
              <a:t>Will we measure the </a:t>
            </a:r>
            <a:r>
              <a:rPr lang="en-US" baseline="30000" dirty="0"/>
              <a:t>14</a:t>
            </a:r>
            <a:r>
              <a:rPr lang="en-US" baseline="0" dirty="0"/>
              <a:t>CO</a:t>
            </a:r>
            <a:r>
              <a:rPr lang="en-US" baseline="-25000" dirty="0"/>
              <a:t>2</a:t>
            </a:r>
            <a:r>
              <a:rPr lang="en-US" baseline="0" dirty="0"/>
              <a:t> in batch volumes?  Perhaps as “snapshots” from</a:t>
            </a:r>
            <a:r>
              <a:rPr lang="en-US" dirty="0"/>
              <a:t> various points of the CEMS run?</a:t>
            </a:r>
          </a:p>
          <a:p>
            <a:r>
              <a:rPr lang="en-US" dirty="0"/>
              <a:t>What preparation is required in order to analyze the biomass using the LSC?</a:t>
            </a:r>
          </a:p>
          <a:p>
            <a:r>
              <a:rPr lang="en-US" dirty="0"/>
              <a:t>How will we extract EPS from the biomass following the CEMS run?</a:t>
            </a:r>
          </a:p>
          <a:p>
            <a:endParaRPr lang="en-US" dirty="0"/>
          </a:p>
          <a:p>
            <a:r>
              <a:rPr lang="en-US" dirty="0"/>
              <a:t>Ultimately, the ability to pair LSC with CEMS will be extremely useful for our lab, creating opportunities to address numerous other research questions (</a:t>
            </a:r>
            <a:r>
              <a:rPr lang="en-US" dirty="0" err="1"/>
              <a:t>eg</a:t>
            </a:r>
            <a:r>
              <a:rPr lang="en-US" dirty="0"/>
              <a:t>. tracking micro-pollutants).</a:t>
            </a:r>
          </a:p>
          <a:p>
            <a:endParaRPr lang="en-US" dirty="0"/>
          </a:p>
        </p:txBody>
      </p:sp>
    </p:spTree>
    <p:extLst>
      <p:ext uri="{BB962C8B-B14F-4D97-AF65-F5344CB8AC3E}">
        <p14:creationId xmlns:p14="http://schemas.microsoft.com/office/powerpoint/2010/main" val="234600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Manuscript #2</a:t>
            </a:r>
          </a:p>
        </p:txBody>
      </p:sp>
      <p:sp>
        <p:nvSpPr>
          <p:cNvPr id="3" name="Text Placeholder 2"/>
          <p:cNvSpPr>
            <a:spLocks noGrp="1"/>
          </p:cNvSpPr>
          <p:nvPr>
            <p:ph type="body" idx="1"/>
          </p:nvPr>
        </p:nvSpPr>
        <p:spPr/>
        <p:txBody>
          <a:bodyPr/>
          <a:lstStyle/>
          <a:p>
            <a:r>
              <a:rPr lang="en-US" i="1" dirty="0"/>
              <a:t>Developing a dual-biofilm algal</a:t>
            </a:r>
            <a:r>
              <a:rPr lang="en-US" dirty="0"/>
              <a:t> </a:t>
            </a:r>
            <a:r>
              <a:rPr lang="en-US" i="1" dirty="0"/>
              <a:t>growth system (proof-of-concept)</a:t>
            </a:r>
            <a:r>
              <a:rPr lang="en-US" dirty="0"/>
              <a:t> </a:t>
            </a:r>
          </a:p>
          <a:p>
            <a:endParaRPr lang="en-US" dirty="0"/>
          </a:p>
        </p:txBody>
      </p:sp>
    </p:spTree>
    <p:extLst>
      <p:ext uri="{BB962C8B-B14F-4D97-AF65-F5344CB8AC3E}">
        <p14:creationId xmlns:p14="http://schemas.microsoft.com/office/powerpoint/2010/main" val="392990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031" t="3675" r="76922" b="73123"/>
          <a:stretch/>
        </p:blipFill>
        <p:spPr>
          <a:xfrm>
            <a:off x="6968836" y="2247065"/>
            <a:ext cx="4765964" cy="3913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36212" y="2000313"/>
            <a:ext cx="6264589" cy="4093428"/>
          </a:xfrm>
          <a:prstGeom prst="rect">
            <a:avLst/>
          </a:prstGeom>
          <a:noFill/>
        </p:spPr>
        <p:txBody>
          <a:bodyPr wrap="square" rtlCol="0">
            <a:spAutoFit/>
          </a:bodyPr>
          <a:lstStyle/>
          <a:p>
            <a:pPr marL="342910" indent="-342910">
              <a:buFont typeface="Arial" panose="020B0604020202020204" pitchFamily="34" charset="0"/>
              <a:buChar char="•"/>
            </a:pPr>
            <a:r>
              <a:rPr lang="en-US" sz="2400" dirty="0"/>
              <a:t>Foster and exploit algal – bacterial synergy, centered around CO</a:t>
            </a:r>
            <a:r>
              <a:rPr lang="en-US" sz="2400" baseline="-25000" dirty="0"/>
              <a:t>2 </a:t>
            </a:r>
            <a:r>
              <a:rPr lang="en-US" sz="2400" dirty="0"/>
              <a:t>flux.</a:t>
            </a:r>
          </a:p>
          <a:p>
            <a:pPr marL="285759" indent="-285759">
              <a:buFont typeface="Wingdings" panose="05000000000000000000" pitchFamily="2" charset="2"/>
              <a:buChar char="Ø"/>
            </a:pPr>
            <a:endParaRPr lang="en-US" sz="2400" baseline="-25000" dirty="0"/>
          </a:p>
          <a:p>
            <a:pPr marL="747736"/>
            <a:r>
              <a:rPr lang="en-US" sz="2000" dirty="0"/>
              <a:t>“</a:t>
            </a:r>
            <a:r>
              <a:rPr lang="en-US" sz="2000" i="1" dirty="0"/>
              <a:t>In a world with an exponentially increasing demand of </a:t>
            </a:r>
            <a:r>
              <a:rPr lang="en-US" sz="2000" i="1" dirty="0" err="1"/>
              <a:t>microalgal</a:t>
            </a:r>
            <a:r>
              <a:rPr lang="en-US" sz="2000" i="1" dirty="0"/>
              <a:t> biomass for novel applications, one of the key challenges would definitely be the </a:t>
            </a:r>
            <a:r>
              <a:rPr lang="en-US" sz="2000" i="1" u="sng" dirty="0"/>
              <a:t>controlled</a:t>
            </a:r>
            <a:r>
              <a:rPr lang="en-US" sz="2000" i="1" dirty="0"/>
              <a:t> integration of specific bacteria in the massive production processes of a specific microalga</a:t>
            </a:r>
            <a:r>
              <a:rPr lang="en-US" sz="2000" dirty="0"/>
              <a:t>” </a:t>
            </a:r>
            <a:r>
              <a:rPr lang="en-US" sz="1200" dirty="0"/>
              <a:t>(Fuentes et al., 2016)</a:t>
            </a:r>
          </a:p>
          <a:p>
            <a:pPr marL="747736"/>
            <a:endParaRPr lang="en-US" sz="1200" dirty="0"/>
          </a:p>
          <a:p>
            <a:pPr marL="747736"/>
            <a:endParaRPr lang="en-US" sz="2400" dirty="0"/>
          </a:p>
          <a:p>
            <a:pPr marL="342910" indent="-342910">
              <a:buFont typeface="Arial" panose="020B0604020202020204" pitchFamily="34" charset="0"/>
              <a:buChar char="•"/>
            </a:pPr>
            <a:r>
              <a:rPr lang="en-US" sz="2400" dirty="0"/>
              <a:t>How might we accomplish this?</a:t>
            </a:r>
          </a:p>
          <a:p>
            <a:endParaRPr lang="en-US" sz="2400" baseline="-25000" dirty="0"/>
          </a:p>
        </p:txBody>
      </p:sp>
      <p:sp>
        <p:nvSpPr>
          <p:cNvPr id="4" name="TextBox 3"/>
          <p:cNvSpPr txBox="1"/>
          <p:nvPr/>
        </p:nvSpPr>
        <p:spPr>
          <a:xfrm>
            <a:off x="7624512" y="6160973"/>
            <a:ext cx="4567488" cy="307777"/>
          </a:xfrm>
          <a:prstGeom prst="rect">
            <a:avLst/>
          </a:prstGeom>
          <a:noFill/>
        </p:spPr>
        <p:txBody>
          <a:bodyPr wrap="square" rtlCol="0">
            <a:spAutoFit/>
          </a:bodyPr>
          <a:lstStyle/>
          <a:p>
            <a:r>
              <a:rPr lang="en-US" sz="1400" dirty="0"/>
              <a:t>Source: National Renewable Energy Laboratory </a:t>
            </a:r>
          </a:p>
        </p:txBody>
      </p:sp>
      <p:sp>
        <p:nvSpPr>
          <p:cNvPr id="6" name="Title 5"/>
          <p:cNvSpPr>
            <a:spLocks noGrp="1"/>
          </p:cNvSpPr>
          <p:nvPr>
            <p:ph type="title"/>
          </p:nvPr>
        </p:nvSpPr>
        <p:spPr/>
        <p:txBody>
          <a:bodyPr/>
          <a:lstStyle/>
          <a:p>
            <a:pPr algn="ctr"/>
            <a:r>
              <a:rPr lang="en-US" u="sng" dirty="0"/>
              <a:t>Manuscript #2</a:t>
            </a:r>
          </a:p>
        </p:txBody>
      </p:sp>
    </p:spTree>
    <p:extLst>
      <p:ext uri="{BB962C8B-B14F-4D97-AF65-F5344CB8AC3E}">
        <p14:creationId xmlns:p14="http://schemas.microsoft.com/office/powerpoint/2010/main" val="180953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1634" y="664223"/>
            <a:ext cx="12065894" cy="5523286"/>
            <a:chOff x="61634" y="435623"/>
            <a:chExt cx="12065894" cy="5523286"/>
          </a:xfrm>
        </p:grpSpPr>
        <p:sp>
          <p:nvSpPr>
            <p:cNvPr id="17" name="Rectangle 16"/>
            <p:cNvSpPr/>
            <p:nvPr/>
          </p:nvSpPr>
          <p:spPr>
            <a:xfrm>
              <a:off x="2879044" y="435623"/>
              <a:ext cx="6308280" cy="5523286"/>
            </a:xfrm>
            <a:prstGeom prst="rect">
              <a:avLst/>
            </a:prstGeom>
            <a:solidFill>
              <a:schemeClr val="accent1">
                <a:alpha val="4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p:nvGrpSpPr>
          <p:grpSpPr>
            <a:xfrm>
              <a:off x="61634" y="885963"/>
              <a:ext cx="12065894" cy="4679577"/>
              <a:chOff x="-548397" y="961464"/>
              <a:chExt cx="12065894" cy="4679577"/>
            </a:xfrm>
          </p:grpSpPr>
          <p:sp>
            <p:nvSpPr>
              <p:cNvPr id="6" name="Oval 5"/>
              <p:cNvSpPr/>
              <p:nvPr/>
            </p:nvSpPr>
            <p:spPr>
              <a:xfrm>
                <a:off x="3005417" y="961464"/>
                <a:ext cx="4787153" cy="4679577"/>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294529" y="1290917"/>
                <a:ext cx="4208930" cy="4007223"/>
              </a:xfrm>
              <a:prstGeom prst="ellipse">
                <a:avLst/>
              </a:prstGeom>
              <a:solidFill>
                <a:schemeClr val="accent4">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210985" y="3892070"/>
                <a:ext cx="780196" cy="311840"/>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04020" y="4203910"/>
                <a:ext cx="799152" cy="29583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917447" y="4499746"/>
                <a:ext cx="854954" cy="304328"/>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40224" y="4440712"/>
                <a:ext cx="2677273" cy="1200329"/>
              </a:xfrm>
              <a:prstGeom prst="rect">
                <a:avLst/>
              </a:prstGeom>
              <a:noFill/>
              <a:ln>
                <a:solidFill>
                  <a:schemeClr val="tx1"/>
                </a:solidFill>
              </a:ln>
            </p:spPr>
            <p:txBody>
              <a:bodyPr wrap="square" rtlCol="0">
                <a:spAutoFit/>
              </a:bodyPr>
              <a:lstStyle/>
              <a:p>
                <a:r>
                  <a:rPr lang="en-US" dirty="0"/>
                  <a:t>CO</a:t>
                </a:r>
                <a:r>
                  <a:rPr lang="en-US" baseline="-25000" dirty="0"/>
                  <a:t>2 </a:t>
                </a:r>
                <a:r>
                  <a:rPr lang="en-US" dirty="0"/>
                  <a:t>produced via </a:t>
                </a:r>
                <a:r>
                  <a:rPr lang="en-US" i="1" u="sng" dirty="0"/>
                  <a:t>bacterial</a:t>
                </a:r>
                <a:r>
                  <a:rPr lang="en-US" dirty="0"/>
                  <a:t> biofilm metabolism diffuses across silicon tube to outer </a:t>
                </a:r>
                <a:r>
                  <a:rPr lang="en-US" i="1" u="sng" dirty="0"/>
                  <a:t>algal</a:t>
                </a:r>
                <a:r>
                  <a:rPr lang="en-US" dirty="0"/>
                  <a:t> biofilm.</a:t>
                </a:r>
              </a:p>
            </p:txBody>
          </p:sp>
          <p:sp>
            <p:nvSpPr>
              <p:cNvPr id="5" name="Oval 4"/>
              <p:cNvSpPr/>
              <p:nvPr/>
            </p:nvSpPr>
            <p:spPr>
              <a:xfrm>
                <a:off x="3563471" y="1546412"/>
                <a:ext cx="3671047" cy="3509682"/>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2735208" y="1900603"/>
                <a:ext cx="811886" cy="4617"/>
              </a:xfrm>
              <a:prstGeom prst="line">
                <a:avLst/>
              </a:prstGeom>
              <a:ln w="2857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8397" y="1726341"/>
                <a:ext cx="3491156" cy="369332"/>
              </a:xfrm>
              <a:prstGeom prst="rect">
                <a:avLst/>
              </a:prstGeom>
              <a:noFill/>
            </p:spPr>
            <p:txBody>
              <a:bodyPr wrap="square" rtlCol="0">
                <a:spAutoFit/>
              </a:bodyPr>
              <a:lstStyle/>
              <a:p>
                <a:r>
                  <a:rPr lang="en-US" b="1" dirty="0"/>
                  <a:t>Photoautotrophic (algal) biofilm</a:t>
                </a:r>
              </a:p>
            </p:txBody>
          </p:sp>
          <p:sp>
            <p:nvSpPr>
              <p:cNvPr id="26" name="TextBox 25"/>
              <p:cNvSpPr txBox="1"/>
              <p:nvPr/>
            </p:nvSpPr>
            <p:spPr>
              <a:xfrm>
                <a:off x="-548396" y="2199592"/>
                <a:ext cx="4043486" cy="369332"/>
              </a:xfrm>
              <a:prstGeom prst="rect">
                <a:avLst/>
              </a:prstGeom>
              <a:noFill/>
            </p:spPr>
            <p:txBody>
              <a:bodyPr wrap="square" rtlCol="0">
                <a:spAutoFit/>
              </a:bodyPr>
              <a:lstStyle/>
              <a:p>
                <a:r>
                  <a:rPr lang="en-US" b="1" dirty="0"/>
                  <a:t>Heterotrophic (bacterial) biofilm</a:t>
                </a:r>
              </a:p>
            </p:txBody>
          </p:sp>
          <p:sp>
            <p:nvSpPr>
              <p:cNvPr id="27" name="TextBox 26"/>
              <p:cNvSpPr txBox="1"/>
              <p:nvPr/>
            </p:nvSpPr>
            <p:spPr>
              <a:xfrm>
                <a:off x="-548396" y="2606057"/>
                <a:ext cx="3057276" cy="646331"/>
              </a:xfrm>
              <a:prstGeom prst="rect">
                <a:avLst/>
              </a:prstGeom>
              <a:noFill/>
            </p:spPr>
            <p:txBody>
              <a:bodyPr wrap="square" rtlCol="0">
                <a:spAutoFit/>
              </a:bodyPr>
              <a:lstStyle/>
              <a:p>
                <a:r>
                  <a:rPr lang="en-US" b="1" dirty="0"/>
                  <a:t>CO</a:t>
                </a:r>
                <a:r>
                  <a:rPr lang="en-US" b="1" baseline="-25000" dirty="0"/>
                  <a:t>2</a:t>
                </a:r>
                <a:r>
                  <a:rPr lang="en-US" b="1" dirty="0"/>
                  <a:t>-permeable opaque silicon </a:t>
                </a:r>
              </a:p>
              <a:p>
                <a:r>
                  <a:rPr lang="en-US" b="1" dirty="0"/>
                  <a:t>tubing</a:t>
                </a:r>
                <a:endParaRPr lang="en-US" b="1" baseline="-25000" dirty="0"/>
              </a:p>
            </p:txBody>
          </p:sp>
        </p:grpSp>
        <p:grpSp>
          <p:nvGrpSpPr>
            <p:cNvPr id="80" name="Group 79"/>
            <p:cNvGrpSpPr/>
            <p:nvPr/>
          </p:nvGrpSpPr>
          <p:grpSpPr>
            <a:xfrm rot="10625412">
              <a:off x="8372227" y="473317"/>
              <a:ext cx="1533556" cy="1908294"/>
              <a:chOff x="999364" y="996527"/>
              <a:chExt cx="1038932" cy="1238867"/>
            </a:xfrm>
          </p:grpSpPr>
          <p:sp>
            <p:nvSpPr>
              <p:cNvPr id="64" name="Right Triangle 63"/>
              <p:cNvSpPr/>
              <p:nvPr/>
            </p:nvSpPr>
            <p:spPr>
              <a:xfrm rot="2575127">
                <a:off x="999364" y="1095501"/>
                <a:ext cx="833718" cy="936433"/>
              </a:xfrm>
              <a:prstGeom prst="rtTriangl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72076" y="996527"/>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588549" y="1238377"/>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597456" y="1446308"/>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572075" y="1639379"/>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573115" y="1878549"/>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555531" y="2119586"/>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rot="21425353">
              <a:off x="2116741" y="3721633"/>
              <a:ext cx="1533556" cy="1908294"/>
              <a:chOff x="999364" y="996527"/>
              <a:chExt cx="1038932" cy="1238867"/>
            </a:xfrm>
          </p:grpSpPr>
          <p:sp>
            <p:nvSpPr>
              <p:cNvPr id="102" name="Right Triangle 101"/>
              <p:cNvSpPr/>
              <p:nvPr/>
            </p:nvSpPr>
            <p:spPr>
              <a:xfrm rot="2575127">
                <a:off x="999364" y="1095501"/>
                <a:ext cx="833718" cy="936433"/>
              </a:xfrm>
              <a:prstGeom prst="rtTriangl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a:off x="1572076" y="996527"/>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588549" y="1238377"/>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97456" y="1446308"/>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572075" y="1639379"/>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573115" y="1878549"/>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555531" y="2119586"/>
                <a:ext cx="440840" cy="11580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grpSp>
      <p:cxnSp>
        <p:nvCxnSpPr>
          <p:cNvPr id="115" name="Straight Connector 114"/>
          <p:cNvCxnSpPr/>
          <p:nvPr/>
        </p:nvCxnSpPr>
        <p:spPr>
          <a:xfrm>
            <a:off x="3568041" y="2534156"/>
            <a:ext cx="680943" cy="3203"/>
          </a:xfrm>
          <a:prstGeom prst="line">
            <a:avLst/>
          </a:prstGeom>
          <a:ln w="2857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151064" y="2965855"/>
            <a:ext cx="795892" cy="0"/>
          </a:xfrm>
          <a:prstGeom prst="line">
            <a:avLst/>
          </a:prstGeom>
          <a:ln w="2857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4" name="Up Arrow 123"/>
          <p:cNvSpPr/>
          <p:nvPr/>
        </p:nvSpPr>
        <p:spPr>
          <a:xfrm>
            <a:off x="4770681" y="3486051"/>
            <a:ext cx="702129" cy="3265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Up Arrow 124"/>
          <p:cNvSpPr/>
          <p:nvPr/>
        </p:nvSpPr>
        <p:spPr>
          <a:xfrm>
            <a:off x="5651221" y="3486051"/>
            <a:ext cx="702129" cy="3265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Up Arrow 125"/>
          <p:cNvSpPr/>
          <p:nvPr/>
        </p:nvSpPr>
        <p:spPr>
          <a:xfrm>
            <a:off x="6507477" y="3486051"/>
            <a:ext cx="702129" cy="3265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4683360" y="2965855"/>
            <a:ext cx="3034406" cy="523220"/>
          </a:xfrm>
          <a:prstGeom prst="rect">
            <a:avLst/>
          </a:prstGeom>
          <a:noFill/>
        </p:spPr>
        <p:txBody>
          <a:bodyPr wrap="square" rtlCol="0">
            <a:spAutoFit/>
          </a:bodyPr>
          <a:lstStyle/>
          <a:p>
            <a:r>
              <a:rPr lang="en-US" sz="2800" baseline="30000" dirty="0"/>
              <a:t>14</a:t>
            </a:r>
            <a:r>
              <a:rPr lang="en-US" sz="2800" dirty="0"/>
              <a:t>C “Wastewater”</a:t>
            </a:r>
          </a:p>
        </p:txBody>
      </p:sp>
      <p:sp>
        <p:nvSpPr>
          <p:cNvPr id="16" name="TextBox 15"/>
          <p:cNvSpPr txBox="1"/>
          <p:nvPr/>
        </p:nvSpPr>
        <p:spPr>
          <a:xfrm>
            <a:off x="8505851" y="4433953"/>
            <a:ext cx="1008876" cy="523220"/>
          </a:xfrm>
          <a:prstGeom prst="rect">
            <a:avLst/>
          </a:prstGeom>
          <a:noFill/>
        </p:spPr>
        <p:txBody>
          <a:bodyPr wrap="square" rtlCol="0">
            <a:spAutoFit/>
          </a:bodyPr>
          <a:lstStyle/>
          <a:p>
            <a:r>
              <a:rPr lang="en-US" sz="2800" baseline="30000" dirty="0"/>
              <a:t>14</a:t>
            </a:r>
            <a:r>
              <a:rPr lang="en-US" sz="2800" dirty="0"/>
              <a:t>CO</a:t>
            </a:r>
            <a:r>
              <a:rPr lang="en-US" sz="2800" baseline="-25000" dirty="0"/>
              <a:t>2</a:t>
            </a:r>
            <a:endParaRPr lang="en-US" sz="2000" baseline="-25000" dirty="0"/>
          </a:p>
        </p:txBody>
      </p:sp>
      <p:sp>
        <p:nvSpPr>
          <p:cNvPr id="18" name="TextBox 17"/>
          <p:cNvSpPr txBox="1"/>
          <p:nvPr/>
        </p:nvSpPr>
        <p:spPr>
          <a:xfrm rot="2563498">
            <a:off x="1770541" y="4968006"/>
            <a:ext cx="830476" cy="369332"/>
          </a:xfrm>
          <a:prstGeom prst="rect">
            <a:avLst/>
          </a:prstGeom>
          <a:noFill/>
        </p:spPr>
        <p:txBody>
          <a:bodyPr wrap="square" rtlCol="0">
            <a:spAutoFit/>
          </a:bodyPr>
          <a:lstStyle/>
          <a:p>
            <a:r>
              <a:rPr lang="en-US" dirty="0"/>
              <a:t>Light</a:t>
            </a:r>
          </a:p>
        </p:txBody>
      </p:sp>
      <p:sp>
        <p:nvSpPr>
          <p:cNvPr id="47" name="TextBox 46"/>
          <p:cNvSpPr txBox="1"/>
          <p:nvPr/>
        </p:nvSpPr>
        <p:spPr>
          <a:xfrm rot="18610893">
            <a:off x="9508491" y="1472395"/>
            <a:ext cx="830476" cy="369332"/>
          </a:xfrm>
          <a:prstGeom prst="rect">
            <a:avLst/>
          </a:prstGeom>
          <a:noFill/>
        </p:spPr>
        <p:txBody>
          <a:bodyPr wrap="square" rtlCol="0">
            <a:spAutoFit/>
          </a:bodyPr>
          <a:lstStyle/>
          <a:p>
            <a:r>
              <a:rPr lang="en-US" dirty="0"/>
              <a:t>Light</a:t>
            </a:r>
          </a:p>
        </p:txBody>
      </p:sp>
      <p:sp>
        <p:nvSpPr>
          <p:cNvPr id="7" name="TextBox 6"/>
          <p:cNvSpPr txBox="1"/>
          <p:nvPr/>
        </p:nvSpPr>
        <p:spPr>
          <a:xfrm>
            <a:off x="526474" y="6191418"/>
            <a:ext cx="10695709" cy="830997"/>
          </a:xfrm>
          <a:prstGeom prst="rect">
            <a:avLst/>
          </a:prstGeom>
          <a:noFill/>
        </p:spPr>
        <p:txBody>
          <a:bodyPr wrap="square" rtlCol="0">
            <a:spAutoFit/>
          </a:bodyPr>
          <a:lstStyle/>
          <a:p>
            <a:r>
              <a:rPr lang="en-US" sz="1600" dirty="0"/>
              <a:t>Inside of the tube will be fed </a:t>
            </a:r>
            <a:r>
              <a:rPr lang="en-US" sz="1600" baseline="30000" dirty="0"/>
              <a:t>14</a:t>
            </a:r>
            <a:r>
              <a:rPr lang="en-US" sz="1600" dirty="0"/>
              <a:t>C-labelled glucose.  The outer biofilm will be harvested and subjected to liquid scintillation counting to quantify the amount of </a:t>
            </a:r>
            <a:r>
              <a:rPr lang="en-US" sz="1600" baseline="30000" dirty="0"/>
              <a:t>14</a:t>
            </a:r>
            <a:r>
              <a:rPr lang="en-US" sz="1600" dirty="0"/>
              <a:t>C subsequently incorporated into the algal biomass.  The bulk liquid in which the tube is submerged will be counted by LSC to quantify </a:t>
            </a:r>
            <a:r>
              <a:rPr lang="en-US" sz="1600" baseline="30000" dirty="0"/>
              <a:t>14</a:t>
            </a:r>
            <a:r>
              <a:rPr lang="en-US" sz="1600" dirty="0"/>
              <a:t>C.</a:t>
            </a:r>
          </a:p>
        </p:txBody>
      </p:sp>
      <p:sp>
        <p:nvSpPr>
          <p:cNvPr id="20" name="TextBox 19"/>
          <p:cNvSpPr txBox="1"/>
          <p:nvPr/>
        </p:nvSpPr>
        <p:spPr>
          <a:xfrm>
            <a:off x="2185781" y="256513"/>
            <a:ext cx="8013967" cy="461665"/>
          </a:xfrm>
          <a:prstGeom prst="rect">
            <a:avLst/>
          </a:prstGeom>
          <a:noFill/>
        </p:spPr>
        <p:txBody>
          <a:bodyPr wrap="square" rtlCol="0">
            <a:spAutoFit/>
          </a:bodyPr>
          <a:lstStyle/>
          <a:p>
            <a:r>
              <a:rPr lang="en-US" sz="2400" dirty="0"/>
              <a:t>DUAL BIOFILM ALGAL GROWTH SYSTEM – PROOF OF CONCEPT</a:t>
            </a:r>
          </a:p>
        </p:txBody>
      </p:sp>
    </p:spTree>
    <p:extLst>
      <p:ext uri="{BB962C8B-B14F-4D97-AF65-F5344CB8AC3E}">
        <p14:creationId xmlns:p14="http://schemas.microsoft.com/office/powerpoint/2010/main" val="146953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&amp; Considerations</a:t>
            </a:r>
          </a:p>
        </p:txBody>
      </p:sp>
      <p:sp>
        <p:nvSpPr>
          <p:cNvPr id="3" name="Content Placeholder 2"/>
          <p:cNvSpPr>
            <a:spLocks noGrp="1"/>
          </p:cNvSpPr>
          <p:nvPr>
            <p:ph idx="1"/>
          </p:nvPr>
        </p:nvSpPr>
        <p:spPr/>
        <p:txBody>
          <a:bodyPr>
            <a:normAutofit fontScale="92500" lnSpcReduction="10000"/>
          </a:bodyPr>
          <a:lstStyle/>
          <a:p>
            <a:r>
              <a:rPr lang="en-US" dirty="0"/>
              <a:t>Ultimately, it would be ideal if our design is able to circulate and treat the same WW stream inside </a:t>
            </a:r>
            <a:r>
              <a:rPr lang="en-US" i="1" dirty="0"/>
              <a:t>and </a:t>
            </a:r>
            <a:r>
              <a:rPr lang="en-US" dirty="0"/>
              <a:t>outside the tube, but for </a:t>
            </a:r>
            <a:r>
              <a:rPr lang="en-US" dirty="0" err="1"/>
              <a:t>PofC</a:t>
            </a:r>
            <a:r>
              <a:rPr lang="en-US" dirty="0"/>
              <a:t>, we will first need to keep both as </a:t>
            </a:r>
            <a:r>
              <a:rPr lang="en-US" u="sng" dirty="0"/>
              <a:t>closed</a:t>
            </a:r>
            <a:r>
              <a:rPr lang="en-US" dirty="0"/>
              <a:t> systems. </a:t>
            </a:r>
          </a:p>
          <a:p>
            <a:r>
              <a:rPr lang="en-US" dirty="0"/>
              <a:t>Which strain(s) will we use?</a:t>
            </a:r>
          </a:p>
          <a:p>
            <a:pPr lvl="1"/>
            <a:r>
              <a:rPr lang="en-US" dirty="0"/>
              <a:t>Initially pure culture bacterium inside tube, and pure culture algae outside? </a:t>
            </a:r>
          </a:p>
          <a:p>
            <a:r>
              <a:rPr lang="en-US" dirty="0"/>
              <a:t>Considering this will be proof of concept, what will be our perturbations?  Perhaps starvation, depending on the insight provided by manuscript #1?</a:t>
            </a:r>
          </a:p>
          <a:p>
            <a:r>
              <a:rPr lang="en-US" dirty="0"/>
              <a:t>To what extent should we analyze the outer (algal) biofilm?</a:t>
            </a:r>
          </a:p>
          <a:p>
            <a:pPr lvl="1"/>
            <a:r>
              <a:rPr lang="en-US" dirty="0"/>
              <a:t>Lipid analyses?</a:t>
            </a:r>
          </a:p>
          <a:p>
            <a:r>
              <a:rPr lang="en-US" dirty="0"/>
              <a:t>What is involved in preparing algal biomass for LSC?</a:t>
            </a:r>
          </a:p>
          <a:p>
            <a:r>
              <a:rPr lang="en-US" dirty="0"/>
              <a:t>Any patenting potential? </a:t>
            </a:r>
          </a:p>
        </p:txBody>
      </p:sp>
    </p:spTree>
    <p:extLst>
      <p:ext uri="{BB962C8B-B14F-4D97-AF65-F5344CB8AC3E}">
        <p14:creationId xmlns:p14="http://schemas.microsoft.com/office/powerpoint/2010/main" val="109436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Manuscript #3</a:t>
            </a:r>
          </a:p>
        </p:txBody>
      </p:sp>
      <p:sp>
        <p:nvSpPr>
          <p:cNvPr id="3" name="Text Placeholder 2"/>
          <p:cNvSpPr>
            <a:spLocks noGrp="1"/>
          </p:cNvSpPr>
          <p:nvPr>
            <p:ph type="body" idx="1"/>
          </p:nvPr>
        </p:nvSpPr>
        <p:spPr/>
        <p:txBody>
          <a:bodyPr/>
          <a:lstStyle/>
          <a:p>
            <a:r>
              <a:rPr lang="en-US" i="1" dirty="0"/>
              <a:t>Characterizing and optimizing the system.  Moving beyond proof-of-concept.</a:t>
            </a:r>
          </a:p>
          <a:p>
            <a:endParaRPr lang="en-US" dirty="0"/>
          </a:p>
        </p:txBody>
      </p:sp>
    </p:spTree>
    <p:extLst>
      <p:ext uri="{BB962C8B-B14F-4D97-AF65-F5344CB8AC3E}">
        <p14:creationId xmlns:p14="http://schemas.microsoft.com/office/powerpoint/2010/main" val="1344920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25274</TotalTime>
  <Words>1446</Words>
  <Application>Microsoft Office PowerPoint</Application>
  <PresentationFormat>Custom</PresentationFormat>
  <Paragraphs>117</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Manuscript #1</vt:lpstr>
      <vt:lpstr>Manuscript #1</vt:lpstr>
      <vt:lpstr>Questions &amp; Considerations</vt:lpstr>
      <vt:lpstr>Manuscript #2</vt:lpstr>
      <vt:lpstr>Manuscript #2</vt:lpstr>
      <vt:lpstr>PowerPoint Presentation</vt:lpstr>
      <vt:lpstr>Questions &amp; Considerations</vt:lpstr>
      <vt:lpstr>Manuscript #3</vt:lpstr>
      <vt:lpstr>Manuscript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dc:creator>
  <cp:lastModifiedBy>PATRICK</cp:lastModifiedBy>
  <cp:revision>51</cp:revision>
  <dcterms:created xsi:type="dcterms:W3CDTF">2016-08-29T15:27:50Z</dcterms:created>
  <dcterms:modified xsi:type="dcterms:W3CDTF">2016-09-19T19:35:10Z</dcterms:modified>
</cp:coreProperties>
</file>