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82" r:id="rId5"/>
    <p:sldId id="283" r:id="rId6"/>
    <p:sldId id="284" r:id="rId7"/>
    <p:sldId id="300" r:id="rId8"/>
    <p:sldId id="291" r:id="rId9"/>
    <p:sldId id="292" r:id="rId10"/>
    <p:sldId id="297" r:id="rId11"/>
    <p:sldId id="298" r:id="rId12"/>
    <p:sldId id="299" r:id="rId13"/>
    <p:sldId id="305" r:id="rId14"/>
    <p:sldId id="301" r:id="rId15"/>
    <p:sldId id="302" r:id="rId16"/>
    <p:sldId id="303" r:id="rId17"/>
    <p:sldId id="304" r:id="rId18"/>
    <p:sldId id="2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31" autoAdjust="0"/>
  </p:normalViewPr>
  <p:slideViewPr>
    <p:cSldViewPr snapToGrid="0">
      <p:cViewPr varScale="1">
        <p:scale>
          <a:sx n="158" d="100"/>
          <a:sy n="158" d="100"/>
        </p:scale>
        <p:origin x="270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12/9/2019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6151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47779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04863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48672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7895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8109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89610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96249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8935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17508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07157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7486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06690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3729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39869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US" sz="1600" b="1" spc="-100" baseline="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noProof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35.246.125.174:8001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5205663" y="3941638"/>
            <a:ext cx="1879577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PIERS</a:t>
            </a:r>
            <a:br>
              <a:rPr lang="en-US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</a:br>
            <a:r>
              <a:rPr lang="en-US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BARBER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CRUD Application</a:t>
            </a:r>
          </a:p>
        </p:txBody>
      </p:sp>
      <p:pic>
        <p:nvPicPr>
          <p:cNvPr id="7" name="Picture Placeholder 6" descr="Wood piece cut through the middle">
            <a:extLst>
              <a:ext uri="{FF2B5EF4-FFF2-40B4-BE49-F238E27FC236}">
                <a16:creationId xmlns:a16="http://schemas.microsoft.com/office/drawing/2014/main" id="{C0BA96B3-F713-41B0-A2E3-15E9039E47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80476" y="0"/>
            <a:ext cx="2211524" cy="6858000"/>
          </a:xfr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Yu-Gi-CRUD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5807" y="2255365"/>
            <a:ext cx="4854811" cy="2520000"/>
          </a:xfrm>
        </p:spPr>
        <p:txBody>
          <a:bodyPr/>
          <a:lstStyle/>
          <a:p>
            <a:pPr lvl="1"/>
            <a:r>
              <a:rPr lang="en-US" dirty="0"/>
              <a:t>Integration testing</a:t>
            </a:r>
          </a:p>
          <a:p>
            <a:pPr lvl="1"/>
            <a:r>
              <a:rPr lang="en-US" dirty="0"/>
              <a:t>Splitting of functions </a:t>
            </a:r>
          </a:p>
          <a:p>
            <a:pPr marL="266700" lvl="1" indent="0">
              <a:buNone/>
            </a:pPr>
            <a:endParaRPr lang="en-US" dirty="0"/>
          </a:p>
          <a:p>
            <a:pPr marL="266700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5D5CD8-988C-4AE0-AD2C-7E92899A66B4}"/>
              </a:ext>
            </a:extLst>
          </p:cNvPr>
          <p:cNvSpPr/>
          <p:nvPr/>
        </p:nvSpPr>
        <p:spPr>
          <a:xfrm>
            <a:off x="10082151" y="6282047"/>
            <a:ext cx="1294410" cy="4868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BD1305-33D0-49A5-AA62-935AFDA0E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286" y="843973"/>
            <a:ext cx="2862307" cy="2874184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2B4CE3-7A27-4244-9629-DD754ECBA3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Improvements</a:t>
            </a:r>
          </a:p>
        </p:txBody>
      </p:sp>
    </p:spTree>
    <p:extLst>
      <p:ext uri="{BB962C8B-B14F-4D97-AF65-F5344CB8AC3E}">
        <p14:creationId xmlns:p14="http://schemas.microsoft.com/office/powerpoint/2010/main" val="3442663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0" y="2044500"/>
            <a:ext cx="5184913" cy="43200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476500"/>
            <a:ext cx="5184800" cy="3715500"/>
          </a:xfrm>
        </p:spPr>
        <p:txBody>
          <a:bodyPr/>
          <a:lstStyle/>
          <a:p>
            <a:pPr marL="0" indent="0" algn="r">
              <a:buNone/>
            </a:pPr>
            <a:r>
              <a:rPr lang="en-GB" dirty="0">
                <a:hlinkClick r:id="rId3"/>
              </a:rPr>
              <a:t>http://35.246.125.174:8001/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4"/>
          <a:stretch>
            <a:fillRect/>
          </a:stretch>
        </p:blipFill>
        <p:spPr>
          <a:xfrm>
            <a:off x="9980476" y="1085"/>
            <a:ext cx="2211524" cy="618983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31D817-5C6C-4BAD-AF29-0A76B6C8515E}"/>
              </a:ext>
            </a:extLst>
          </p:cNvPr>
          <p:cNvSpPr/>
          <p:nvPr/>
        </p:nvSpPr>
        <p:spPr>
          <a:xfrm>
            <a:off x="10082151" y="6282047"/>
            <a:ext cx="1294410" cy="4868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383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704" y="1538495"/>
            <a:ext cx="4500000" cy="498616"/>
          </a:xfrm>
        </p:spPr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5807" y="2255365"/>
            <a:ext cx="4854811" cy="2520000"/>
          </a:xfrm>
        </p:spPr>
        <p:txBody>
          <a:bodyPr/>
          <a:lstStyle/>
          <a:p>
            <a:pPr lvl="1"/>
            <a:r>
              <a:rPr lang="en-US" dirty="0"/>
              <a:t>Many to many table relationship</a:t>
            </a:r>
          </a:p>
          <a:p>
            <a:pPr lvl="1"/>
            <a:r>
              <a:rPr lang="en-US" dirty="0"/>
              <a:t>Displaying query data</a:t>
            </a:r>
          </a:p>
          <a:p>
            <a:pPr lvl="1"/>
            <a:endParaRPr lang="en-US" dirty="0"/>
          </a:p>
          <a:p>
            <a:pPr marL="266700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5D5CD8-988C-4AE0-AD2C-7E92899A66B4}"/>
              </a:ext>
            </a:extLst>
          </p:cNvPr>
          <p:cNvSpPr/>
          <p:nvPr/>
        </p:nvSpPr>
        <p:spPr>
          <a:xfrm>
            <a:off x="10082151" y="6282047"/>
            <a:ext cx="1294410" cy="4868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7AA287D-9CC7-4256-86FC-CF2300D10707}"/>
              </a:ext>
            </a:extLst>
          </p:cNvPr>
          <p:cNvSpPr txBox="1">
            <a:spLocks/>
          </p:cNvSpPr>
          <p:nvPr/>
        </p:nvSpPr>
        <p:spPr>
          <a:xfrm>
            <a:off x="3560618" y="3266057"/>
            <a:ext cx="4500000" cy="498616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3600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5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6439BAE9-4CBB-4728-8052-B47C98A9B2C6}"/>
              </a:ext>
            </a:extLst>
          </p:cNvPr>
          <p:cNvSpPr txBox="1">
            <a:spLocks/>
          </p:cNvSpPr>
          <p:nvPr/>
        </p:nvSpPr>
        <p:spPr>
          <a:xfrm>
            <a:off x="4035632" y="4059505"/>
            <a:ext cx="4854811" cy="25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Admin Panel</a:t>
            </a:r>
          </a:p>
          <a:p>
            <a:pPr lvl="1"/>
            <a:r>
              <a:rPr lang="en-US" dirty="0"/>
              <a:t>Search Bar</a:t>
            </a:r>
          </a:p>
          <a:p>
            <a:pPr lvl="1"/>
            <a:endParaRPr lang="en-US" dirty="0"/>
          </a:p>
          <a:p>
            <a:pPr marL="266700" lvl="1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pic>
        <p:nvPicPr>
          <p:cNvPr id="18" name="Picture 17" descr="A picture containing photo, man, bus, woman&#10;&#10;Description automatically generated">
            <a:extLst>
              <a:ext uri="{FF2B5EF4-FFF2-40B4-BE49-F238E27FC236}">
                <a16:creationId xmlns:a16="http://schemas.microsoft.com/office/drawing/2014/main" id="{0A2EA864-BCF6-4897-ACC4-D98848670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66" y="3520815"/>
            <a:ext cx="1888022" cy="276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00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704" y="1538495"/>
            <a:ext cx="4500000" cy="498616"/>
          </a:xfrm>
        </p:spPr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704" y="2255365"/>
            <a:ext cx="4854811" cy="2520000"/>
          </a:xfrm>
        </p:spPr>
        <p:txBody>
          <a:bodyPr/>
          <a:lstStyle/>
          <a:p>
            <a:pPr lvl="1"/>
            <a:r>
              <a:rPr lang="en-US" dirty="0"/>
              <a:t>Full CRUD Implementation</a:t>
            </a:r>
          </a:p>
          <a:p>
            <a:pPr lvl="1"/>
            <a:r>
              <a:rPr lang="en-US" dirty="0"/>
              <a:t>Efficient use of links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66700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5D5CD8-988C-4AE0-AD2C-7E92899A66B4}"/>
              </a:ext>
            </a:extLst>
          </p:cNvPr>
          <p:cNvSpPr/>
          <p:nvPr/>
        </p:nvSpPr>
        <p:spPr>
          <a:xfrm>
            <a:off x="10082151" y="6282047"/>
            <a:ext cx="1294410" cy="4868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E04A614-AA53-4FF3-966F-7C1E7CB3CF7D}"/>
              </a:ext>
            </a:extLst>
          </p:cNvPr>
          <p:cNvSpPr txBox="1">
            <a:spLocks/>
          </p:cNvSpPr>
          <p:nvPr/>
        </p:nvSpPr>
        <p:spPr>
          <a:xfrm>
            <a:off x="3560618" y="3266057"/>
            <a:ext cx="4500000" cy="498616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3600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5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E4F7FC7E-7CE9-4B0C-97B1-116E29341C83}"/>
              </a:ext>
            </a:extLst>
          </p:cNvPr>
          <p:cNvSpPr txBox="1">
            <a:spLocks/>
          </p:cNvSpPr>
          <p:nvPr/>
        </p:nvSpPr>
        <p:spPr>
          <a:xfrm>
            <a:off x="4035632" y="4059505"/>
            <a:ext cx="4854811" cy="25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Users have many decks</a:t>
            </a:r>
          </a:p>
          <a:p>
            <a:pPr lvl="1"/>
            <a:r>
              <a:rPr lang="en-US" dirty="0"/>
              <a:t>Admin can edit any user</a:t>
            </a:r>
          </a:p>
          <a:p>
            <a:pPr lvl="1"/>
            <a:endParaRPr lang="en-US" dirty="0"/>
          </a:p>
          <a:p>
            <a:pPr marL="266700" lvl="1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EB95A777-3C9D-4C90-A6CE-C88597A73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891" y="3529517"/>
            <a:ext cx="1550443" cy="227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7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704" y="1376076"/>
            <a:ext cx="4500000" cy="498616"/>
          </a:xfrm>
        </p:spPr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704" y="2006057"/>
            <a:ext cx="4854811" cy="2520000"/>
          </a:xfrm>
        </p:spPr>
        <p:txBody>
          <a:bodyPr/>
          <a:lstStyle/>
          <a:p>
            <a:pPr lvl="1"/>
            <a:r>
              <a:rPr lang="en-US" dirty="0"/>
              <a:t>Fully functional deployed web app</a:t>
            </a:r>
          </a:p>
          <a:p>
            <a:pPr lvl="1"/>
            <a:r>
              <a:rPr lang="en-US" dirty="0"/>
              <a:t>Automated </a:t>
            </a:r>
            <a:r>
              <a:rPr lang="en-US" dirty="0" err="1"/>
              <a:t>jenkins</a:t>
            </a:r>
            <a:r>
              <a:rPr lang="en-US" dirty="0"/>
              <a:t> pipeline</a:t>
            </a:r>
          </a:p>
          <a:p>
            <a:pPr lvl="1"/>
            <a:r>
              <a:rPr lang="en-US" dirty="0"/>
              <a:t>Testing suite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66700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5D5CD8-988C-4AE0-AD2C-7E92899A66B4}"/>
              </a:ext>
            </a:extLst>
          </p:cNvPr>
          <p:cNvSpPr/>
          <p:nvPr/>
        </p:nvSpPr>
        <p:spPr>
          <a:xfrm>
            <a:off x="10082151" y="6282047"/>
            <a:ext cx="1294410" cy="4868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E04A614-AA53-4FF3-966F-7C1E7CB3CF7D}"/>
              </a:ext>
            </a:extLst>
          </p:cNvPr>
          <p:cNvSpPr txBox="1">
            <a:spLocks/>
          </p:cNvSpPr>
          <p:nvPr/>
        </p:nvSpPr>
        <p:spPr>
          <a:xfrm>
            <a:off x="3560618" y="3266057"/>
            <a:ext cx="4500000" cy="498616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3600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5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Future Improvements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E4F7FC7E-7CE9-4B0C-97B1-116E29341C83}"/>
              </a:ext>
            </a:extLst>
          </p:cNvPr>
          <p:cNvSpPr txBox="1">
            <a:spLocks/>
          </p:cNvSpPr>
          <p:nvPr/>
        </p:nvSpPr>
        <p:spPr>
          <a:xfrm>
            <a:off x="4035632" y="4059505"/>
            <a:ext cx="4854811" cy="25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Improve aesthetic</a:t>
            </a:r>
          </a:p>
          <a:p>
            <a:pPr lvl="1"/>
            <a:r>
              <a:rPr lang="en-US" dirty="0"/>
              <a:t>Search bar functionality</a:t>
            </a:r>
          </a:p>
          <a:p>
            <a:pPr lvl="1"/>
            <a:r>
              <a:rPr lang="en-US" dirty="0"/>
              <a:t>Integration testing</a:t>
            </a:r>
          </a:p>
          <a:p>
            <a:pPr lvl="1"/>
            <a:r>
              <a:rPr lang="en-US" dirty="0"/>
              <a:t>Admin ability to delete cards</a:t>
            </a:r>
          </a:p>
          <a:p>
            <a:pPr lvl="1"/>
            <a:endParaRPr lang="en-US" dirty="0"/>
          </a:p>
          <a:p>
            <a:pPr marL="266700" lvl="1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4012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listening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US" sz="1600" b="1" spc="-100" baseline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8EC377-6B87-434F-B2A9-53C53BFD32E8}"/>
              </a:ext>
            </a:extLst>
          </p:cNvPr>
          <p:cNvSpPr/>
          <p:nvPr/>
        </p:nvSpPr>
        <p:spPr>
          <a:xfrm>
            <a:off x="10711543" y="100332"/>
            <a:ext cx="1294410" cy="4868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Picture 22" descr="A close up of a sign&#10;&#10;Description automatically generated">
            <a:extLst>
              <a:ext uri="{FF2B5EF4-FFF2-40B4-BE49-F238E27FC236}">
                <a16:creationId xmlns:a16="http://schemas.microsoft.com/office/drawing/2014/main" id="{91756FF3-8FC0-43EB-A2E9-D59A3B1E5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100" y="3429000"/>
            <a:ext cx="2173122" cy="315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86" y="2044500"/>
            <a:ext cx="5184913" cy="43200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476500"/>
            <a:ext cx="5184800" cy="3715500"/>
          </a:xfrm>
        </p:spPr>
        <p:txBody>
          <a:bodyPr/>
          <a:lstStyle/>
          <a:p>
            <a:r>
              <a:rPr lang="en-US" dirty="0"/>
              <a:t>The Brief</a:t>
            </a:r>
          </a:p>
          <a:p>
            <a:r>
              <a:rPr lang="en-US" dirty="0"/>
              <a:t>Idea</a:t>
            </a:r>
          </a:p>
          <a:p>
            <a:r>
              <a:rPr lang="en-US" dirty="0"/>
              <a:t>Technologies</a:t>
            </a:r>
          </a:p>
          <a:p>
            <a:r>
              <a:rPr lang="en-US" dirty="0"/>
              <a:t>CRUD Functionality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Live Demo</a:t>
            </a:r>
          </a:p>
          <a:p>
            <a:r>
              <a:rPr lang="en-US" dirty="0"/>
              <a:t>Difficulties</a:t>
            </a:r>
          </a:p>
          <a:p>
            <a:r>
              <a:rPr lang="en-US" dirty="0"/>
              <a:t>Successes</a:t>
            </a:r>
          </a:p>
          <a:p>
            <a:r>
              <a:rPr lang="en-US" dirty="0"/>
              <a:t>Wrap up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9980476" y="1085"/>
            <a:ext cx="2211524" cy="618983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31D817-5C6C-4BAD-AF29-0A76B6C8515E}"/>
              </a:ext>
            </a:extLst>
          </p:cNvPr>
          <p:cNvSpPr/>
          <p:nvPr/>
        </p:nvSpPr>
        <p:spPr>
          <a:xfrm>
            <a:off x="10082151" y="6282047"/>
            <a:ext cx="1294410" cy="4868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9198000" cy="636732"/>
          </a:xfrm>
        </p:spPr>
        <p:txBody>
          <a:bodyPr/>
          <a:lstStyle/>
          <a:p>
            <a:pPr lvl="0"/>
            <a:r>
              <a:rPr lang="en-GB" sz="1600" dirty="0"/>
              <a:t>To create a CRUD application with utilisation of technologies and methodologies covered during training.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645373"/>
            <a:ext cx="4500000" cy="498616"/>
          </a:xfrm>
        </p:spPr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4515" y="2255365"/>
            <a:ext cx="4500000" cy="2520000"/>
          </a:xfrm>
        </p:spPr>
        <p:txBody>
          <a:bodyPr/>
          <a:lstStyle/>
          <a:p>
            <a:pPr lvl="1"/>
            <a:r>
              <a:rPr lang="en-US" dirty="0"/>
              <a:t>Documentation </a:t>
            </a:r>
          </a:p>
          <a:p>
            <a:pPr lvl="1"/>
            <a:r>
              <a:rPr lang="en-US" dirty="0"/>
              <a:t>Relational database</a:t>
            </a:r>
          </a:p>
          <a:p>
            <a:pPr lvl="1"/>
            <a:r>
              <a:rPr lang="en-US" dirty="0"/>
              <a:t>Python web application</a:t>
            </a:r>
          </a:p>
          <a:p>
            <a:pPr lvl="1"/>
            <a:r>
              <a:rPr lang="en-US" dirty="0"/>
              <a:t>Test coverage</a:t>
            </a:r>
          </a:p>
          <a:p>
            <a:pPr lvl="1"/>
            <a:r>
              <a:rPr lang="en-US" dirty="0"/>
              <a:t>Automated CI pipeline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5D5CD8-988C-4AE0-AD2C-7E92899A66B4}"/>
              </a:ext>
            </a:extLst>
          </p:cNvPr>
          <p:cNvSpPr/>
          <p:nvPr/>
        </p:nvSpPr>
        <p:spPr>
          <a:xfrm>
            <a:off x="10082151" y="6282047"/>
            <a:ext cx="1294410" cy="4868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531AE68-AEAF-42FD-8D46-0E6F22887F88}"/>
              </a:ext>
            </a:extLst>
          </p:cNvPr>
          <p:cNvSpPr txBox="1">
            <a:spLocks/>
          </p:cNvSpPr>
          <p:nvPr/>
        </p:nvSpPr>
        <p:spPr>
          <a:xfrm>
            <a:off x="4093559" y="3780952"/>
            <a:ext cx="4500000" cy="498616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3600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5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Constraints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E96199CB-9C19-4F93-8BF1-75B4996A5710}"/>
              </a:ext>
            </a:extLst>
          </p:cNvPr>
          <p:cNvSpPr txBox="1">
            <a:spLocks/>
          </p:cNvSpPr>
          <p:nvPr/>
        </p:nvSpPr>
        <p:spPr>
          <a:xfrm>
            <a:off x="5030800" y="4462196"/>
            <a:ext cx="4500000" cy="21582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GCP MySQL </a:t>
            </a:r>
          </a:p>
          <a:p>
            <a:pPr lvl="1"/>
            <a:r>
              <a:rPr lang="en-US" dirty="0"/>
              <a:t>Flask Front end</a:t>
            </a:r>
          </a:p>
          <a:p>
            <a:pPr lvl="1"/>
            <a:r>
              <a:rPr lang="en-US" dirty="0"/>
              <a:t>Git Version Control</a:t>
            </a:r>
          </a:p>
          <a:p>
            <a:pPr lvl="1"/>
            <a:r>
              <a:rPr lang="en-US" dirty="0"/>
              <a:t>Jenkins CI server</a:t>
            </a:r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Yu-Gi-CRUD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9198000" cy="636732"/>
          </a:xfrm>
        </p:spPr>
        <p:txBody>
          <a:bodyPr/>
          <a:lstStyle/>
          <a:p>
            <a:pPr lvl="0"/>
            <a:r>
              <a:rPr lang="en-GB" sz="1600" dirty="0"/>
              <a:t>A childhood obsession turned web-app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645373"/>
            <a:ext cx="4500000" cy="498616"/>
          </a:xfrm>
        </p:spPr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704" y="2255365"/>
            <a:ext cx="4854811" cy="2520000"/>
          </a:xfrm>
        </p:spPr>
        <p:txBody>
          <a:bodyPr/>
          <a:lstStyle/>
          <a:p>
            <a:pPr marL="266700" lvl="1" indent="0">
              <a:buNone/>
            </a:pPr>
            <a:r>
              <a:rPr lang="en-US" dirty="0"/>
              <a:t>A simple web app for constructing Yu-Gi-Oh type decks</a:t>
            </a:r>
          </a:p>
          <a:p>
            <a:pPr lvl="1"/>
            <a:r>
              <a:rPr lang="en-US" dirty="0"/>
              <a:t>Log in</a:t>
            </a:r>
          </a:p>
          <a:p>
            <a:pPr lvl="1"/>
            <a:r>
              <a:rPr lang="en-US" dirty="0"/>
              <a:t>Create/Edit cards</a:t>
            </a:r>
          </a:p>
          <a:p>
            <a:pPr lvl="1"/>
            <a:r>
              <a:rPr lang="en-US" dirty="0"/>
              <a:t>Create/Remove decks</a:t>
            </a:r>
          </a:p>
          <a:p>
            <a:pPr lvl="1"/>
            <a:r>
              <a:rPr lang="en-US" dirty="0"/>
              <a:t>Search card database</a:t>
            </a:r>
          </a:p>
          <a:p>
            <a:pPr lvl="1"/>
            <a:r>
              <a:rPr lang="en-US" dirty="0"/>
              <a:t>Edit users</a:t>
            </a:r>
          </a:p>
          <a:p>
            <a:pPr lvl="1"/>
            <a:r>
              <a:rPr lang="en-US" dirty="0"/>
              <a:t>Change passwords</a:t>
            </a:r>
          </a:p>
          <a:p>
            <a:pPr lvl="1"/>
            <a:endParaRPr lang="en-US" dirty="0"/>
          </a:p>
          <a:p>
            <a:pPr marL="266700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5D5CD8-988C-4AE0-AD2C-7E92899A66B4}"/>
              </a:ext>
            </a:extLst>
          </p:cNvPr>
          <p:cNvSpPr/>
          <p:nvPr/>
        </p:nvSpPr>
        <p:spPr>
          <a:xfrm>
            <a:off x="10082151" y="6282047"/>
            <a:ext cx="1294410" cy="4868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413BBE8-B64A-4AD5-80B9-5B1BF02C7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167" y="3515365"/>
            <a:ext cx="5016765" cy="285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4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E40B9-054F-4D79-BD17-68E71C740D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Jenkins</a:t>
            </a:r>
          </a:p>
          <a:p>
            <a:r>
              <a:rPr lang="en-US" dirty="0"/>
              <a:t>Green Unicorn</a:t>
            </a:r>
          </a:p>
          <a:p>
            <a:r>
              <a:rPr lang="en-US" dirty="0"/>
              <a:t>Flask</a:t>
            </a:r>
          </a:p>
          <a:p>
            <a:r>
              <a:rPr lang="en-US" dirty="0"/>
              <a:t>Git</a:t>
            </a:r>
          </a:p>
          <a:p>
            <a:r>
              <a:rPr lang="en-US" dirty="0"/>
              <a:t>GCP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MySQL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Placeholder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A0A8CCF-F979-4EC1-94E9-A19A8C71761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4679" r="4679"/>
          <a:stretch>
            <a:fillRect/>
          </a:stretch>
        </p:blipFill>
        <p:spPr/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1BF3D85-2275-4EDB-AD31-64217018CF8E}"/>
              </a:ext>
            </a:extLst>
          </p:cNvPr>
          <p:cNvSpPr/>
          <p:nvPr/>
        </p:nvSpPr>
        <p:spPr>
          <a:xfrm>
            <a:off x="10082151" y="6282047"/>
            <a:ext cx="1294410" cy="4868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704" y="504701"/>
            <a:ext cx="2934814" cy="884688"/>
          </a:xfrm>
        </p:spPr>
        <p:txBody>
          <a:bodyPr/>
          <a:lstStyle/>
          <a:p>
            <a:r>
              <a:rPr lang="en-US" dirty="0"/>
              <a:t>Create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4D6DD3-B2EF-477E-8BEB-BE14D4F25B9C}"/>
              </a:ext>
            </a:extLst>
          </p:cNvPr>
          <p:cNvSpPr/>
          <p:nvPr/>
        </p:nvSpPr>
        <p:spPr>
          <a:xfrm>
            <a:off x="10082151" y="6282047"/>
            <a:ext cx="1294410" cy="4868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1FFEE2-5C5E-4648-8A60-4E99B19B3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614" y="899167"/>
            <a:ext cx="2114320" cy="1374957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F1A0E7-9E3F-4F1C-811E-666C5DDC3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543" y="2437478"/>
            <a:ext cx="2120763" cy="2410557"/>
          </a:xfrm>
          <a:prstGeom prst="rect">
            <a:avLst/>
          </a:prstGeom>
        </p:spPr>
      </p:pic>
      <p:pic>
        <p:nvPicPr>
          <p:cNvPr id="12" name="Picture 11" descr="A close up of an object&#10;&#10;Description automatically generated">
            <a:extLst>
              <a:ext uri="{FF2B5EF4-FFF2-40B4-BE49-F238E27FC236}">
                <a16:creationId xmlns:a16="http://schemas.microsoft.com/office/drawing/2014/main" id="{2753535E-1F38-4FCF-83B8-0CD9B3DD9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9865" y="4207317"/>
            <a:ext cx="2071479" cy="142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271" y="742207"/>
            <a:ext cx="2115417" cy="849062"/>
          </a:xfrm>
        </p:spPr>
        <p:txBody>
          <a:bodyPr/>
          <a:lstStyle/>
          <a:p>
            <a:r>
              <a:rPr lang="en-US" dirty="0"/>
              <a:t>Read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4D6DD3-B2EF-477E-8BEB-BE14D4F25B9C}"/>
              </a:ext>
            </a:extLst>
          </p:cNvPr>
          <p:cNvSpPr/>
          <p:nvPr/>
        </p:nvSpPr>
        <p:spPr>
          <a:xfrm>
            <a:off x="10082151" y="6282047"/>
            <a:ext cx="1294410" cy="4868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4FAB2A4-4A13-4437-AD29-B405F6209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61" y="2723028"/>
            <a:ext cx="4174093" cy="266603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99732C-5991-4D5A-967F-C7BF84D98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349" y="855022"/>
            <a:ext cx="2087050" cy="2208445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5CAD9B02-CD12-4C73-BB6D-DEB216E7E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4867" y="3689048"/>
            <a:ext cx="1526721" cy="222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96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271" y="742207"/>
            <a:ext cx="2933207" cy="849062"/>
          </a:xfrm>
        </p:spPr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4D6DD3-B2EF-477E-8BEB-BE14D4F25B9C}"/>
              </a:ext>
            </a:extLst>
          </p:cNvPr>
          <p:cNvSpPr/>
          <p:nvPr/>
        </p:nvSpPr>
        <p:spPr>
          <a:xfrm>
            <a:off x="10082151" y="6282047"/>
            <a:ext cx="1294410" cy="4868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3F16A2-4782-4AB7-B832-51D39D610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550" y="538408"/>
            <a:ext cx="2059735" cy="2549177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66D31A-19DB-4609-9951-829C904E1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26" y="2784764"/>
            <a:ext cx="3213295" cy="1583020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0BF43A4E-A221-46A2-9B45-6B0116C81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7689" y="3590366"/>
            <a:ext cx="1508861" cy="220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80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271" y="742207"/>
            <a:ext cx="2933207" cy="849062"/>
          </a:xfrm>
        </p:spPr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5159" y="4067299"/>
            <a:ext cx="2657433" cy="1460665"/>
          </a:xfrm>
        </p:spPr>
        <p:txBody>
          <a:bodyPr/>
          <a:lstStyle/>
          <a:p>
            <a:r>
              <a:rPr lang="en-US" i="0" dirty="0"/>
              <a:t>User deletion also removes all decks associated with that user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4D6DD3-B2EF-477E-8BEB-BE14D4F25B9C}"/>
              </a:ext>
            </a:extLst>
          </p:cNvPr>
          <p:cNvSpPr/>
          <p:nvPr/>
        </p:nvSpPr>
        <p:spPr>
          <a:xfrm>
            <a:off x="10082151" y="6282047"/>
            <a:ext cx="1294410" cy="4868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379815-EE82-488D-81B4-E65018998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479" y="742207"/>
            <a:ext cx="2087050" cy="220844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57B964-751A-45A4-97CA-AF38B7EB4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093" y="742206"/>
            <a:ext cx="1820998" cy="2208445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60E7F2-6CD9-4631-B701-04DB073E2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890" y="3144506"/>
            <a:ext cx="2016450" cy="2662201"/>
          </a:xfrm>
          <a:prstGeom prst="rect">
            <a:avLst/>
          </a:prstGeom>
        </p:spPr>
      </p:pic>
      <p:pic>
        <p:nvPicPr>
          <p:cNvPr id="14" name="Picture 13" descr="A picture containing bird&#10;&#10;Description automatically generated">
            <a:extLst>
              <a:ext uri="{FF2B5EF4-FFF2-40B4-BE49-F238E27FC236}">
                <a16:creationId xmlns:a16="http://schemas.microsoft.com/office/drawing/2014/main" id="{8D988522-AE40-42EB-9E06-62B89CD4C9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9408" y="3144506"/>
            <a:ext cx="1978424" cy="261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292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328976_Minimalist presentation_RVA_v4" id="{DA616D2A-CFEC-48D2-90FC-DF66CF8D2F8A}" vid="{8F2838F8-33B8-457C-9B19-1E5863B0E0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323504-CBC8-4A2F-BF86-8DF0D94D4A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100F67-BC3D-46B4-8D39-802DC9D7F2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53D8350-BC36-420E-83B3-2CFFF4E97F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0</TotalTime>
  <Words>232</Words>
  <Application>Microsoft Office PowerPoint</Application>
  <PresentationFormat>Widescreen</PresentationFormat>
  <Paragraphs>130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Corbel</vt:lpstr>
      <vt:lpstr>Times New Roman</vt:lpstr>
      <vt:lpstr>Office Theme</vt:lpstr>
      <vt:lpstr>CRUD Application</vt:lpstr>
      <vt:lpstr>Contents</vt:lpstr>
      <vt:lpstr>Brief</vt:lpstr>
      <vt:lpstr>Yu-Gi-CRUD</vt:lpstr>
      <vt:lpstr>Technologies</vt:lpstr>
      <vt:lpstr>Create</vt:lpstr>
      <vt:lpstr>Read</vt:lpstr>
      <vt:lpstr>Update</vt:lpstr>
      <vt:lpstr>Delete</vt:lpstr>
      <vt:lpstr>Testing</vt:lpstr>
      <vt:lpstr>Live Demo</vt:lpstr>
      <vt:lpstr>Difficulties</vt:lpstr>
      <vt:lpstr>Successes</vt:lpstr>
      <vt:lpstr>Wrap up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2019-12-08T22:29:05Z</dcterms:created>
  <dcterms:modified xsi:type="dcterms:W3CDTF">2019-12-09T00:44:27Z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