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15237-AB1A-44DF-B2C8-33BF978E9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C++</a:t>
            </a:r>
            <a:r>
              <a:rPr lang="zh-CN" altLang="en-US" dirty="0"/>
              <a:t>标准化开发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93BD4A-A34E-4EA7-BB2D-DB12F5C26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陶思敏</a:t>
            </a:r>
          </a:p>
        </p:txBody>
      </p:sp>
    </p:spTree>
    <p:extLst>
      <p:ext uri="{BB962C8B-B14F-4D97-AF65-F5344CB8AC3E}">
        <p14:creationId xmlns:p14="http://schemas.microsoft.com/office/powerpoint/2010/main" val="95926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85CB5-8CCB-4CFE-B92B-92CA38D2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一个优秀的范例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D554D4-FA09-4248-B8A2-EA2C3D9E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7" y="1594873"/>
            <a:ext cx="7389931" cy="460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9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85CB5-8CCB-4CFE-B92B-92CA38D2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的语言特点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735C-8FAE-4469-B725-988DB082E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32" y="1603998"/>
            <a:ext cx="8596668" cy="3880773"/>
          </a:xfrm>
        </p:spPr>
        <p:txBody>
          <a:bodyPr/>
          <a:lstStyle/>
          <a:p>
            <a:r>
              <a:rPr lang="zh-CN" altLang="en-US" dirty="0"/>
              <a:t>能够直接和</a:t>
            </a:r>
            <a:r>
              <a:rPr lang="zh-CN" altLang="en-US" dirty="0">
                <a:solidFill>
                  <a:srgbClr val="FF0000"/>
                </a:solidFill>
              </a:rPr>
              <a:t>底层机器交互</a:t>
            </a:r>
            <a:r>
              <a:rPr lang="zh-CN" altLang="en-US" dirty="0"/>
              <a:t>，执行效率高，在桌面工具，科学计算，游戏，金融交易等对性能要求比较高的领域有较多应用，例如国内腾讯，网易等游戏互联网厂商有较多</a:t>
            </a:r>
            <a:r>
              <a:rPr lang="en-US" altLang="zh-CN" dirty="0"/>
              <a:t>C++</a:t>
            </a:r>
            <a:r>
              <a:rPr lang="zh-CN" altLang="en-US" dirty="0"/>
              <a:t>开发岗位，在电子行业</a:t>
            </a:r>
            <a:r>
              <a:rPr lang="en-US" altLang="zh-CN" dirty="0"/>
              <a:t>PC</a:t>
            </a:r>
            <a:r>
              <a:rPr lang="zh-CN" altLang="en-US" dirty="0"/>
              <a:t>控制端也有基于</a:t>
            </a:r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/>
              <a:t>QT</a:t>
            </a:r>
            <a:r>
              <a:rPr lang="zh-CN" altLang="en-US" dirty="0"/>
              <a:t>开发；</a:t>
            </a:r>
            <a:endParaRPr lang="en-US" altLang="zh-CN" dirty="0"/>
          </a:p>
          <a:p>
            <a:r>
              <a:rPr lang="zh-CN" altLang="en-US" dirty="0"/>
              <a:t>发展很多年，</a:t>
            </a:r>
            <a:r>
              <a:rPr lang="zh-CN" altLang="en-US" dirty="0">
                <a:solidFill>
                  <a:srgbClr val="FF0000"/>
                </a:solidFill>
              </a:rPr>
              <a:t>语言成熟</a:t>
            </a:r>
            <a:r>
              <a:rPr lang="zh-CN" altLang="en-US" dirty="0"/>
              <a:t>，开发者众多，技术问题在网上能找到很多解决方案，</a:t>
            </a:r>
            <a:r>
              <a:rPr lang="en-US" altLang="zh-CN" dirty="0"/>
              <a:t>C++</a:t>
            </a:r>
            <a:r>
              <a:rPr lang="zh-CN" altLang="en-US" dirty="0"/>
              <a:t>属于中层语言，高级语言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等通过</a:t>
            </a:r>
            <a:r>
              <a:rPr lang="en-US" altLang="zh-CN" dirty="0" err="1"/>
              <a:t>pybind</a:t>
            </a:r>
            <a:r>
              <a:rPr lang="zh-CN" altLang="en-US" dirty="0"/>
              <a:t>，</a:t>
            </a:r>
            <a:r>
              <a:rPr lang="en-US" altLang="zh-CN" dirty="0"/>
              <a:t>swig</a:t>
            </a:r>
            <a:r>
              <a:rPr lang="zh-CN" altLang="en-US" dirty="0"/>
              <a:t>可以调用</a:t>
            </a:r>
            <a:r>
              <a:rPr lang="en-US" altLang="zh-CN" dirty="0"/>
              <a:t>C++</a:t>
            </a:r>
            <a:r>
              <a:rPr lang="zh-CN" altLang="en-US" dirty="0"/>
              <a:t>完成一些底层工作，提升运行效率；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不友好的地方是语言庞杂，对</a:t>
            </a:r>
            <a:r>
              <a:rPr lang="zh-CN" altLang="en-US" dirty="0">
                <a:solidFill>
                  <a:srgbClr val="FF0000"/>
                </a:solidFill>
              </a:rPr>
              <a:t>开发者要求比较高</a:t>
            </a:r>
            <a:r>
              <a:rPr lang="zh-CN" altLang="en-US" dirty="0"/>
              <a:t>，稍不注意会出现野指针，内存越界，内存泄漏，空指针，悬空引用等问题，最终导致</a:t>
            </a:r>
            <a:r>
              <a:rPr lang="zh-CN" altLang="en-US" dirty="0">
                <a:solidFill>
                  <a:srgbClr val="FF0000"/>
                </a:solidFill>
              </a:rPr>
              <a:t>程序崩溃或者卡死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EDA</a:t>
            </a:r>
            <a:r>
              <a:rPr lang="zh-CN" altLang="en-US" dirty="0"/>
              <a:t>工具主流厂商都是</a:t>
            </a:r>
            <a:r>
              <a:rPr lang="en-US" altLang="zh-CN" dirty="0">
                <a:solidFill>
                  <a:srgbClr val="FF0000"/>
                </a:solidFill>
              </a:rPr>
              <a:t>C++</a:t>
            </a:r>
            <a:r>
              <a:rPr lang="zh-CN" altLang="en-US" dirty="0">
                <a:solidFill>
                  <a:srgbClr val="FF0000"/>
                </a:solidFill>
              </a:rPr>
              <a:t>开发</a:t>
            </a:r>
            <a:r>
              <a:rPr lang="zh-CN" altLang="en-US" dirty="0"/>
              <a:t>工具，因为当前</a:t>
            </a:r>
            <a:r>
              <a:rPr lang="en-US" altLang="zh-CN" dirty="0"/>
              <a:t>EDA</a:t>
            </a:r>
            <a:r>
              <a:rPr lang="zh-CN" altLang="en-US" dirty="0"/>
              <a:t>工具主要还是在本地工作站或者</a:t>
            </a:r>
            <a:r>
              <a:rPr lang="en-US" altLang="zh-CN" dirty="0"/>
              <a:t>PC</a:t>
            </a:r>
            <a:r>
              <a:rPr lang="zh-CN" altLang="en-US" dirty="0"/>
              <a:t>上运行。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58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85CB5-8CCB-4CFE-B92B-92CA38D2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标准化开发的要求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735C-8FAE-4469-B725-988DB082E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32" y="1603998"/>
            <a:ext cx="8596668" cy="3880773"/>
          </a:xfrm>
        </p:spPr>
        <p:txBody>
          <a:bodyPr/>
          <a:lstStyle/>
          <a:p>
            <a:r>
              <a:rPr lang="zh-CN" altLang="en-US" dirty="0"/>
              <a:t>开发者需要对</a:t>
            </a:r>
            <a:r>
              <a:rPr lang="en-US" altLang="zh-CN" dirty="0"/>
              <a:t>C++</a:t>
            </a:r>
            <a:r>
              <a:rPr lang="zh-CN" altLang="en-US" dirty="0">
                <a:solidFill>
                  <a:srgbClr val="FF0000"/>
                </a:solidFill>
              </a:rPr>
              <a:t>语言特性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>
                <a:solidFill>
                  <a:srgbClr val="FF0000"/>
                </a:solidFill>
              </a:rPr>
              <a:t>标准库</a:t>
            </a:r>
            <a:r>
              <a:rPr lang="zh-CN" altLang="en-US" dirty="0"/>
              <a:t>，常用</a:t>
            </a:r>
            <a:r>
              <a:rPr lang="zh-CN" altLang="en-US" dirty="0">
                <a:solidFill>
                  <a:srgbClr val="FF0000"/>
                </a:solidFill>
              </a:rPr>
              <a:t>设计模式</a:t>
            </a:r>
            <a:r>
              <a:rPr lang="zh-CN" altLang="en-US" dirty="0"/>
              <a:t>熟练掌握；</a:t>
            </a:r>
            <a:endParaRPr lang="en-US" altLang="zh-CN" dirty="0"/>
          </a:p>
          <a:p>
            <a:r>
              <a:rPr lang="zh-CN" altLang="en-US" dirty="0"/>
              <a:t>工业级的应用由于对稳定性要求比较高，因此应该掌握一些必要的</a:t>
            </a:r>
            <a:r>
              <a:rPr lang="zh-CN" altLang="en-US" dirty="0">
                <a:solidFill>
                  <a:srgbClr val="FF0000"/>
                </a:solidFill>
              </a:rPr>
              <a:t>开发工具</a:t>
            </a:r>
            <a:r>
              <a:rPr lang="zh-CN" altLang="en-US" dirty="0"/>
              <a:t>，包括静态检查工具</a:t>
            </a:r>
            <a:r>
              <a:rPr lang="en-US" altLang="zh-CN" dirty="0"/>
              <a:t>Clang-tidy</a:t>
            </a:r>
            <a:r>
              <a:rPr lang="zh-CN" altLang="en-US" dirty="0"/>
              <a:t>，</a:t>
            </a:r>
            <a:r>
              <a:rPr lang="en-US" altLang="zh-CN" dirty="0"/>
              <a:t>PC-lint</a:t>
            </a:r>
            <a:r>
              <a:rPr lang="zh-CN" altLang="en-US" dirty="0"/>
              <a:t>等，内存检查工具</a:t>
            </a:r>
            <a:r>
              <a:rPr lang="en-US" altLang="zh-CN" dirty="0" err="1"/>
              <a:t>AddressSanity</a:t>
            </a:r>
            <a:r>
              <a:rPr lang="zh-CN" altLang="en-US" dirty="0"/>
              <a:t>，</a:t>
            </a:r>
            <a:r>
              <a:rPr lang="en-US" altLang="zh-CN" dirty="0" err="1"/>
              <a:t>Valgrind</a:t>
            </a:r>
            <a:r>
              <a:rPr lang="zh-CN" altLang="en-US" dirty="0"/>
              <a:t>，单元测试工具</a:t>
            </a:r>
            <a:r>
              <a:rPr lang="en-US" altLang="zh-CN" dirty="0" err="1"/>
              <a:t>GoogleTest</a:t>
            </a:r>
            <a:r>
              <a:rPr lang="zh-CN" altLang="en-US" dirty="0"/>
              <a:t>，</a:t>
            </a:r>
            <a:r>
              <a:rPr lang="en-US" altLang="zh-CN" dirty="0" err="1"/>
              <a:t>CPPUnit</a:t>
            </a:r>
            <a:r>
              <a:rPr lang="zh-CN" altLang="en-US" dirty="0"/>
              <a:t>，覆盖率测试工具</a:t>
            </a:r>
            <a:r>
              <a:rPr lang="en-US" altLang="zh-CN" dirty="0" err="1"/>
              <a:t>gcov</a:t>
            </a:r>
            <a:r>
              <a:rPr lang="zh-CN" altLang="en-US" dirty="0"/>
              <a:t>等的使用；</a:t>
            </a:r>
            <a:endParaRPr lang="en-US" altLang="zh-CN" dirty="0"/>
          </a:p>
          <a:p>
            <a:r>
              <a:rPr lang="zh-CN" altLang="en-US" dirty="0"/>
              <a:t>在项目管理中需要注重质量管控，开发角色分配，质量回溯和追责等，开发者自身需要牢记</a:t>
            </a:r>
            <a:r>
              <a:rPr lang="zh-CN" altLang="en-US" dirty="0">
                <a:solidFill>
                  <a:srgbClr val="FF0000"/>
                </a:solidFill>
              </a:rPr>
              <a:t>质量意识</a:t>
            </a:r>
            <a:r>
              <a:rPr lang="zh-CN" altLang="en-US" dirty="0"/>
              <a:t>，不能踩</a:t>
            </a:r>
            <a:r>
              <a:rPr lang="zh-CN" altLang="en-US" dirty="0">
                <a:solidFill>
                  <a:srgbClr val="FF0000"/>
                </a:solidFill>
              </a:rPr>
              <a:t>开发红线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29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85CB5-8CCB-4CFE-B92B-92CA38D2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735C-8FAE-4469-B725-988DB082E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32" y="1603998"/>
            <a:ext cx="8596668" cy="3880773"/>
          </a:xfrm>
        </p:spPr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结构，算法包括数值算法，非数值算法，程序的结构包括数据结构，代码结构等；</a:t>
            </a:r>
            <a:endParaRPr lang="en-US" altLang="zh-CN" dirty="0"/>
          </a:p>
          <a:p>
            <a:r>
              <a:rPr lang="zh-CN" altLang="en-US" dirty="0"/>
              <a:t>除了代码开发，还有面向过程，或者面向对象的方法学，统一建模语言，需求管理，文档管理，项目管理和计划等内容。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49ABA1-530A-419F-96D2-17F49015E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063" y="3053301"/>
            <a:ext cx="3726325" cy="263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3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85CB5-8CCB-4CFE-B92B-92CA38D2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当前的现状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735C-8FAE-4469-B725-988DB082E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32" y="1603998"/>
            <a:ext cx="8596668" cy="3880773"/>
          </a:xfrm>
        </p:spPr>
        <p:txBody>
          <a:bodyPr/>
          <a:lstStyle/>
          <a:p>
            <a:r>
              <a:rPr lang="zh-CN" altLang="en-US" dirty="0"/>
              <a:t>大部分同学都没有</a:t>
            </a:r>
            <a:r>
              <a:rPr lang="en-US" altLang="zh-CN" dirty="0"/>
              <a:t>C++</a:t>
            </a:r>
            <a:r>
              <a:rPr lang="zh-CN" altLang="en-US" dirty="0"/>
              <a:t>开发经验，开发出来的代码质量可能会比较差；</a:t>
            </a:r>
            <a:endParaRPr lang="en-US" altLang="zh-CN" dirty="0"/>
          </a:p>
          <a:p>
            <a:r>
              <a:rPr lang="zh-CN" altLang="en-US" dirty="0"/>
              <a:t>受限于此，李老师的想法是通过让大家模仿优秀者的代码从而成长起来。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72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85CB5-8CCB-4CFE-B92B-92CA38D2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从最简单的要求开始</a:t>
            </a:r>
            <a:r>
              <a:rPr lang="en-US" altLang="zh-CN" dirty="0"/>
              <a:t>——</a:t>
            </a:r>
            <a:r>
              <a:rPr lang="zh-CN" altLang="en-US" dirty="0"/>
              <a:t>代码风格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735C-8FAE-4469-B725-988DB082E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32" y="1603998"/>
            <a:ext cx="8596668" cy="3880773"/>
          </a:xfrm>
        </p:spPr>
        <p:txBody>
          <a:bodyPr/>
          <a:lstStyle/>
          <a:p>
            <a:r>
              <a:rPr lang="zh-CN" altLang="en-US" dirty="0"/>
              <a:t>排版按照一定的风格</a:t>
            </a:r>
            <a:r>
              <a:rPr lang="zh-CN" altLang="en-US" dirty="0">
                <a:solidFill>
                  <a:srgbClr val="FF0000"/>
                </a:solidFill>
              </a:rPr>
              <a:t>格式化</a:t>
            </a:r>
            <a:r>
              <a:rPr lang="zh-CN" altLang="en-US" dirty="0"/>
              <a:t>，比如</a:t>
            </a:r>
            <a:r>
              <a:rPr lang="en-US" altLang="zh-CN" dirty="0"/>
              <a:t>Google</a:t>
            </a:r>
            <a:r>
              <a:rPr lang="zh-CN" altLang="en-US" dirty="0"/>
              <a:t>的风格，推荐使用</a:t>
            </a:r>
            <a:r>
              <a:rPr lang="en-US" altLang="zh-CN" dirty="0"/>
              <a:t>clang-format</a:t>
            </a:r>
            <a:r>
              <a:rPr lang="zh-CN" altLang="en-US" dirty="0"/>
              <a:t>格式化工具；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DoxyGen</a:t>
            </a:r>
            <a:r>
              <a:rPr lang="zh-CN" altLang="en-US" dirty="0"/>
              <a:t>风格的注释，</a:t>
            </a:r>
            <a:r>
              <a:rPr lang="zh-CN" altLang="en-US" dirty="0">
                <a:solidFill>
                  <a:srgbClr val="FF0000"/>
                </a:solidFill>
              </a:rPr>
              <a:t>注释用英文</a:t>
            </a:r>
            <a:r>
              <a:rPr lang="zh-CN" altLang="en-US" dirty="0"/>
              <a:t>不要用中文；</a:t>
            </a:r>
            <a:endParaRPr lang="en-US" altLang="zh-CN" dirty="0"/>
          </a:p>
          <a:p>
            <a:r>
              <a:rPr lang="zh-CN" altLang="en-US" dirty="0"/>
              <a:t>代码中</a:t>
            </a:r>
            <a:r>
              <a:rPr lang="zh-CN" altLang="en-US" dirty="0">
                <a:solidFill>
                  <a:srgbClr val="FF0000"/>
                </a:solidFill>
              </a:rPr>
              <a:t>不要用</a:t>
            </a:r>
            <a:r>
              <a:rPr lang="en-US" altLang="zh-CN" dirty="0">
                <a:solidFill>
                  <a:srgbClr val="FF0000"/>
                </a:solidFill>
              </a:rPr>
              <a:t>tab</a:t>
            </a:r>
            <a:r>
              <a:rPr lang="zh-CN" altLang="en-US" dirty="0">
                <a:solidFill>
                  <a:srgbClr val="FF0000"/>
                </a:solidFill>
              </a:rPr>
              <a:t>键</a:t>
            </a:r>
            <a:r>
              <a:rPr lang="zh-CN" altLang="en-US" dirty="0"/>
              <a:t>，或者用空格替换</a:t>
            </a:r>
            <a:r>
              <a:rPr lang="en-US" altLang="zh-CN" dirty="0"/>
              <a:t>tab</a:t>
            </a:r>
            <a:r>
              <a:rPr lang="zh-CN" altLang="en-US" dirty="0"/>
              <a:t>键，原因是不同的编辑器对</a:t>
            </a:r>
            <a:r>
              <a:rPr lang="en-US" altLang="zh-CN" dirty="0"/>
              <a:t>tab</a:t>
            </a:r>
            <a:r>
              <a:rPr lang="zh-CN" altLang="en-US" dirty="0"/>
              <a:t>键空格的处理可能不一样，格式容易出现问题（</a:t>
            </a:r>
            <a:r>
              <a:rPr lang="en-US" altLang="zh-CN" dirty="0" err="1"/>
              <a:t>VSCode</a:t>
            </a:r>
            <a:r>
              <a:rPr lang="zh-CN" altLang="en-US" dirty="0"/>
              <a:t>设置搜索</a:t>
            </a:r>
            <a:r>
              <a:rPr lang="en-US" altLang="zh-CN" dirty="0"/>
              <a:t>tab</a:t>
            </a:r>
            <a:r>
              <a:rPr lang="zh-CN" altLang="en-US" dirty="0"/>
              <a:t>，如下图）；</a:t>
            </a:r>
            <a:endParaRPr lang="en-US" altLang="zh-CN" dirty="0"/>
          </a:p>
          <a:p>
            <a:r>
              <a:rPr lang="zh-CN" altLang="en-US" dirty="0"/>
              <a:t>代码中统一使用</a:t>
            </a:r>
            <a:r>
              <a:rPr lang="en-US" altLang="zh-CN" dirty="0" err="1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格式的换行符</a:t>
            </a:r>
            <a:r>
              <a:rPr lang="zh-CN" altLang="en-US" dirty="0"/>
              <a:t>，不要用</a:t>
            </a:r>
            <a:r>
              <a:rPr lang="en-US" altLang="zh-CN" dirty="0"/>
              <a:t>windows</a:t>
            </a:r>
            <a:r>
              <a:rPr lang="zh-CN" altLang="en-US" dirty="0"/>
              <a:t>的换行符，可以在编辑器中设置（</a:t>
            </a:r>
            <a:r>
              <a:rPr lang="en-US" altLang="zh-CN" dirty="0" err="1"/>
              <a:t>VSCode</a:t>
            </a:r>
            <a:r>
              <a:rPr lang="zh-CN" altLang="en-US" dirty="0"/>
              <a:t>设置搜索</a:t>
            </a:r>
            <a:r>
              <a:rPr lang="en-US" altLang="zh-CN" dirty="0" err="1"/>
              <a:t>Eol</a:t>
            </a:r>
            <a:r>
              <a:rPr lang="zh-CN" altLang="en-US" dirty="0"/>
              <a:t>，如下图）。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4690FA-16B2-4849-A522-A009142D2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62" y="4039429"/>
            <a:ext cx="5764575" cy="8227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8906A2-0A2A-4387-9F60-9B28D1590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62" y="5003524"/>
            <a:ext cx="4447265" cy="133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1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85CB5-8CCB-4CFE-B92B-92CA38D2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从最简单的要求开始</a:t>
            </a:r>
            <a:r>
              <a:rPr lang="en-US" altLang="zh-CN" dirty="0"/>
              <a:t>——</a:t>
            </a:r>
            <a:r>
              <a:rPr lang="zh-CN" altLang="en-US" dirty="0"/>
              <a:t>可读性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735C-8FAE-4469-B725-988DB082E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32" y="1603998"/>
            <a:ext cx="8596668" cy="3880773"/>
          </a:xfrm>
        </p:spPr>
        <p:txBody>
          <a:bodyPr/>
          <a:lstStyle/>
          <a:p>
            <a:r>
              <a:rPr lang="zh-CN" altLang="en-US" dirty="0"/>
              <a:t>命名</a:t>
            </a:r>
            <a:r>
              <a:rPr lang="zh-CN" altLang="en-US" dirty="0">
                <a:solidFill>
                  <a:srgbClr val="FF0000"/>
                </a:solidFill>
              </a:rPr>
              <a:t>不要用不知名的缩写</a:t>
            </a:r>
            <a:r>
              <a:rPr lang="zh-CN" altLang="en-US" dirty="0"/>
              <a:t>，以及类似于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zh-CN" altLang="en-US" dirty="0"/>
              <a:t>等单个字母来表示有意义的变量，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变量单词之间通过下划线分隔；</a:t>
            </a:r>
            <a:endParaRPr lang="en-US" altLang="zh-CN" dirty="0"/>
          </a:p>
          <a:p>
            <a:r>
              <a:rPr lang="zh-CN" altLang="en-US" dirty="0"/>
              <a:t>不要写太长的函数，一个函数尽量</a:t>
            </a:r>
            <a:r>
              <a:rPr lang="zh-CN" altLang="en-US" dirty="0">
                <a:solidFill>
                  <a:srgbClr val="FF0000"/>
                </a:solidFill>
              </a:rPr>
              <a:t>限制在</a:t>
            </a:r>
            <a:r>
              <a:rPr lang="en-US" altLang="zh-CN" dirty="0">
                <a:solidFill>
                  <a:srgbClr val="FF0000"/>
                </a:solidFill>
              </a:rPr>
              <a:t>50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r>
              <a:rPr lang="zh-CN" altLang="en-US" dirty="0"/>
              <a:t>的代码；</a:t>
            </a:r>
            <a:endParaRPr lang="en-US" altLang="zh-CN" dirty="0"/>
          </a:p>
          <a:p>
            <a:r>
              <a:rPr lang="zh-CN" altLang="en-US" dirty="0"/>
              <a:t>函数的形参不要</a:t>
            </a:r>
            <a:r>
              <a:rPr lang="zh-CN" altLang="en-US" dirty="0">
                <a:solidFill>
                  <a:srgbClr val="FF0000"/>
                </a:solidFill>
              </a:rPr>
              <a:t>超过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一行代码不要超过</a:t>
            </a:r>
            <a:r>
              <a:rPr lang="en-US" altLang="zh-CN" dirty="0">
                <a:solidFill>
                  <a:srgbClr val="FF0000"/>
                </a:solidFill>
              </a:rPr>
              <a:t>80</a:t>
            </a:r>
            <a:r>
              <a:rPr lang="zh-CN" altLang="en-US" dirty="0">
                <a:solidFill>
                  <a:srgbClr val="FF0000"/>
                </a:solidFill>
              </a:rPr>
              <a:t>个字符</a:t>
            </a:r>
            <a:r>
              <a:rPr lang="zh-CN" altLang="en-US" dirty="0"/>
              <a:t>，太长了把一些计算放到单独的行；</a:t>
            </a:r>
            <a:endParaRPr lang="en-US" altLang="zh-CN" dirty="0"/>
          </a:p>
          <a:p>
            <a:r>
              <a:rPr lang="zh-CN" altLang="en-US" dirty="0"/>
              <a:t>如果要表示有意义的数据结构，需要</a:t>
            </a:r>
            <a:r>
              <a:rPr lang="zh-CN" altLang="en-US" dirty="0">
                <a:solidFill>
                  <a:srgbClr val="FF0000"/>
                </a:solidFill>
              </a:rPr>
              <a:t>抽象成类</a:t>
            </a:r>
            <a:r>
              <a:rPr lang="zh-CN" altLang="en-US" dirty="0"/>
              <a:t>，而不是直接用</a:t>
            </a:r>
            <a:r>
              <a:rPr lang="en-US" altLang="zh-CN" dirty="0"/>
              <a:t>vector</a:t>
            </a:r>
            <a:r>
              <a:rPr lang="zh-CN" altLang="en-US" dirty="0"/>
              <a:t>，</a:t>
            </a:r>
            <a:r>
              <a:rPr lang="en-US" altLang="zh-CN" dirty="0"/>
              <a:t>vector</a:t>
            </a:r>
            <a:r>
              <a:rPr lang="zh-CN" altLang="en-US" dirty="0"/>
              <a:t>的</a:t>
            </a:r>
            <a:r>
              <a:rPr lang="en-US" altLang="zh-CN" dirty="0"/>
              <a:t>vector</a:t>
            </a:r>
            <a:r>
              <a:rPr lang="zh-CN" altLang="en-US" dirty="0"/>
              <a:t>这样，可读性比较差。</a:t>
            </a:r>
          </a:p>
        </p:txBody>
      </p:sp>
    </p:spTree>
    <p:extLst>
      <p:ext uri="{BB962C8B-B14F-4D97-AF65-F5344CB8AC3E}">
        <p14:creationId xmlns:p14="http://schemas.microsoft.com/office/powerpoint/2010/main" val="212946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85CB5-8CCB-4CFE-B92B-92CA38D2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从最简单的要求开始</a:t>
            </a:r>
            <a:r>
              <a:rPr lang="en-US" altLang="zh-CN" dirty="0"/>
              <a:t>——</a:t>
            </a:r>
            <a:r>
              <a:rPr lang="zh-CN" altLang="en-US" dirty="0"/>
              <a:t>类的设计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735C-8FAE-4469-B725-988DB082E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32" y="1603998"/>
            <a:ext cx="8596668" cy="3880773"/>
          </a:xfrm>
        </p:spPr>
        <p:txBody>
          <a:bodyPr/>
          <a:lstStyle/>
          <a:p>
            <a:r>
              <a:rPr lang="zh-CN" altLang="en-US" dirty="0"/>
              <a:t>如果不希望出现拷贝就</a:t>
            </a:r>
            <a:r>
              <a:rPr lang="zh-CN" altLang="en-US" dirty="0">
                <a:solidFill>
                  <a:srgbClr val="FF0000"/>
                </a:solidFill>
              </a:rPr>
              <a:t>禁止拷贝</a:t>
            </a:r>
            <a:r>
              <a:rPr lang="zh-CN" altLang="en-US" dirty="0"/>
              <a:t>构造函数和拷贝赋值，可以使用</a:t>
            </a:r>
            <a:r>
              <a:rPr lang="en-US" altLang="zh-CN" dirty="0"/>
              <a:t>=delete</a:t>
            </a:r>
            <a:r>
              <a:rPr lang="zh-CN" altLang="en-US" dirty="0"/>
              <a:t>来禁止，这样防止对象出现拷贝导致程序难定位；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尽量用移动构造函数和移动赋值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比较小的类的成员函数声明和实现放在一起编译器会</a:t>
            </a:r>
            <a:r>
              <a:rPr lang="zh-CN" altLang="en-US" dirty="0">
                <a:solidFill>
                  <a:srgbClr val="FF0000"/>
                </a:solidFill>
              </a:rPr>
              <a:t>默认</a:t>
            </a:r>
            <a:r>
              <a:rPr lang="en-US" altLang="zh-CN" dirty="0">
                <a:solidFill>
                  <a:srgbClr val="FF0000"/>
                </a:solidFill>
              </a:rPr>
              <a:t>inline</a:t>
            </a:r>
            <a:r>
              <a:rPr lang="zh-CN" altLang="en-US" dirty="0"/>
              <a:t>，可以提高程序效率；</a:t>
            </a:r>
            <a:endParaRPr lang="en-US" altLang="zh-CN" dirty="0"/>
          </a:p>
          <a:p>
            <a:r>
              <a:rPr lang="zh-CN" altLang="en-US" dirty="0"/>
              <a:t>析构函数没有可以释放的资源，可以使用</a:t>
            </a:r>
            <a:r>
              <a:rPr lang="en-US" altLang="zh-CN" dirty="0"/>
              <a:t>=default</a:t>
            </a:r>
            <a:r>
              <a:rPr lang="zh-CN" altLang="en-US" dirty="0"/>
              <a:t>让编译器</a:t>
            </a:r>
            <a:r>
              <a:rPr lang="zh-CN" altLang="en-US" dirty="0">
                <a:solidFill>
                  <a:srgbClr val="FF0000"/>
                </a:solidFill>
              </a:rPr>
              <a:t>自动生成析构函数</a:t>
            </a:r>
            <a:r>
              <a:rPr lang="zh-CN" altLang="en-US" dirty="0"/>
              <a:t>，也增加了可读性。</a:t>
            </a:r>
          </a:p>
        </p:txBody>
      </p:sp>
    </p:spTree>
    <p:extLst>
      <p:ext uri="{BB962C8B-B14F-4D97-AF65-F5344CB8AC3E}">
        <p14:creationId xmlns:p14="http://schemas.microsoft.com/office/powerpoint/2010/main" val="57932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85CB5-8CCB-4CFE-B92B-92CA38D2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从最简单的要求开始</a:t>
            </a:r>
            <a:r>
              <a:rPr lang="en-US" altLang="zh-CN" dirty="0"/>
              <a:t>——</a:t>
            </a:r>
            <a:r>
              <a:rPr lang="zh-CN" altLang="en-US" dirty="0"/>
              <a:t>可扩展性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735C-8FAE-4469-B725-988DB082E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32" y="1603998"/>
            <a:ext cx="8596668" cy="388077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工厂模式</a:t>
            </a:r>
            <a:r>
              <a:rPr lang="zh-CN" altLang="en-US" dirty="0"/>
              <a:t>（</a:t>
            </a:r>
            <a:r>
              <a:rPr lang="en-US" altLang="zh-CN" dirty="0"/>
              <a:t>Factory</a:t>
            </a:r>
            <a:r>
              <a:rPr lang="zh-CN" altLang="en-US" dirty="0"/>
              <a:t>模式）来解决根据不同配置创建类的要求；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适配者</a:t>
            </a:r>
            <a:r>
              <a:rPr lang="zh-CN" altLang="en-US" dirty="0"/>
              <a:t>（</a:t>
            </a:r>
            <a:r>
              <a:rPr lang="en-US" altLang="zh-CN" dirty="0"/>
              <a:t>Adapter</a:t>
            </a:r>
            <a:r>
              <a:rPr lang="zh-CN" altLang="en-US" dirty="0"/>
              <a:t>模式）来解决接口不一致的需求；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装饰者</a:t>
            </a:r>
            <a:r>
              <a:rPr lang="zh-CN" altLang="en-US" dirty="0"/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Decorator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模式，又称</a:t>
            </a:r>
            <a:r>
              <a:rPr lang="en-US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Wrapper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模式）</a:t>
            </a:r>
            <a:r>
              <a:rPr lang="zh-CN" altLang="en-US" dirty="0"/>
              <a:t>来解决解耦的需求；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单例模式</a:t>
            </a:r>
            <a:r>
              <a:rPr lang="zh-CN" altLang="en-US" dirty="0"/>
              <a:t>（</a:t>
            </a:r>
            <a:r>
              <a:rPr lang="en-US" altLang="zh-CN" dirty="0"/>
              <a:t>Singleton</a:t>
            </a:r>
            <a:r>
              <a:rPr lang="zh-CN" altLang="en-US" dirty="0"/>
              <a:t>模式）来解决全局配置的需求。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594272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1092</TotalTime>
  <Words>811</Words>
  <Application>Microsoft Office PowerPoint</Application>
  <PresentationFormat>宽屏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平面</vt:lpstr>
      <vt:lpstr>C++标准化开发</vt:lpstr>
      <vt:lpstr>C++的语言特点</vt:lpstr>
      <vt:lpstr>C++标准化开发的要求</vt:lpstr>
      <vt:lpstr>C++程序开发</vt:lpstr>
      <vt:lpstr>当前的现状</vt:lpstr>
      <vt:lpstr>从最简单的要求开始——代码风格</vt:lpstr>
      <vt:lpstr>从最简单的要求开始——可读性</vt:lpstr>
      <vt:lpstr>从最简单的要求开始——类的设计</vt:lpstr>
      <vt:lpstr>从最简单的要求开始——可扩展性</vt:lpstr>
      <vt:lpstr>一个优秀的范例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 思敏</dc:creator>
  <cp:lastModifiedBy>陶 思敏</cp:lastModifiedBy>
  <cp:revision>88</cp:revision>
  <dcterms:created xsi:type="dcterms:W3CDTF">2021-06-09T07:30:03Z</dcterms:created>
  <dcterms:modified xsi:type="dcterms:W3CDTF">2021-06-10T01:43:19Z</dcterms:modified>
</cp:coreProperties>
</file>