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1"/>
  </p:notesMasterIdLst>
  <p:sldIdLst>
    <p:sldId id="256" r:id="rId2"/>
    <p:sldId id="257" r:id="rId3"/>
    <p:sldId id="259" r:id="rId4"/>
    <p:sldId id="258" r:id="rId5"/>
    <p:sldId id="260" r:id="rId6"/>
    <p:sldId id="261" r:id="rId7"/>
    <p:sldId id="262" r:id="rId8"/>
    <p:sldId id="264" r:id="rId9"/>
    <p:sldId id="263"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58" autoAdjust="0"/>
    <p:restoredTop sz="94660"/>
  </p:normalViewPr>
  <p:slideViewPr>
    <p:cSldViewPr snapToGrid="0">
      <p:cViewPr varScale="1">
        <p:scale>
          <a:sx n="116" d="100"/>
          <a:sy n="116" d="100"/>
        </p:scale>
        <p:origin x="10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A5721C-CC13-4F06-A4D8-B5B9B3873FDA}" type="datetimeFigureOut">
              <a:rPr lang="en-IN" smtClean="0"/>
              <a:t>07-07-2025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C5669F-D76D-43BB-9A8D-4A10CF09F134}" type="slidenum">
              <a:rPr lang="en-IN" smtClean="0"/>
              <a:t>‹#›</a:t>
            </a:fld>
            <a:endParaRPr lang="en-IN"/>
          </a:p>
        </p:txBody>
      </p:sp>
    </p:spTree>
    <p:extLst>
      <p:ext uri="{BB962C8B-B14F-4D97-AF65-F5344CB8AC3E}">
        <p14:creationId xmlns:p14="http://schemas.microsoft.com/office/powerpoint/2010/main" val="164988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6C5669F-D76D-43BB-9A8D-4A10CF09F134}" type="slidenum">
              <a:rPr lang="en-IN" smtClean="0"/>
              <a:t>6</a:t>
            </a:fld>
            <a:endParaRPr lang="en-IN"/>
          </a:p>
        </p:txBody>
      </p:sp>
    </p:spTree>
    <p:extLst>
      <p:ext uri="{BB962C8B-B14F-4D97-AF65-F5344CB8AC3E}">
        <p14:creationId xmlns:p14="http://schemas.microsoft.com/office/powerpoint/2010/main" val="407719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619221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90996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79218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9456513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165770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8676892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995563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452575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462335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1332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6844BE-402D-48E1-9905-ECB9699C5076}"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798373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88481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6844BE-402D-48E1-9905-ECB9699C5076}"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390600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6844BE-402D-48E1-9905-ECB9699C5076}"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2088500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6844BE-402D-48E1-9905-ECB9699C5076}"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180624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400284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6844BE-402D-48E1-9905-ECB9699C5076}"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35BF925-1D20-46B6-AD8F-B73F89B36E66}" type="slidenum">
              <a:rPr lang="en-IN" smtClean="0"/>
              <a:t>‹#›</a:t>
            </a:fld>
            <a:endParaRPr lang="en-IN"/>
          </a:p>
        </p:txBody>
      </p:sp>
    </p:spTree>
    <p:extLst>
      <p:ext uri="{BB962C8B-B14F-4D97-AF65-F5344CB8AC3E}">
        <p14:creationId xmlns:p14="http://schemas.microsoft.com/office/powerpoint/2010/main" val="584564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3F6844BE-402D-48E1-9905-ECB9699C5076}" type="datetimeFigureOut">
              <a:rPr lang="en-IN" smtClean="0"/>
              <a:t>07-07-2025</a:t>
            </a:fld>
            <a:endParaRPr lang="en-IN"/>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135BF925-1D20-46B6-AD8F-B73F89B36E66}" type="slidenum">
              <a:rPr lang="en-IN" smtClean="0"/>
              <a:t>‹#›</a:t>
            </a:fld>
            <a:endParaRPr lang="en-IN"/>
          </a:p>
        </p:txBody>
      </p:sp>
    </p:spTree>
    <p:extLst>
      <p:ext uri="{BB962C8B-B14F-4D97-AF65-F5344CB8AC3E}">
        <p14:creationId xmlns:p14="http://schemas.microsoft.com/office/powerpoint/2010/main" val="4193094581"/>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eksforgeeks.org/python-functions" TargetMode="External"/><Relationship Id="rId2" Type="http://schemas.openxmlformats.org/officeDocument/2006/relationships/hyperlink" Target="https://www.geeksforgeeks.org/python-variables" TargetMode="External"/><Relationship Id="rId1" Type="http://schemas.openxmlformats.org/officeDocument/2006/relationships/slideLayout" Target="../slideLayouts/slideLayout2.xml"/><Relationship Id="rId5" Type="http://schemas.openxmlformats.org/officeDocument/2006/relationships/image" Target="../media/image14.jpg"/><Relationship Id="rId4" Type="http://schemas.openxmlformats.org/officeDocument/2006/relationships/hyperlink" Target="https://www.geeksforgeeks.org/python-classes-and-objects"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eeksforgeeks.org/float-in-python/" TargetMode="External"/><Relationship Id="rId2" Type="http://schemas.openxmlformats.org/officeDocument/2006/relationships/hyperlink" Target="https://www.geeksforgeeks.org/python-int-function/" TargetMode="External"/><Relationship Id="rId1" Type="http://schemas.openxmlformats.org/officeDocument/2006/relationships/slideLayout" Target="../slideLayouts/slideLayout2.xml"/><Relationship Id="rId5" Type="http://schemas.openxmlformats.org/officeDocument/2006/relationships/hyperlink" Target="https://www.geeksforgeeks.org/python-programming-language/" TargetMode="External"/><Relationship Id="rId4" Type="http://schemas.openxmlformats.org/officeDocument/2006/relationships/hyperlink" Target="https://www.geeksforgeeks.org/python-complex-func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python-lists/" TargetMode="External"/><Relationship Id="rId2" Type="http://schemas.openxmlformats.org/officeDocument/2006/relationships/hyperlink" Target="https://www.geeksforgeeks.org/python-string/" TargetMode="External"/><Relationship Id="rId1" Type="http://schemas.openxmlformats.org/officeDocument/2006/relationships/slideLayout" Target="../slideLayouts/slideLayout2.xml"/><Relationship Id="rId4" Type="http://schemas.openxmlformats.org/officeDocument/2006/relationships/hyperlink" Target="https://www.geeksforgeeks.org/tuples-in-python/"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ww.geeksforgeeks.org/python-string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eeksforgeeks.org/python-lis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hyperlink" Target="https://www.geeksforgeeks.org/python-tupl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www.geeksforgeeks.org/python-sets/"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www.geeksforgeeks.org/python-if-else/" TargetMode="Externa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www.geeksforgeeks.org/python3-if-if-else-nested-if-if-elif-statements/" TargetMode="Externa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hyperlink" Target="https://www.geeksforgeeks.org/ternary-operator-in-python/" TargetMode="Externa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hyperlink" Target="https://www.geeksforgeeks.org/python-match-case-statement/"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geeksforgeeks.org/python-while-loop/" TargetMode="External"/><Relationship Id="rId2" Type="http://schemas.openxmlformats.org/officeDocument/2006/relationships/hyperlink" Target="https://www.geeksforgeeks.org/python-programming-language/" TargetMode="Externa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python-output-using-print-function/" TargetMode="External"/><Relationship Id="rId7" Type="http://schemas.openxmlformats.org/officeDocument/2006/relationships/image" Target="../media/image8.png"/><Relationship Id="rId2" Type="http://schemas.openxmlformats.org/officeDocument/2006/relationships/hyperlink" Target="https://www.geeksforgeeks.org/python-3-input-function/" TargetMode="Externa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hyperlink" Target="https://www.geeksforgeeks.org/g-fact-25-print-single-multiple-variable-python/"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https://www.geeksforgeeks.org/python-nested-loops/"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geeksforgeeks.org/python-break-statement/" TargetMode="External"/><Relationship Id="rId2" Type="http://schemas.openxmlformats.org/officeDocument/2006/relationships/hyperlink" Target="https://www.geeksforgeeks.org/python-continue-statement/" TargetMode="Externa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hyperlink" Target="https://www.geeksforgeeks.org/python/python-def-keyword/"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www.geeksforgeeks.org/default-arguments-in-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geeksforgeeks.org/type-casting-in-pyth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geeksforgeeks.org/global-local-variables-python/"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872744-BFD9-1E77-13C7-A08ED49A4020}"/>
              </a:ext>
            </a:extLst>
          </p:cNvPr>
          <p:cNvSpPr>
            <a:spLocks noGrp="1"/>
          </p:cNvSpPr>
          <p:nvPr>
            <p:ph type="ctrTitle"/>
          </p:nvPr>
        </p:nvSpPr>
        <p:spPr>
          <a:xfrm>
            <a:off x="1524000" y="406400"/>
            <a:ext cx="9144000" cy="1066800"/>
          </a:xfrm>
        </p:spPr>
        <p:txBody>
          <a:bodyPr>
            <a:normAutofit/>
          </a:bodyPr>
          <a:lstStyle/>
          <a:p>
            <a:pPr algn="l"/>
            <a:r>
              <a:rPr lang="en-US" b="1" dirty="0"/>
              <a:t>What is Python?</a:t>
            </a:r>
            <a:endParaRPr lang="en-IN" b="1" dirty="0"/>
          </a:p>
        </p:txBody>
      </p:sp>
      <p:sp>
        <p:nvSpPr>
          <p:cNvPr id="3" name="Subtitle 2">
            <a:extLst>
              <a:ext uri="{FF2B5EF4-FFF2-40B4-BE49-F238E27FC236}">
                <a16:creationId xmlns:a16="http://schemas.microsoft.com/office/drawing/2014/main" id="{66E292A3-E122-489F-DD92-25BC1D19DBE8}"/>
              </a:ext>
            </a:extLst>
          </p:cNvPr>
          <p:cNvSpPr>
            <a:spLocks noGrp="1"/>
          </p:cNvSpPr>
          <p:nvPr>
            <p:ph type="subTitle" idx="1"/>
          </p:nvPr>
        </p:nvSpPr>
        <p:spPr>
          <a:xfrm>
            <a:off x="1524000" y="1473199"/>
            <a:ext cx="9906000" cy="4588933"/>
          </a:xfrm>
        </p:spPr>
        <p:txBody>
          <a:bodyPr>
            <a:normAutofit/>
          </a:bodyPr>
          <a:lstStyle/>
          <a:p>
            <a:pPr algn="just"/>
            <a:r>
              <a:rPr lang="en-US" dirty="0"/>
              <a:t>Python is a high-level, versatile, and interpreted programming language known for its readability and ease of use. It's widely used in web development, data science, machine learning, and more. Python was created by Guido van Rossum, and first released on February 20, 1991.</a:t>
            </a:r>
          </a:p>
          <a:p>
            <a:pPr marL="342900" indent="-342900" algn="just">
              <a:buFont typeface="Wingdings" panose="05000000000000000000" pitchFamily="2" charset="2"/>
              <a:buChar char="Ø"/>
            </a:pPr>
            <a:r>
              <a:rPr lang="en-US" sz="3600" dirty="0"/>
              <a:t>Why Python??</a:t>
            </a:r>
          </a:p>
          <a:p>
            <a:pPr marL="342900" indent="-342900" algn="l">
              <a:buFont typeface="Arial" panose="020B0604020202020204" pitchFamily="34" charset="0"/>
              <a:buChar char="•"/>
            </a:pPr>
            <a:r>
              <a:rPr lang="en-US" dirty="0"/>
              <a:t>Python is very simple &amp; easy</a:t>
            </a:r>
          </a:p>
          <a:p>
            <a:pPr marL="342900" indent="-342900" algn="l">
              <a:buFont typeface="Arial" panose="020B0604020202020204" pitchFamily="34" charset="0"/>
              <a:buChar char="•"/>
            </a:pPr>
            <a:r>
              <a:rPr lang="en-US" dirty="0"/>
              <a:t>Free &amp; Open Source</a:t>
            </a:r>
          </a:p>
          <a:p>
            <a:pPr marL="342900" indent="-342900" algn="l">
              <a:buFont typeface="Arial" panose="020B0604020202020204" pitchFamily="34" charset="0"/>
              <a:buChar char="•"/>
            </a:pPr>
            <a:r>
              <a:rPr lang="en-US" dirty="0"/>
              <a:t>High Level Language</a:t>
            </a:r>
          </a:p>
          <a:p>
            <a:pPr marL="342900" indent="-342900" algn="l">
              <a:buFont typeface="Arial" panose="020B0604020202020204" pitchFamily="34" charset="0"/>
              <a:buChar char="•"/>
            </a:pPr>
            <a:r>
              <a:rPr lang="en-US" dirty="0"/>
              <a:t>Developed by Guido van Rossum</a:t>
            </a:r>
          </a:p>
          <a:p>
            <a:pPr marL="342900" indent="-342900" algn="l">
              <a:buFont typeface="Arial" panose="020B0604020202020204" pitchFamily="34" charset="0"/>
              <a:buChar char="•"/>
            </a:pPr>
            <a:r>
              <a:rPr lang="en-US" dirty="0"/>
              <a:t>It is a Portable Language</a:t>
            </a:r>
            <a:endParaRPr lang="en-IN" dirty="0"/>
          </a:p>
        </p:txBody>
      </p:sp>
    </p:spTree>
    <p:extLst>
      <p:ext uri="{BB962C8B-B14F-4D97-AF65-F5344CB8AC3E}">
        <p14:creationId xmlns:p14="http://schemas.microsoft.com/office/powerpoint/2010/main" val="3600484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1C850-926B-89FF-C738-024CF85318D7}"/>
              </a:ext>
            </a:extLst>
          </p:cNvPr>
          <p:cNvSpPr>
            <a:spLocks noGrp="1"/>
          </p:cNvSpPr>
          <p:nvPr>
            <p:ph type="title"/>
          </p:nvPr>
        </p:nvSpPr>
        <p:spPr>
          <a:xfrm>
            <a:off x="913795" y="609600"/>
            <a:ext cx="10353762" cy="863600"/>
          </a:xfrm>
        </p:spPr>
        <p:txBody>
          <a:bodyPr/>
          <a:lstStyle/>
          <a:p>
            <a:pPr algn="l"/>
            <a:r>
              <a:rPr lang="en-US" b="1" dirty="0"/>
              <a:t>Keywords in Python:</a:t>
            </a:r>
            <a:endParaRPr lang="en-IN" b="1" dirty="0"/>
          </a:p>
        </p:txBody>
      </p:sp>
      <p:sp>
        <p:nvSpPr>
          <p:cNvPr id="3" name="Content Placeholder 2">
            <a:extLst>
              <a:ext uri="{FF2B5EF4-FFF2-40B4-BE49-F238E27FC236}">
                <a16:creationId xmlns:a16="http://schemas.microsoft.com/office/drawing/2014/main" id="{20D665D1-7B3A-28DD-ED44-2ECD952A8388}"/>
              </a:ext>
            </a:extLst>
          </p:cNvPr>
          <p:cNvSpPr>
            <a:spLocks noGrp="1"/>
          </p:cNvSpPr>
          <p:nvPr>
            <p:ph idx="1"/>
          </p:nvPr>
        </p:nvSpPr>
        <p:spPr>
          <a:xfrm>
            <a:off x="913795" y="1473201"/>
            <a:ext cx="10353762" cy="4318000"/>
          </a:xfrm>
        </p:spPr>
        <p:txBody>
          <a:bodyPr/>
          <a:lstStyle/>
          <a:p>
            <a:pPr marL="36900" indent="0" algn="just">
              <a:buNone/>
            </a:pPr>
            <a:r>
              <a:rPr lang="en-US" dirty="0">
                <a:effectLst/>
              </a:rPr>
              <a:t>Keywords in Python are reserved words that have special meanings and serve specific purposes in the language syntax. Python keywords cannot be used as the names of</a:t>
            </a:r>
            <a:r>
              <a:rPr lang="en-US" u="sng" dirty="0">
                <a:effectLst/>
                <a:hlinkClick r:id="rId2"/>
              </a:rPr>
              <a:t> variables</a:t>
            </a:r>
            <a:r>
              <a:rPr lang="en-US" dirty="0">
                <a:effectLst/>
              </a:rPr>
              <a:t>, </a:t>
            </a:r>
            <a:r>
              <a:rPr lang="en-US" u="sng" dirty="0">
                <a:effectLst/>
                <a:hlinkClick r:id="rId3"/>
              </a:rPr>
              <a:t>functions</a:t>
            </a:r>
            <a:r>
              <a:rPr lang="en-US" dirty="0">
                <a:effectLst/>
              </a:rPr>
              <a:t>, and</a:t>
            </a:r>
            <a:r>
              <a:rPr lang="en-US" u="sng" dirty="0">
                <a:effectLst/>
                <a:hlinkClick r:id="rId4"/>
              </a:rPr>
              <a:t> classes</a:t>
            </a:r>
            <a:r>
              <a:rPr lang="en-US" dirty="0">
                <a:effectLst/>
              </a:rPr>
              <a:t> or any other identifier.</a:t>
            </a:r>
            <a:endParaRPr lang="en-IN" dirty="0"/>
          </a:p>
        </p:txBody>
      </p:sp>
      <p:pic>
        <p:nvPicPr>
          <p:cNvPr id="5" name="Picture 4">
            <a:extLst>
              <a:ext uri="{FF2B5EF4-FFF2-40B4-BE49-F238E27FC236}">
                <a16:creationId xmlns:a16="http://schemas.microsoft.com/office/drawing/2014/main" id="{2FCC4A97-39B1-31B3-1C29-E87D5BE053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132" y="2561967"/>
            <a:ext cx="7029623" cy="3954163"/>
          </a:xfrm>
          <a:prstGeom prst="rect">
            <a:avLst/>
          </a:prstGeom>
        </p:spPr>
      </p:pic>
    </p:spTree>
    <p:extLst>
      <p:ext uri="{BB962C8B-B14F-4D97-AF65-F5344CB8AC3E}">
        <p14:creationId xmlns:p14="http://schemas.microsoft.com/office/powerpoint/2010/main" val="2236590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5CC50-E534-0868-95C4-D53E66B4E955}"/>
              </a:ext>
            </a:extLst>
          </p:cNvPr>
          <p:cNvSpPr>
            <a:spLocks noGrp="1"/>
          </p:cNvSpPr>
          <p:nvPr>
            <p:ph type="title"/>
          </p:nvPr>
        </p:nvSpPr>
        <p:spPr>
          <a:xfrm>
            <a:off x="913795" y="609600"/>
            <a:ext cx="10353762" cy="795867"/>
          </a:xfrm>
        </p:spPr>
        <p:txBody>
          <a:bodyPr/>
          <a:lstStyle/>
          <a:p>
            <a:pPr algn="l"/>
            <a:r>
              <a:rPr lang="en-US" b="1" dirty="0"/>
              <a:t>Data Types in Python:</a:t>
            </a:r>
            <a:endParaRPr lang="en-IN" b="1" dirty="0"/>
          </a:p>
        </p:txBody>
      </p:sp>
      <p:sp>
        <p:nvSpPr>
          <p:cNvPr id="3" name="Content Placeholder 2">
            <a:extLst>
              <a:ext uri="{FF2B5EF4-FFF2-40B4-BE49-F238E27FC236}">
                <a16:creationId xmlns:a16="http://schemas.microsoft.com/office/drawing/2014/main" id="{D58E0C89-5848-CB8D-6184-C5E4E55FB639}"/>
              </a:ext>
            </a:extLst>
          </p:cNvPr>
          <p:cNvSpPr>
            <a:spLocks noGrp="1"/>
          </p:cNvSpPr>
          <p:nvPr>
            <p:ph idx="1"/>
          </p:nvPr>
        </p:nvSpPr>
        <p:spPr>
          <a:xfrm>
            <a:off x="913795" y="1405467"/>
            <a:ext cx="10353762" cy="4385733"/>
          </a:xfrm>
        </p:spPr>
        <p:txBody>
          <a:bodyPr/>
          <a:lstStyle/>
          <a:p>
            <a:pPr marL="36900" indent="0" algn="just">
              <a:buNone/>
            </a:pPr>
            <a:r>
              <a:rPr lang="en-US" dirty="0">
                <a:effectLst/>
              </a:rPr>
              <a:t>Python Data types are the classification or categorization of data items. It represents the kind of value that tells what operations can be performed on a particular data. Since everything is an object in Python programming, Python data types are classes and variables are instances (objects) of these classes.</a:t>
            </a:r>
            <a:endParaRPr lang="en-IN" dirty="0"/>
          </a:p>
        </p:txBody>
      </p:sp>
      <p:pic>
        <p:nvPicPr>
          <p:cNvPr id="3074" name="Picture 2" descr="Learn about Python 3 data types — numbers and strings | by Shawn Ren |  Medium">
            <a:extLst>
              <a:ext uri="{FF2B5EF4-FFF2-40B4-BE49-F238E27FC236}">
                <a16:creationId xmlns:a16="http://schemas.microsoft.com/office/drawing/2014/main" id="{9B3F1DB2-702A-6F2C-865E-523450DB5E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04" y="2800866"/>
            <a:ext cx="7986911" cy="3786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574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952B-0DCF-0353-E7E1-22C432DC8981}"/>
              </a:ext>
            </a:extLst>
          </p:cNvPr>
          <p:cNvSpPr>
            <a:spLocks noGrp="1"/>
          </p:cNvSpPr>
          <p:nvPr>
            <p:ph type="title"/>
          </p:nvPr>
        </p:nvSpPr>
        <p:spPr>
          <a:xfrm>
            <a:off x="913795" y="609600"/>
            <a:ext cx="10353762" cy="728133"/>
          </a:xfrm>
        </p:spPr>
        <p:txBody>
          <a:bodyPr>
            <a:normAutofit/>
          </a:bodyPr>
          <a:lstStyle/>
          <a:p>
            <a:pPr algn="l"/>
            <a:r>
              <a:rPr lang="en-US" b="1" dirty="0"/>
              <a:t>1. Numeric Data Types in Python:</a:t>
            </a:r>
            <a:endParaRPr lang="en-IN" b="1" dirty="0"/>
          </a:p>
        </p:txBody>
      </p:sp>
      <p:sp>
        <p:nvSpPr>
          <p:cNvPr id="3" name="Content Placeholder 2">
            <a:extLst>
              <a:ext uri="{FF2B5EF4-FFF2-40B4-BE49-F238E27FC236}">
                <a16:creationId xmlns:a16="http://schemas.microsoft.com/office/drawing/2014/main" id="{0CFE94D0-1852-0938-45F3-49D8D8B3D159}"/>
              </a:ext>
            </a:extLst>
          </p:cNvPr>
          <p:cNvSpPr>
            <a:spLocks noGrp="1"/>
          </p:cNvSpPr>
          <p:nvPr>
            <p:ph idx="1"/>
          </p:nvPr>
        </p:nvSpPr>
        <p:spPr>
          <a:xfrm>
            <a:off x="913795" y="1337733"/>
            <a:ext cx="10353762" cy="4453467"/>
          </a:xfrm>
        </p:spPr>
        <p:txBody>
          <a:bodyPr/>
          <a:lstStyle/>
          <a:p>
            <a:pPr marL="36900" indent="0" algn="just">
              <a:buNone/>
            </a:pPr>
            <a:r>
              <a:rPr lang="en-US" dirty="0">
                <a:effectLst/>
              </a:rPr>
              <a:t>The numeric data type in Python represents the data that has a numeric value. A numeric value can be an integer, a floating number, or even a complex number. These values are defined as </a:t>
            </a:r>
            <a:r>
              <a:rPr lang="en-US" u="sng" dirty="0">
                <a:effectLst/>
                <a:hlinkClick r:id="rId2"/>
              </a:rPr>
              <a:t>Python int</a:t>
            </a:r>
            <a:r>
              <a:rPr lang="en-US" dirty="0">
                <a:effectLst/>
              </a:rPr>
              <a:t>,</a:t>
            </a:r>
            <a:r>
              <a:rPr lang="en-US" u="sng" dirty="0">
                <a:effectLst/>
                <a:hlinkClick r:id="rId3"/>
              </a:rPr>
              <a:t> Python float </a:t>
            </a:r>
            <a:r>
              <a:rPr lang="en-US" dirty="0">
                <a:effectLst/>
              </a:rPr>
              <a:t>and </a:t>
            </a:r>
            <a:r>
              <a:rPr lang="en-US" u="sng" dirty="0">
                <a:effectLst/>
                <a:hlinkClick r:id="rId4"/>
              </a:rPr>
              <a:t>Python complex </a:t>
            </a:r>
            <a:r>
              <a:rPr lang="en-US" dirty="0">
                <a:effectLst/>
              </a:rPr>
              <a:t>classes in </a:t>
            </a:r>
            <a:r>
              <a:rPr lang="en-US" u="sng" dirty="0">
                <a:effectLst/>
                <a:hlinkClick r:id="rId5"/>
              </a:rPr>
              <a:t>Python</a:t>
            </a:r>
            <a:r>
              <a:rPr lang="en-US" dirty="0">
                <a:effectLst/>
              </a:rPr>
              <a:t>.</a:t>
            </a:r>
          </a:p>
          <a:p>
            <a:pPr lvl="0"/>
            <a:r>
              <a:rPr lang="en-IN" b="1" dirty="0">
                <a:effectLst/>
              </a:rPr>
              <a:t>Integers </a:t>
            </a:r>
            <a:r>
              <a:rPr lang="en-IN" dirty="0">
                <a:effectLst/>
              </a:rPr>
              <a:t>- This value is represented by int class. It contains positive or negative whole numbers (without fractions or decimals). In Python, there is no limit to how long an integer value can be.</a:t>
            </a:r>
          </a:p>
          <a:p>
            <a:pPr lvl="0"/>
            <a:r>
              <a:rPr lang="en-IN" b="1" dirty="0">
                <a:effectLst/>
              </a:rPr>
              <a:t>Float</a:t>
            </a:r>
            <a:r>
              <a:rPr lang="en-IN" dirty="0">
                <a:effectLst/>
              </a:rPr>
              <a:t> - This value is represented by the float class. It is a real number with a floating-point representation. It is specified by a decimal point. Optionally, the character e or E followed by a positive or negative integer may be appended to specify scientific notation.</a:t>
            </a:r>
          </a:p>
          <a:p>
            <a:pPr lvl="0"/>
            <a:r>
              <a:rPr lang="en-IN" b="1" dirty="0">
                <a:effectLst/>
              </a:rPr>
              <a:t>Complex Numbers </a:t>
            </a:r>
            <a:r>
              <a:rPr lang="en-IN" dirty="0">
                <a:effectLst/>
              </a:rPr>
              <a:t>- A complex number is represented by a complex class. It is specified as </a:t>
            </a:r>
            <a:r>
              <a:rPr lang="en-IN" i="1" dirty="0">
                <a:effectLst/>
              </a:rPr>
              <a:t>(real part) + (imaginary part)j </a:t>
            </a:r>
            <a:r>
              <a:rPr lang="en-IN" dirty="0">
                <a:effectLst/>
              </a:rPr>
              <a:t>. </a:t>
            </a:r>
            <a:r>
              <a:rPr lang="en-IN" b="1" dirty="0">
                <a:effectLst/>
              </a:rPr>
              <a:t>For example</a:t>
            </a:r>
            <a:r>
              <a:rPr lang="en-IN" dirty="0">
                <a:effectLst/>
              </a:rPr>
              <a:t> - 2+3j</a:t>
            </a:r>
          </a:p>
          <a:p>
            <a:r>
              <a:rPr lang="en-IN" dirty="0">
                <a:effectLst/>
              </a:rPr>
              <a:t> </a:t>
            </a:r>
          </a:p>
          <a:p>
            <a:pPr marL="36900" indent="0" algn="just">
              <a:buNone/>
            </a:pPr>
            <a:endParaRPr lang="en-US" dirty="0">
              <a:effectLst/>
            </a:endParaRPr>
          </a:p>
          <a:p>
            <a:pPr marL="36900" indent="0" algn="just">
              <a:buNone/>
            </a:pPr>
            <a:endParaRPr lang="en-US" dirty="0">
              <a:effectLst/>
            </a:endParaRPr>
          </a:p>
          <a:p>
            <a:pPr marL="36900" indent="0" algn="just">
              <a:buNone/>
            </a:pPr>
            <a:endParaRPr lang="en-US" dirty="0">
              <a:effectLst/>
            </a:endParaRPr>
          </a:p>
          <a:p>
            <a:pPr marL="36900" indent="0" algn="just">
              <a:buNone/>
            </a:pPr>
            <a:endParaRPr lang="en-IN" dirty="0"/>
          </a:p>
        </p:txBody>
      </p:sp>
    </p:spTree>
    <p:extLst>
      <p:ext uri="{BB962C8B-B14F-4D97-AF65-F5344CB8AC3E}">
        <p14:creationId xmlns:p14="http://schemas.microsoft.com/office/powerpoint/2010/main" val="190452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B895-8D51-2125-AD90-17CFE1E48921}"/>
              </a:ext>
            </a:extLst>
          </p:cNvPr>
          <p:cNvSpPr>
            <a:spLocks noGrp="1"/>
          </p:cNvSpPr>
          <p:nvPr>
            <p:ph type="title"/>
          </p:nvPr>
        </p:nvSpPr>
        <p:spPr>
          <a:xfrm>
            <a:off x="913795" y="609600"/>
            <a:ext cx="10353762" cy="846667"/>
          </a:xfrm>
        </p:spPr>
        <p:txBody>
          <a:bodyPr/>
          <a:lstStyle/>
          <a:p>
            <a:pPr algn="l"/>
            <a:r>
              <a:rPr lang="en-US" b="1" dirty="0"/>
              <a:t>2. Sequence Data Types in Python</a:t>
            </a:r>
            <a:endParaRPr lang="en-IN" b="1" dirty="0"/>
          </a:p>
        </p:txBody>
      </p:sp>
      <p:sp>
        <p:nvSpPr>
          <p:cNvPr id="3" name="Content Placeholder 2">
            <a:extLst>
              <a:ext uri="{FF2B5EF4-FFF2-40B4-BE49-F238E27FC236}">
                <a16:creationId xmlns:a16="http://schemas.microsoft.com/office/drawing/2014/main" id="{9496153B-D121-52AF-1ADA-60A75D9AA915}"/>
              </a:ext>
            </a:extLst>
          </p:cNvPr>
          <p:cNvSpPr>
            <a:spLocks noGrp="1"/>
          </p:cNvSpPr>
          <p:nvPr>
            <p:ph idx="1"/>
          </p:nvPr>
        </p:nvSpPr>
        <p:spPr>
          <a:xfrm>
            <a:off x="913795" y="1456267"/>
            <a:ext cx="10353762" cy="4334933"/>
          </a:xfrm>
        </p:spPr>
        <p:txBody>
          <a:bodyPr/>
          <a:lstStyle/>
          <a:p>
            <a:pPr fontAlgn="base"/>
            <a:r>
              <a:rPr lang="en-US" dirty="0">
                <a:effectLst/>
              </a:rPr>
              <a:t>The sequence Data Type in Python is the ordered collection of similar or different Python data types. Sequences allow storing of multiple values in an organized and efficient fashion. There are several sequence data types of Python:</a:t>
            </a:r>
          </a:p>
          <a:p>
            <a:pPr fontAlgn="base"/>
            <a:r>
              <a:rPr lang="en-US" u="sng" dirty="0">
                <a:effectLst/>
                <a:hlinkClick r:id="rId2"/>
              </a:rPr>
              <a:t>Python String</a:t>
            </a:r>
            <a:endParaRPr lang="en-US" dirty="0">
              <a:effectLst/>
            </a:endParaRPr>
          </a:p>
          <a:p>
            <a:pPr fontAlgn="base"/>
            <a:r>
              <a:rPr lang="en-US" u="sng" dirty="0">
                <a:effectLst/>
                <a:hlinkClick r:id="rId3"/>
              </a:rPr>
              <a:t>Python List</a:t>
            </a:r>
            <a:endParaRPr lang="en-US" dirty="0">
              <a:effectLst/>
            </a:endParaRPr>
          </a:p>
          <a:p>
            <a:pPr fontAlgn="base"/>
            <a:r>
              <a:rPr lang="en-US" u="sng" dirty="0">
                <a:effectLst/>
                <a:hlinkClick r:id="rId4"/>
              </a:rPr>
              <a:t>Python Tuple</a:t>
            </a:r>
            <a:endParaRPr lang="en-US" dirty="0">
              <a:effectLst/>
            </a:endParaRPr>
          </a:p>
          <a:p>
            <a:pPr marL="36900" indent="0">
              <a:buNone/>
            </a:pPr>
            <a:endParaRPr lang="en-IN" dirty="0"/>
          </a:p>
        </p:txBody>
      </p:sp>
    </p:spTree>
    <p:extLst>
      <p:ext uri="{BB962C8B-B14F-4D97-AF65-F5344CB8AC3E}">
        <p14:creationId xmlns:p14="http://schemas.microsoft.com/office/powerpoint/2010/main" val="3030191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F1A05-2B5C-BBF2-59F0-8C6111C5DB6C}"/>
              </a:ext>
            </a:extLst>
          </p:cNvPr>
          <p:cNvSpPr>
            <a:spLocks noGrp="1"/>
          </p:cNvSpPr>
          <p:nvPr>
            <p:ph type="title"/>
          </p:nvPr>
        </p:nvSpPr>
        <p:spPr>
          <a:xfrm>
            <a:off x="913795" y="609600"/>
            <a:ext cx="10353762" cy="728133"/>
          </a:xfrm>
        </p:spPr>
        <p:txBody>
          <a:bodyPr/>
          <a:lstStyle/>
          <a:p>
            <a:pPr algn="l"/>
            <a:r>
              <a:rPr lang="en-US" b="1" dirty="0"/>
              <a:t>String Data Type:</a:t>
            </a:r>
            <a:endParaRPr lang="en-IN" b="1" dirty="0"/>
          </a:p>
        </p:txBody>
      </p:sp>
      <p:sp>
        <p:nvSpPr>
          <p:cNvPr id="3" name="Content Placeholder 2">
            <a:extLst>
              <a:ext uri="{FF2B5EF4-FFF2-40B4-BE49-F238E27FC236}">
                <a16:creationId xmlns:a16="http://schemas.microsoft.com/office/drawing/2014/main" id="{E85AF622-6454-5EE5-01DA-EB1C125D339A}"/>
              </a:ext>
            </a:extLst>
          </p:cNvPr>
          <p:cNvSpPr>
            <a:spLocks noGrp="1"/>
          </p:cNvSpPr>
          <p:nvPr>
            <p:ph idx="1"/>
          </p:nvPr>
        </p:nvSpPr>
        <p:spPr>
          <a:xfrm>
            <a:off x="913795" y="1337733"/>
            <a:ext cx="10353762" cy="4453467"/>
          </a:xfrm>
        </p:spPr>
        <p:txBody>
          <a:bodyPr/>
          <a:lstStyle/>
          <a:p>
            <a:pPr fontAlgn="base"/>
            <a:r>
              <a:rPr lang="en-US" dirty="0">
                <a:effectLst/>
              </a:rPr>
              <a:t>Python</a:t>
            </a:r>
            <a:r>
              <a:rPr lang="en-US" u="sng" dirty="0">
                <a:effectLst/>
                <a:hlinkClick r:id="rId2"/>
              </a:rPr>
              <a:t> Strings </a:t>
            </a:r>
            <a:r>
              <a:rPr lang="en-US" dirty="0">
                <a:effectLst/>
              </a:rPr>
              <a:t>are arrays of bytes representing Unicode characters. In Python, there is no character data type Python, a character is a string of length one. It is represented by str class.</a:t>
            </a:r>
          </a:p>
          <a:p>
            <a:pPr fontAlgn="base"/>
            <a:r>
              <a:rPr lang="en-US" dirty="0">
                <a:effectLst/>
              </a:rPr>
              <a:t>Strings in Python can be created using single quotes, double quotes or even triple quotes. We can access individual characters of a String using index.</a:t>
            </a:r>
          </a:p>
          <a:p>
            <a:pPr marL="36900" indent="0">
              <a:buNone/>
            </a:pPr>
            <a:endParaRPr lang="en-IN" dirty="0"/>
          </a:p>
        </p:txBody>
      </p:sp>
      <p:sp>
        <p:nvSpPr>
          <p:cNvPr id="5" name="Rectangle 2">
            <a:extLst>
              <a:ext uri="{FF2B5EF4-FFF2-40B4-BE49-F238E27FC236}">
                <a16:creationId xmlns:a16="http://schemas.microsoft.com/office/drawing/2014/main" id="{DADBC7E5-F9B2-55EB-3BF7-28FA25747D9F}"/>
              </a:ext>
            </a:extLst>
          </p:cNvPr>
          <p:cNvSpPr>
            <a:spLocks noChangeArrowheads="1"/>
          </p:cNvSpPr>
          <p:nvPr/>
        </p:nvSpPr>
        <p:spPr bwMode="auto">
          <a:xfrm>
            <a:off x="0" y="457200"/>
            <a:ext cx="4972050" cy="0"/>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0000" b="0" i="0" u="none" strike="noStrike" cap="none" normalizeH="0" baseline="0">
                <a:ln>
                  <a:noFill/>
                </a:ln>
                <a:solidFill>
                  <a:srgbClr val="F8F8F2"/>
                </a:solidFill>
                <a:effectLst/>
                <a:latin typeface="Courier New" panose="02070309020205020404" pitchFamily="49" charset="0"/>
                <a:cs typeface="Courier New" panose="02070309020205020404" pitchFamily="49"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2F9EE57A-081A-F694-BD4D-64D01012EB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6332" y="3204518"/>
            <a:ext cx="5350447" cy="3393989"/>
          </a:xfrm>
          <a:prstGeom prst="rect">
            <a:avLst/>
          </a:prstGeom>
        </p:spPr>
      </p:pic>
    </p:spTree>
    <p:extLst>
      <p:ext uri="{BB962C8B-B14F-4D97-AF65-F5344CB8AC3E}">
        <p14:creationId xmlns:p14="http://schemas.microsoft.com/office/powerpoint/2010/main" val="3872951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66513-F6BB-E436-2CE1-0CBC4BD3A1F2}"/>
              </a:ext>
            </a:extLst>
          </p:cNvPr>
          <p:cNvSpPr>
            <a:spLocks noGrp="1"/>
          </p:cNvSpPr>
          <p:nvPr>
            <p:ph type="title"/>
          </p:nvPr>
        </p:nvSpPr>
        <p:spPr>
          <a:xfrm>
            <a:off x="913795" y="609600"/>
            <a:ext cx="10353762" cy="683741"/>
          </a:xfrm>
        </p:spPr>
        <p:txBody>
          <a:bodyPr>
            <a:normAutofit fontScale="90000"/>
          </a:bodyPr>
          <a:lstStyle/>
          <a:p>
            <a:pPr algn="l"/>
            <a:r>
              <a:rPr lang="en-US" dirty="0"/>
              <a:t> </a:t>
            </a:r>
            <a:r>
              <a:rPr lang="en-US" b="1" dirty="0"/>
              <a:t>List Data Type:</a:t>
            </a:r>
            <a:endParaRPr lang="en-IN" b="1" dirty="0"/>
          </a:p>
        </p:txBody>
      </p:sp>
      <p:sp>
        <p:nvSpPr>
          <p:cNvPr id="3" name="Content Placeholder 2">
            <a:extLst>
              <a:ext uri="{FF2B5EF4-FFF2-40B4-BE49-F238E27FC236}">
                <a16:creationId xmlns:a16="http://schemas.microsoft.com/office/drawing/2014/main" id="{5E94C5E8-E666-FA54-C9E7-7AA993243086}"/>
              </a:ext>
            </a:extLst>
          </p:cNvPr>
          <p:cNvSpPr>
            <a:spLocks noGrp="1"/>
          </p:cNvSpPr>
          <p:nvPr>
            <p:ph idx="1"/>
          </p:nvPr>
        </p:nvSpPr>
        <p:spPr>
          <a:xfrm>
            <a:off x="913795" y="1416909"/>
            <a:ext cx="10353762" cy="4374292"/>
          </a:xfrm>
        </p:spPr>
        <p:txBody>
          <a:bodyPr/>
          <a:lstStyle/>
          <a:p>
            <a:pPr fontAlgn="base"/>
            <a:r>
              <a:rPr lang="en-US" u="sng" dirty="0">
                <a:effectLst/>
                <a:hlinkClick r:id="rId2"/>
              </a:rPr>
              <a:t>Lists </a:t>
            </a:r>
            <a:r>
              <a:rPr lang="en-US" dirty="0">
                <a:effectLst/>
              </a:rPr>
              <a:t>are just like arrays, declared in other languages which is an ordered collection of data. It is very flexible as the items in a list do not need to be of the same type.</a:t>
            </a:r>
          </a:p>
          <a:p>
            <a:pPr fontAlgn="base"/>
            <a:r>
              <a:rPr lang="en-US" b="1" dirty="0">
                <a:effectLst/>
              </a:rPr>
              <a:t>Creating a List in Python: </a:t>
            </a:r>
            <a:r>
              <a:rPr lang="en-US" dirty="0">
                <a:effectLst/>
              </a:rPr>
              <a:t>Lists in Python can be created by just placing the sequence inside the square brackets[].</a:t>
            </a:r>
          </a:p>
          <a:p>
            <a:pPr marL="36900" indent="0">
              <a:buNone/>
            </a:pPr>
            <a:endParaRPr lang="en-IN" dirty="0"/>
          </a:p>
        </p:txBody>
      </p:sp>
      <p:pic>
        <p:nvPicPr>
          <p:cNvPr id="5" name="Picture 4">
            <a:extLst>
              <a:ext uri="{FF2B5EF4-FFF2-40B4-BE49-F238E27FC236}">
                <a16:creationId xmlns:a16="http://schemas.microsoft.com/office/drawing/2014/main" id="{B2305F93-2972-A3E3-F3F2-425186233F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8689" y="2953094"/>
            <a:ext cx="5481044" cy="3295305"/>
          </a:xfrm>
          <a:prstGeom prst="rect">
            <a:avLst/>
          </a:prstGeom>
        </p:spPr>
      </p:pic>
    </p:spTree>
    <p:extLst>
      <p:ext uri="{BB962C8B-B14F-4D97-AF65-F5344CB8AC3E}">
        <p14:creationId xmlns:p14="http://schemas.microsoft.com/office/powerpoint/2010/main" val="1742255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820F6-53DC-1C69-B291-602B75D884DB}"/>
              </a:ext>
            </a:extLst>
          </p:cNvPr>
          <p:cNvSpPr>
            <a:spLocks noGrp="1"/>
          </p:cNvSpPr>
          <p:nvPr>
            <p:ph type="title"/>
          </p:nvPr>
        </p:nvSpPr>
        <p:spPr>
          <a:xfrm>
            <a:off x="913795" y="609600"/>
            <a:ext cx="10353762" cy="643467"/>
          </a:xfrm>
        </p:spPr>
        <p:txBody>
          <a:bodyPr>
            <a:normAutofit fontScale="90000"/>
          </a:bodyPr>
          <a:lstStyle/>
          <a:p>
            <a:pPr algn="l"/>
            <a:r>
              <a:rPr lang="en-US" b="1" dirty="0"/>
              <a:t>Access List Items:</a:t>
            </a:r>
            <a:endParaRPr lang="en-IN" b="1" dirty="0"/>
          </a:p>
        </p:txBody>
      </p:sp>
      <p:sp>
        <p:nvSpPr>
          <p:cNvPr id="3" name="Content Placeholder 2">
            <a:extLst>
              <a:ext uri="{FF2B5EF4-FFF2-40B4-BE49-F238E27FC236}">
                <a16:creationId xmlns:a16="http://schemas.microsoft.com/office/drawing/2014/main" id="{87CE46D7-4B1C-2EC3-9156-F8BAB55678D7}"/>
              </a:ext>
            </a:extLst>
          </p:cNvPr>
          <p:cNvSpPr>
            <a:spLocks noGrp="1"/>
          </p:cNvSpPr>
          <p:nvPr>
            <p:ph idx="1"/>
          </p:nvPr>
        </p:nvSpPr>
        <p:spPr>
          <a:xfrm>
            <a:off x="913795" y="1253067"/>
            <a:ext cx="10353762" cy="4538133"/>
          </a:xfrm>
        </p:spPr>
        <p:txBody>
          <a:bodyPr/>
          <a:lstStyle/>
          <a:p>
            <a:r>
              <a:rPr lang="en-US" dirty="0"/>
              <a:t>•	In order to access the list items refer to the index number. In Python, negative sequence indexes represent positions from the end of the array. Instead of having to compute the offset as in List[len(List)-3], it is enough to just write List[-3]. Negative indexing means beginning from the end, -1 refers to the last item, -2 refers to the second-last item, etc.</a:t>
            </a:r>
            <a:endParaRPr lang="en-IN" dirty="0"/>
          </a:p>
        </p:txBody>
      </p:sp>
      <p:pic>
        <p:nvPicPr>
          <p:cNvPr id="10" name="Picture 9">
            <a:extLst>
              <a:ext uri="{FF2B5EF4-FFF2-40B4-BE49-F238E27FC236}">
                <a16:creationId xmlns:a16="http://schemas.microsoft.com/office/drawing/2014/main" id="{3A67A5C4-EC33-8529-5C3D-8EF1E9E492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9599" y="2729319"/>
            <a:ext cx="5740087" cy="3637945"/>
          </a:xfrm>
          <a:prstGeom prst="rect">
            <a:avLst/>
          </a:prstGeom>
        </p:spPr>
      </p:pic>
    </p:spTree>
    <p:extLst>
      <p:ext uri="{BB962C8B-B14F-4D97-AF65-F5344CB8AC3E}">
        <p14:creationId xmlns:p14="http://schemas.microsoft.com/office/powerpoint/2010/main" val="1502296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8796-F3F8-7ADD-50CC-14B133F2DC49}"/>
              </a:ext>
            </a:extLst>
          </p:cNvPr>
          <p:cNvSpPr>
            <a:spLocks noGrp="1"/>
          </p:cNvSpPr>
          <p:nvPr>
            <p:ph type="title"/>
          </p:nvPr>
        </p:nvSpPr>
        <p:spPr>
          <a:xfrm>
            <a:off x="913795" y="609600"/>
            <a:ext cx="10353762" cy="694267"/>
          </a:xfrm>
        </p:spPr>
        <p:txBody>
          <a:bodyPr>
            <a:normAutofit fontScale="90000"/>
          </a:bodyPr>
          <a:lstStyle/>
          <a:p>
            <a:pPr algn="l"/>
            <a:r>
              <a:rPr lang="en-US" b="1" dirty="0"/>
              <a:t>Tuple Data Type:</a:t>
            </a:r>
            <a:endParaRPr lang="en-IN" b="1" dirty="0"/>
          </a:p>
        </p:txBody>
      </p:sp>
      <p:sp>
        <p:nvSpPr>
          <p:cNvPr id="3" name="Content Placeholder 2">
            <a:extLst>
              <a:ext uri="{FF2B5EF4-FFF2-40B4-BE49-F238E27FC236}">
                <a16:creationId xmlns:a16="http://schemas.microsoft.com/office/drawing/2014/main" id="{C1AB5893-AC39-7E6F-2E0B-397B19C1C67A}"/>
              </a:ext>
            </a:extLst>
          </p:cNvPr>
          <p:cNvSpPr>
            <a:spLocks noGrp="1"/>
          </p:cNvSpPr>
          <p:nvPr>
            <p:ph idx="1"/>
          </p:nvPr>
        </p:nvSpPr>
        <p:spPr>
          <a:xfrm>
            <a:off x="913795" y="1303867"/>
            <a:ext cx="10353762" cy="4487333"/>
          </a:xfrm>
        </p:spPr>
        <p:txBody>
          <a:bodyPr/>
          <a:lstStyle/>
          <a:p>
            <a:r>
              <a:rPr lang="en-US" dirty="0">
                <a:effectLst/>
              </a:rPr>
              <a:t>Just like a list, a </a:t>
            </a:r>
            <a:r>
              <a:rPr lang="en-US" u="sng" dirty="0">
                <a:effectLst/>
                <a:hlinkClick r:id="rId2"/>
              </a:rPr>
              <a:t>tuple</a:t>
            </a:r>
            <a:r>
              <a:rPr lang="en-US" dirty="0">
                <a:effectLst/>
              </a:rPr>
              <a:t> is also an ordered collection of Python objects. The only difference between a tuple and a list is that tuples are immutable. Tuples cannot be modified after it is created.</a:t>
            </a:r>
          </a:p>
          <a:p>
            <a:r>
              <a:rPr lang="en-US" dirty="0"/>
              <a:t>Note: Tuples can also be created with a single element, but it is a bit tricky. Having one element in the parentheses is not sufficient, there must be a trailing ‘comma’ to make it a tuple. </a:t>
            </a:r>
            <a:endParaRPr lang="en-IN" dirty="0"/>
          </a:p>
        </p:txBody>
      </p:sp>
      <p:pic>
        <p:nvPicPr>
          <p:cNvPr id="10" name="Picture 9">
            <a:extLst>
              <a:ext uri="{FF2B5EF4-FFF2-40B4-BE49-F238E27FC236}">
                <a16:creationId xmlns:a16="http://schemas.microsoft.com/office/drawing/2014/main" id="{38A5F556-C8F8-4B52-3D19-3CA9069765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2830" y="3547533"/>
            <a:ext cx="5580251" cy="2294247"/>
          </a:xfrm>
          <a:prstGeom prst="rect">
            <a:avLst/>
          </a:prstGeom>
        </p:spPr>
      </p:pic>
    </p:spTree>
    <p:extLst>
      <p:ext uri="{BB962C8B-B14F-4D97-AF65-F5344CB8AC3E}">
        <p14:creationId xmlns:p14="http://schemas.microsoft.com/office/powerpoint/2010/main" val="2969446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3A625-AC9F-B50C-102C-6D6FAF0255A8}"/>
              </a:ext>
            </a:extLst>
          </p:cNvPr>
          <p:cNvSpPr>
            <a:spLocks noGrp="1"/>
          </p:cNvSpPr>
          <p:nvPr>
            <p:ph type="title"/>
          </p:nvPr>
        </p:nvSpPr>
        <p:spPr>
          <a:xfrm>
            <a:off x="913795" y="609600"/>
            <a:ext cx="10353762" cy="659027"/>
          </a:xfrm>
        </p:spPr>
        <p:txBody>
          <a:bodyPr>
            <a:normAutofit fontScale="90000"/>
          </a:bodyPr>
          <a:lstStyle/>
          <a:p>
            <a:pPr algn="l"/>
            <a:r>
              <a:rPr lang="en-IN" b="1" dirty="0">
                <a:effectLst/>
              </a:rPr>
              <a:t>Access Tuple Items:</a:t>
            </a:r>
            <a:endParaRPr lang="en-IN" dirty="0"/>
          </a:p>
        </p:txBody>
      </p:sp>
      <p:sp>
        <p:nvSpPr>
          <p:cNvPr id="3" name="Content Placeholder 2">
            <a:extLst>
              <a:ext uri="{FF2B5EF4-FFF2-40B4-BE49-F238E27FC236}">
                <a16:creationId xmlns:a16="http://schemas.microsoft.com/office/drawing/2014/main" id="{87F2A126-37F0-73FB-9700-9634B4B4D333}"/>
              </a:ext>
            </a:extLst>
          </p:cNvPr>
          <p:cNvSpPr>
            <a:spLocks noGrp="1"/>
          </p:cNvSpPr>
          <p:nvPr>
            <p:ph idx="1"/>
          </p:nvPr>
        </p:nvSpPr>
        <p:spPr>
          <a:xfrm>
            <a:off x="913795" y="1268627"/>
            <a:ext cx="10353762" cy="4522573"/>
          </a:xfrm>
        </p:spPr>
        <p:txBody>
          <a:bodyPr/>
          <a:lstStyle/>
          <a:p>
            <a:r>
              <a:rPr lang="en-US" dirty="0"/>
              <a:t>In order to access the tuple items refer to the index number. Use the index operator [ ] to access an item in a tuple.</a:t>
            </a:r>
          </a:p>
          <a:p>
            <a:endParaRPr lang="en-US" dirty="0"/>
          </a:p>
          <a:p>
            <a:endParaRPr lang="en-US" dirty="0"/>
          </a:p>
          <a:p>
            <a:endParaRPr lang="en-US" dirty="0"/>
          </a:p>
          <a:p>
            <a:endParaRPr lang="en-US" dirty="0"/>
          </a:p>
          <a:p>
            <a:pPr marL="36900" indent="0">
              <a:buNone/>
            </a:pPr>
            <a:endParaRPr lang="en-IN" dirty="0"/>
          </a:p>
        </p:txBody>
      </p:sp>
      <p:pic>
        <p:nvPicPr>
          <p:cNvPr id="7" name="Picture 6">
            <a:extLst>
              <a:ext uri="{FF2B5EF4-FFF2-40B4-BE49-F238E27FC236}">
                <a16:creationId xmlns:a16="http://schemas.microsoft.com/office/drawing/2014/main" id="{E3DFEE73-E3D3-C625-1887-6BF0E6481A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0103" y="2242189"/>
            <a:ext cx="4147215" cy="2354525"/>
          </a:xfrm>
          <a:prstGeom prst="rect">
            <a:avLst/>
          </a:prstGeom>
        </p:spPr>
      </p:pic>
    </p:spTree>
    <p:extLst>
      <p:ext uri="{BB962C8B-B14F-4D97-AF65-F5344CB8AC3E}">
        <p14:creationId xmlns:p14="http://schemas.microsoft.com/office/powerpoint/2010/main" val="249804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07F87-9897-2BED-70D4-165289052A22}"/>
              </a:ext>
            </a:extLst>
          </p:cNvPr>
          <p:cNvSpPr>
            <a:spLocks noGrp="1"/>
          </p:cNvSpPr>
          <p:nvPr>
            <p:ph type="title"/>
          </p:nvPr>
        </p:nvSpPr>
        <p:spPr>
          <a:xfrm>
            <a:off x="913795" y="609600"/>
            <a:ext cx="10353762" cy="694267"/>
          </a:xfrm>
        </p:spPr>
        <p:txBody>
          <a:bodyPr>
            <a:normAutofit fontScale="90000"/>
          </a:bodyPr>
          <a:lstStyle/>
          <a:p>
            <a:pPr algn="l"/>
            <a:r>
              <a:rPr lang="en-US" dirty="0"/>
              <a:t>3.Boolean Data Type in Python:</a:t>
            </a:r>
            <a:endParaRPr lang="en-IN" dirty="0"/>
          </a:p>
        </p:txBody>
      </p:sp>
      <p:sp>
        <p:nvSpPr>
          <p:cNvPr id="3" name="Content Placeholder 2">
            <a:extLst>
              <a:ext uri="{FF2B5EF4-FFF2-40B4-BE49-F238E27FC236}">
                <a16:creationId xmlns:a16="http://schemas.microsoft.com/office/drawing/2014/main" id="{DA5EE532-74E2-EEBC-2A1E-C0E6B9804950}"/>
              </a:ext>
            </a:extLst>
          </p:cNvPr>
          <p:cNvSpPr>
            <a:spLocks noGrp="1"/>
          </p:cNvSpPr>
          <p:nvPr>
            <p:ph idx="1"/>
          </p:nvPr>
        </p:nvSpPr>
        <p:spPr>
          <a:xfrm>
            <a:off x="913795" y="1303867"/>
            <a:ext cx="10353762" cy="4487333"/>
          </a:xfrm>
        </p:spPr>
        <p:txBody>
          <a:bodyPr/>
          <a:lstStyle/>
          <a:p>
            <a:r>
              <a:rPr lang="en-US" dirty="0"/>
              <a:t>Python Data type with one of the two built-in values, True or False. Boolean objects that are equal to True are truthy (true), and those equal to False are </a:t>
            </a:r>
            <a:r>
              <a:rPr lang="en-US" dirty="0" err="1"/>
              <a:t>falsy</a:t>
            </a:r>
            <a:r>
              <a:rPr lang="en-US" dirty="0"/>
              <a:t> (false). However non-Boolean objects can be evaluated in a Boolean context as well and determined to be true or false. It is denoted by the class bool.</a:t>
            </a:r>
            <a:endParaRPr lang="en-IN" dirty="0"/>
          </a:p>
        </p:txBody>
      </p:sp>
      <p:pic>
        <p:nvPicPr>
          <p:cNvPr id="5" name="Picture 4">
            <a:extLst>
              <a:ext uri="{FF2B5EF4-FFF2-40B4-BE49-F238E27FC236}">
                <a16:creationId xmlns:a16="http://schemas.microsoft.com/office/drawing/2014/main" id="{C55438DD-7CDE-F188-234D-56800D6DEF97}"/>
              </a:ext>
            </a:extLst>
          </p:cNvPr>
          <p:cNvPicPr>
            <a:picLocks noChangeAspect="1"/>
          </p:cNvPicPr>
          <p:nvPr/>
        </p:nvPicPr>
        <p:blipFill>
          <a:blip r:embed="rId2">
            <a:extLst>
              <a:ext uri="{28A0092B-C50C-407E-A947-70E740481C1C}">
                <a14:useLocalDpi xmlns:a14="http://schemas.microsoft.com/office/drawing/2010/main" val="0"/>
              </a:ext>
            </a:extLst>
          </a:blip>
          <a:srcRect l="1106"/>
          <a:stretch>
            <a:fillRect/>
          </a:stretch>
        </p:blipFill>
        <p:spPr>
          <a:xfrm>
            <a:off x="1655805" y="2775538"/>
            <a:ext cx="6264932" cy="3267531"/>
          </a:xfrm>
          <a:prstGeom prst="rect">
            <a:avLst/>
          </a:prstGeom>
        </p:spPr>
      </p:pic>
      <p:sp>
        <p:nvSpPr>
          <p:cNvPr id="6" name="TextBox 5">
            <a:extLst>
              <a:ext uri="{FF2B5EF4-FFF2-40B4-BE49-F238E27FC236}">
                <a16:creationId xmlns:a16="http://schemas.microsoft.com/office/drawing/2014/main" id="{050E967D-3016-670A-0946-30675AC8CB16}"/>
              </a:ext>
            </a:extLst>
          </p:cNvPr>
          <p:cNvSpPr txBox="1"/>
          <p:nvPr/>
        </p:nvSpPr>
        <p:spPr>
          <a:xfrm>
            <a:off x="8246076" y="2775539"/>
            <a:ext cx="3566983" cy="2585323"/>
          </a:xfrm>
          <a:prstGeom prst="rect">
            <a:avLst/>
          </a:prstGeom>
          <a:noFill/>
        </p:spPr>
        <p:txBody>
          <a:bodyPr wrap="square" rtlCol="0">
            <a:spAutoFit/>
          </a:bodyPr>
          <a:lstStyle/>
          <a:p>
            <a:pPr algn="just"/>
            <a:r>
              <a:rPr lang="en-US" dirty="0"/>
              <a:t>Example: The first two lines will print the type of the </a:t>
            </a:r>
            <a:r>
              <a:rPr lang="en-US" dirty="0" err="1"/>
              <a:t>boolean</a:t>
            </a:r>
            <a:r>
              <a:rPr lang="en-US" dirty="0"/>
              <a:t> values True and False, which is &lt;class 'bool'&gt;. The third line will cause an error, because true is not a valid keyword in Python. Python is case-sensitive, which means it distinguishes between uppercase and lowercase letters.</a:t>
            </a:r>
            <a:endParaRPr lang="en-IN" dirty="0"/>
          </a:p>
        </p:txBody>
      </p:sp>
    </p:spTree>
    <p:extLst>
      <p:ext uri="{BB962C8B-B14F-4D97-AF65-F5344CB8AC3E}">
        <p14:creationId xmlns:p14="http://schemas.microsoft.com/office/powerpoint/2010/main" val="145144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2F12E-3524-0296-4F2F-4FB5562F52CA}"/>
              </a:ext>
            </a:extLst>
          </p:cNvPr>
          <p:cNvSpPr>
            <a:spLocks noGrp="1"/>
          </p:cNvSpPr>
          <p:nvPr>
            <p:ph type="title"/>
          </p:nvPr>
        </p:nvSpPr>
        <p:spPr/>
        <p:txBody>
          <a:bodyPr/>
          <a:lstStyle/>
          <a:p>
            <a:pPr algn="l"/>
            <a:r>
              <a:rPr lang="en-US" b="1" dirty="0"/>
              <a:t>Python Character Set: </a:t>
            </a:r>
            <a:endParaRPr lang="en-IN" b="1" dirty="0"/>
          </a:p>
        </p:txBody>
      </p:sp>
      <p:sp>
        <p:nvSpPr>
          <p:cNvPr id="3" name="Content Placeholder 2">
            <a:extLst>
              <a:ext uri="{FF2B5EF4-FFF2-40B4-BE49-F238E27FC236}">
                <a16:creationId xmlns:a16="http://schemas.microsoft.com/office/drawing/2014/main" id="{D1E745A7-A6C3-DBE8-AF63-D9594301F070}"/>
              </a:ext>
            </a:extLst>
          </p:cNvPr>
          <p:cNvSpPr>
            <a:spLocks noGrp="1"/>
          </p:cNvSpPr>
          <p:nvPr>
            <p:ph idx="1"/>
          </p:nvPr>
        </p:nvSpPr>
        <p:spPr>
          <a:xfrm>
            <a:off x="913795" y="1580050"/>
            <a:ext cx="10634738" cy="4211150"/>
          </a:xfrm>
        </p:spPr>
        <p:txBody>
          <a:bodyPr/>
          <a:lstStyle/>
          <a:p>
            <a:r>
              <a:rPr lang="en-US" dirty="0"/>
              <a:t>Letters : A to Z, a to z</a:t>
            </a:r>
          </a:p>
          <a:p>
            <a:r>
              <a:rPr lang="en-US" dirty="0"/>
              <a:t>Digits : 0 to 9</a:t>
            </a:r>
          </a:p>
          <a:p>
            <a:r>
              <a:rPr lang="en-US" dirty="0"/>
              <a:t>Special  Symbols : + - * / etc.</a:t>
            </a:r>
          </a:p>
          <a:p>
            <a:r>
              <a:rPr lang="en-US" dirty="0"/>
              <a:t>Whitespaces :  Blank Space, tab, carriage return, newline, formfeed</a:t>
            </a:r>
          </a:p>
          <a:p>
            <a:r>
              <a:rPr lang="en-US" dirty="0"/>
              <a:t>Other characters : Python can process all ASCII and Unicode characters as part of data or literals.</a:t>
            </a:r>
            <a:endParaRPr lang="en-IN" dirty="0"/>
          </a:p>
        </p:txBody>
      </p:sp>
    </p:spTree>
    <p:extLst>
      <p:ext uri="{BB962C8B-B14F-4D97-AF65-F5344CB8AC3E}">
        <p14:creationId xmlns:p14="http://schemas.microsoft.com/office/powerpoint/2010/main" val="94085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16504-9FA4-B19D-4B7A-810E59CB609E}"/>
              </a:ext>
            </a:extLst>
          </p:cNvPr>
          <p:cNvSpPr>
            <a:spLocks noGrp="1"/>
          </p:cNvSpPr>
          <p:nvPr>
            <p:ph type="title"/>
          </p:nvPr>
        </p:nvSpPr>
        <p:spPr>
          <a:xfrm>
            <a:off x="913795" y="609600"/>
            <a:ext cx="10353762" cy="660400"/>
          </a:xfrm>
        </p:spPr>
        <p:txBody>
          <a:bodyPr>
            <a:normAutofit fontScale="90000"/>
          </a:bodyPr>
          <a:lstStyle/>
          <a:p>
            <a:pPr algn="l"/>
            <a:r>
              <a:rPr lang="en-US" dirty="0"/>
              <a:t>4. Set Data Type in Python</a:t>
            </a:r>
            <a:endParaRPr lang="en-IN" dirty="0"/>
          </a:p>
        </p:txBody>
      </p:sp>
      <p:sp>
        <p:nvSpPr>
          <p:cNvPr id="3" name="Content Placeholder 2">
            <a:extLst>
              <a:ext uri="{FF2B5EF4-FFF2-40B4-BE49-F238E27FC236}">
                <a16:creationId xmlns:a16="http://schemas.microsoft.com/office/drawing/2014/main" id="{4B324F09-85E4-7FE7-A88F-F4BDC0EEF67A}"/>
              </a:ext>
            </a:extLst>
          </p:cNvPr>
          <p:cNvSpPr>
            <a:spLocks noGrp="1"/>
          </p:cNvSpPr>
          <p:nvPr>
            <p:ph idx="1"/>
          </p:nvPr>
        </p:nvSpPr>
        <p:spPr>
          <a:xfrm>
            <a:off x="913795" y="1270001"/>
            <a:ext cx="10353762" cy="4521200"/>
          </a:xfrm>
        </p:spPr>
        <p:txBody>
          <a:bodyPr/>
          <a:lstStyle/>
          <a:p>
            <a:r>
              <a:rPr lang="en-US" dirty="0">
                <a:effectLst/>
              </a:rPr>
              <a:t>In Python Data Types, </a:t>
            </a:r>
            <a:r>
              <a:rPr lang="en-US" u="sng" dirty="0">
                <a:effectLst/>
                <a:hlinkClick r:id="rId2"/>
              </a:rPr>
              <a:t>Set </a:t>
            </a:r>
            <a:r>
              <a:rPr lang="en-US" dirty="0">
                <a:effectLst/>
              </a:rPr>
              <a:t>is an unordered collection of data types that is iterable, mutable, and has no duplicate elements. The order of elements in a set is undefined though it may consist of various elements.</a:t>
            </a:r>
          </a:p>
          <a:p>
            <a:pPr fontAlgn="base"/>
            <a:r>
              <a:rPr lang="en-US" dirty="0">
                <a:effectLst/>
              </a:rPr>
              <a:t>Sets can be created by using the built-in set() function with an iterable object or a sequence by placing the sequence inside curly braces, separated by a </a:t>
            </a:r>
            <a:r>
              <a:rPr lang="en-US" b="1" dirty="0">
                <a:effectLst/>
              </a:rPr>
              <a:t>‘comma’. </a:t>
            </a:r>
            <a:r>
              <a:rPr lang="en-US" dirty="0">
                <a:effectLst/>
              </a:rPr>
              <a:t>The type of elements in a set need not be the same, various mixed-up data type values can also be passed to the set. </a:t>
            </a:r>
            <a:r>
              <a:rPr lang="en-US" b="1" dirty="0">
                <a:effectLst/>
              </a:rPr>
              <a:t>Example: </a:t>
            </a:r>
            <a:r>
              <a:rPr lang="en-US" dirty="0">
                <a:effectLst/>
              </a:rPr>
              <a:t>The code is an example of how to create sets using different types of values, such as </a:t>
            </a:r>
            <a:r>
              <a:rPr lang="en-US" b="1" dirty="0">
                <a:effectLst/>
              </a:rPr>
              <a:t>strings </a:t>
            </a:r>
            <a:r>
              <a:rPr lang="en-US" dirty="0">
                <a:effectLst/>
              </a:rPr>
              <a:t>, </a:t>
            </a:r>
            <a:r>
              <a:rPr lang="en-US" b="1" dirty="0">
                <a:effectLst/>
              </a:rPr>
              <a:t>lists </a:t>
            </a:r>
            <a:r>
              <a:rPr lang="en-US" dirty="0">
                <a:effectLst/>
              </a:rPr>
              <a:t>, and mixed values</a:t>
            </a:r>
          </a:p>
          <a:p>
            <a:pPr marL="36900" indent="0">
              <a:buNone/>
            </a:pPr>
            <a:endParaRPr lang="en-IN" dirty="0"/>
          </a:p>
        </p:txBody>
      </p:sp>
      <p:pic>
        <p:nvPicPr>
          <p:cNvPr id="5" name="Picture 4">
            <a:extLst>
              <a:ext uri="{FF2B5EF4-FFF2-40B4-BE49-F238E27FC236}">
                <a16:creationId xmlns:a16="http://schemas.microsoft.com/office/drawing/2014/main" id="{7E8DBA35-0CC5-CB30-A4D2-0C8FEAD7EA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3395" y="3978876"/>
            <a:ext cx="5350701" cy="2767913"/>
          </a:xfrm>
          <a:prstGeom prst="rect">
            <a:avLst/>
          </a:prstGeom>
        </p:spPr>
      </p:pic>
    </p:spTree>
    <p:extLst>
      <p:ext uri="{BB962C8B-B14F-4D97-AF65-F5344CB8AC3E}">
        <p14:creationId xmlns:p14="http://schemas.microsoft.com/office/powerpoint/2010/main" val="1016049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216F-A0E1-02A0-91A7-0DDCAE996C7E}"/>
              </a:ext>
            </a:extLst>
          </p:cNvPr>
          <p:cNvSpPr>
            <a:spLocks noGrp="1"/>
          </p:cNvSpPr>
          <p:nvPr>
            <p:ph type="title"/>
          </p:nvPr>
        </p:nvSpPr>
        <p:spPr>
          <a:xfrm>
            <a:off x="913795" y="609600"/>
            <a:ext cx="10353762" cy="643467"/>
          </a:xfrm>
        </p:spPr>
        <p:txBody>
          <a:bodyPr>
            <a:normAutofit fontScale="90000"/>
          </a:bodyPr>
          <a:lstStyle/>
          <a:p>
            <a:pPr algn="l"/>
            <a:r>
              <a:rPr lang="en-IN" dirty="0"/>
              <a:t>Access Set Items:</a:t>
            </a:r>
          </a:p>
        </p:txBody>
      </p:sp>
      <p:sp>
        <p:nvSpPr>
          <p:cNvPr id="3" name="Content Placeholder 2">
            <a:extLst>
              <a:ext uri="{FF2B5EF4-FFF2-40B4-BE49-F238E27FC236}">
                <a16:creationId xmlns:a16="http://schemas.microsoft.com/office/drawing/2014/main" id="{9C7D8360-2990-1F8C-08BC-F9E06308CF76}"/>
              </a:ext>
            </a:extLst>
          </p:cNvPr>
          <p:cNvSpPr>
            <a:spLocks noGrp="1"/>
          </p:cNvSpPr>
          <p:nvPr>
            <p:ph idx="1"/>
          </p:nvPr>
        </p:nvSpPr>
        <p:spPr>
          <a:xfrm>
            <a:off x="913795" y="1253067"/>
            <a:ext cx="10353762" cy="4538133"/>
          </a:xfrm>
        </p:spPr>
        <p:txBody>
          <a:bodyPr/>
          <a:lstStyle/>
          <a:p>
            <a:r>
              <a:rPr lang="en-US" dirty="0"/>
              <a:t>Set items cannot be accessed by referring to an index, since sets are unordered the items have no index. But we can loop through the set items using a for loop, or ask if a specified value is present in a set, by using the in the keyword.</a:t>
            </a:r>
          </a:p>
          <a:p>
            <a:endParaRPr lang="en-US" dirty="0"/>
          </a:p>
          <a:p>
            <a:endParaRPr lang="en-US" dirty="0"/>
          </a:p>
          <a:p>
            <a:endParaRPr lang="en-US" dirty="0"/>
          </a:p>
          <a:p>
            <a:endParaRPr lang="en-US" dirty="0"/>
          </a:p>
          <a:p>
            <a:pPr marL="36900" indent="0">
              <a:buNone/>
            </a:pPr>
            <a:endParaRPr lang="en-IN" dirty="0"/>
          </a:p>
        </p:txBody>
      </p:sp>
      <p:pic>
        <p:nvPicPr>
          <p:cNvPr id="5" name="Picture 4">
            <a:extLst>
              <a:ext uri="{FF2B5EF4-FFF2-40B4-BE49-F238E27FC236}">
                <a16:creationId xmlns:a16="http://schemas.microsoft.com/office/drawing/2014/main" id="{5BACBC13-E087-81D2-E554-694E2D18C3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628" y="2450164"/>
            <a:ext cx="4740648" cy="3154769"/>
          </a:xfrm>
          <a:prstGeom prst="rect">
            <a:avLst/>
          </a:prstGeom>
        </p:spPr>
      </p:pic>
    </p:spTree>
    <p:extLst>
      <p:ext uri="{BB962C8B-B14F-4D97-AF65-F5344CB8AC3E}">
        <p14:creationId xmlns:p14="http://schemas.microsoft.com/office/powerpoint/2010/main" val="151247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59C73-71E6-C114-3D94-A2F14565F410}"/>
              </a:ext>
            </a:extLst>
          </p:cNvPr>
          <p:cNvSpPr>
            <a:spLocks noGrp="1"/>
          </p:cNvSpPr>
          <p:nvPr>
            <p:ph type="title"/>
          </p:nvPr>
        </p:nvSpPr>
        <p:spPr>
          <a:xfrm>
            <a:off x="913795" y="609601"/>
            <a:ext cx="10353762" cy="609600"/>
          </a:xfrm>
        </p:spPr>
        <p:txBody>
          <a:bodyPr>
            <a:normAutofit fontScale="90000"/>
          </a:bodyPr>
          <a:lstStyle/>
          <a:p>
            <a:pPr algn="l"/>
            <a:r>
              <a:rPr lang="en-US" dirty="0"/>
              <a:t>5. Dictionary Data Type:</a:t>
            </a:r>
            <a:endParaRPr lang="en-IN" dirty="0"/>
          </a:p>
        </p:txBody>
      </p:sp>
      <p:sp>
        <p:nvSpPr>
          <p:cNvPr id="3" name="Content Placeholder 2">
            <a:extLst>
              <a:ext uri="{FF2B5EF4-FFF2-40B4-BE49-F238E27FC236}">
                <a16:creationId xmlns:a16="http://schemas.microsoft.com/office/drawing/2014/main" id="{22DF5591-0323-585A-8071-F47298E53445}"/>
              </a:ext>
            </a:extLst>
          </p:cNvPr>
          <p:cNvSpPr>
            <a:spLocks noGrp="1"/>
          </p:cNvSpPr>
          <p:nvPr>
            <p:ph idx="1"/>
          </p:nvPr>
        </p:nvSpPr>
        <p:spPr>
          <a:xfrm>
            <a:off x="913795" y="1153297"/>
            <a:ext cx="10353762" cy="4637903"/>
          </a:xfrm>
        </p:spPr>
        <p:txBody>
          <a:bodyPr>
            <a:normAutofit/>
          </a:bodyPr>
          <a:lstStyle/>
          <a:p>
            <a:r>
              <a:rPr lang="en-US" dirty="0"/>
              <a:t>A dictionary in Python is a collection of data values, used to store data values like a map, unlike other Python Data Types that hold only a single value as an element, a Dictionary holds a key: value pair. Key-value is provided in the dictionary to make it more optimized. Each key-value pair in a Dictionary is separated by a colon : , whereas each key is separated by a ‘comma’.</a:t>
            </a:r>
          </a:p>
          <a:p>
            <a:r>
              <a:rPr lang="en-US" dirty="0"/>
              <a:t>Create a Dictionary in Python: Values in a dictionary can be of any datatype and can be duplicated, whereas keys can’t be repeated and must be immutable. The dictionary can also be created by the built-in function dict().</a:t>
            </a:r>
          </a:p>
          <a:p>
            <a:endParaRPr lang="en-US" dirty="0"/>
          </a:p>
        </p:txBody>
      </p:sp>
      <p:pic>
        <p:nvPicPr>
          <p:cNvPr id="6" name="Picture 5">
            <a:extLst>
              <a:ext uri="{FF2B5EF4-FFF2-40B4-BE49-F238E27FC236}">
                <a16:creationId xmlns:a16="http://schemas.microsoft.com/office/drawing/2014/main" id="{6A7BBF85-EDBF-F313-9E63-EC93052FE2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8598" y="3877733"/>
            <a:ext cx="5053652" cy="2753726"/>
          </a:xfrm>
          <a:prstGeom prst="rect">
            <a:avLst/>
          </a:prstGeom>
        </p:spPr>
      </p:pic>
    </p:spTree>
    <p:extLst>
      <p:ext uri="{BB962C8B-B14F-4D97-AF65-F5344CB8AC3E}">
        <p14:creationId xmlns:p14="http://schemas.microsoft.com/office/powerpoint/2010/main" val="31484834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76658-FE93-7E90-C47A-CAF355E7B468}"/>
              </a:ext>
            </a:extLst>
          </p:cNvPr>
          <p:cNvSpPr>
            <a:spLocks noGrp="1"/>
          </p:cNvSpPr>
          <p:nvPr>
            <p:ph type="title"/>
          </p:nvPr>
        </p:nvSpPr>
        <p:spPr>
          <a:xfrm>
            <a:off x="913795" y="609600"/>
            <a:ext cx="10353762" cy="762000"/>
          </a:xfrm>
        </p:spPr>
        <p:txBody>
          <a:bodyPr/>
          <a:lstStyle/>
          <a:p>
            <a:pPr algn="l"/>
            <a:r>
              <a:rPr lang="en-IN" dirty="0"/>
              <a:t>Accessing Key-value in Dictionary:</a:t>
            </a:r>
          </a:p>
        </p:txBody>
      </p:sp>
      <p:sp>
        <p:nvSpPr>
          <p:cNvPr id="3" name="Content Placeholder 2">
            <a:extLst>
              <a:ext uri="{FF2B5EF4-FFF2-40B4-BE49-F238E27FC236}">
                <a16:creationId xmlns:a16="http://schemas.microsoft.com/office/drawing/2014/main" id="{BCEE955C-A918-43E8-ED3D-820421A6368C}"/>
              </a:ext>
            </a:extLst>
          </p:cNvPr>
          <p:cNvSpPr>
            <a:spLocks noGrp="1"/>
          </p:cNvSpPr>
          <p:nvPr>
            <p:ph idx="1"/>
          </p:nvPr>
        </p:nvSpPr>
        <p:spPr>
          <a:xfrm>
            <a:off x="913795" y="1371601"/>
            <a:ext cx="10353762" cy="4419600"/>
          </a:xfrm>
        </p:spPr>
        <p:txBody>
          <a:bodyPr/>
          <a:lstStyle/>
          <a:p>
            <a:r>
              <a:rPr lang="en-US" dirty="0">
                <a:effectLst/>
              </a:rPr>
              <a:t>In order to access the items of a dictionary refer to its key name. Key can be used inside square brackets. Using </a:t>
            </a:r>
            <a:r>
              <a:rPr lang="en-US" b="1" dirty="0">
                <a:effectLst/>
              </a:rPr>
              <a:t>get() method </a:t>
            </a:r>
            <a:r>
              <a:rPr lang="en-US" dirty="0">
                <a:effectLst/>
              </a:rPr>
              <a:t>we can access the dictionary elements.</a:t>
            </a:r>
            <a:endParaRPr lang="en-IN" dirty="0"/>
          </a:p>
        </p:txBody>
      </p:sp>
      <p:pic>
        <p:nvPicPr>
          <p:cNvPr id="5" name="Picture 4">
            <a:extLst>
              <a:ext uri="{FF2B5EF4-FFF2-40B4-BE49-F238E27FC236}">
                <a16:creationId xmlns:a16="http://schemas.microsoft.com/office/drawing/2014/main" id="{A1A16732-1D1D-3C0A-33C7-EEB933020B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1842" y="2357267"/>
            <a:ext cx="4720720" cy="2478344"/>
          </a:xfrm>
          <a:prstGeom prst="rect">
            <a:avLst/>
          </a:prstGeom>
        </p:spPr>
      </p:pic>
    </p:spTree>
    <p:extLst>
      <p:ext uri="{BB962C8B-B14F-4D97-AF65-F5344CB8AC3E}">
        <p14:creationId xmlns:p14="http://schemas.microsoft.com/office/powerpoint/2010/main" val="468682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93DC6-632D-389F-59E8-B5DEA9A7CE80}"/>
              </a:ext>
            </a:extLst>
          </p:cNvPr>
          <p:cNvSpPr>
            <a:spLocks noGrp="1"/>
          </p:cNvSpPr>
          <p:nvPr>
            <p:ph type="title"/>
          </p:nvPr>
        </p:nvSpPr>
        <p:spPr>
          <a:xfrm>
            <a:off x="913795" y="609600"/>
            <a:ext cx="10353762" cy="728133"/>
          </a:xfrm>
        </p:spPr>
        <p:txBody>
          <a:bodyPr/>
          <a:lstStyle/>
          <a:p>
            <a:pPr algn="l"/>
            <a:r>
              <a:rPr lang="en-IN" b="1" dirty="0"/>
              <a:t>Conditional Statements in Python:</a:t>
            </a:r>
          </a:p>
        </p:txBody>
      </p:sp>
      <p:sp>
        <p:nvSpPr>
          <p:cNvPr id="3" name="Content Placeholder 2">
            <a:extLst>
              <a:ext uri="{FF2B5EF4-FFF2-40B4-BE49-F238E27FC236}">
                <a16:creationId xmlns:a16="http://schemas.microsoft.com/office/drawing/2014/main" id="{47682C51-9DCA-9297-FC16-F61059287941}"/>
              </a:ext>
            </a:extLst>
          </p:cNvPr>
          <p:cNvSpPr>
            <a:spLocks noGrp="1"/>
          </p:cNvSpPr>
          <p:nvPr>
            <p:ph idx="1"/>
          </p:nvPr>
        </p:nvSpPr>
        <p:spPr>
          <a:xfrm>
            <a:off x="913795" y="1337733"/>
            <a:ext cx="10353762" cy="4453467"/>
          </a:xfrm>
        </p:spPr>
        <p:txBody>
          <a:bodyPr/>
          <a:lstStyle/>
          <a:p>
            <a:r>
              <a:rPr lang="en-US" dirty="0"/>
              <a:t>Conditional statements in Python are used to execute certain blocks of code based on specific conditions. These statements help control the flow of a program, making it behave differently in different situations.</a:t>
            </a:r>
          </a:p>
          <a:p>
            <a:pPr marL="36900" indent="0">
              <a:buNone/>
            </a:pPr>
            <a:r>
              <a:rPr lang="en-US" sz="2400" b="1" dirty="0"/>
              <a:t>If Conditional Statement in Python</a:t>
            </a:r>
          </a:p>
          <a:p>
            <a:pPr marL="36900" indent="0">
              <a:buNone/>
            </a:pPr>
            <a:r>
              <a:rPr lang="en-US" dirty="0"/>
              <a:t>If statement is the simplest form of a conditional statement. It executes a block of code if the given condition is true.</a:t>
            </a:r>
            <a:endParaRPr lang="en-IN" dirty="0"/>
          </a:p>
        </p:txBody>
      </p:sp>
      <p:pic>
        <p:nvPicPr>
          <p:cNvPr id="5" name="Picture 4">
            <a:extLst>
              <a:ext uri="{FF2B5EF4-FFF2-40B4-BE49-F238E27FC236}">
                <a16:creationId xmlns:a16="http://schemas.microsoft.com/office/drawing/2014/main" id="{8DBC3D0C-687F-7D06-B60F-E9E151D4B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0807" y="3752508"/>
            <a:ext cx="4065150" cy="1840983"/>
          </a:xfrm>
          <a:prstGeom prst="rect">
            <a:avLst/>
          </a:prstGeom>
        </p:spPr>
      </p:pic>
    </p:spTree>
    <p:extLst>
      <p:ext uri="{BB962C8B-B14F-4D97-AF65-F5344CB8AC3E}">
        <p14:creationId xmlns:p14="http://schemas.microsoft.com/office/powerpoint/2010/main" val="36331252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FCF29-074C-C6CD-8280-DD4F0D4275B0}"/>
              </a:ext>
            </a:extLst>
          </p:cNvPr>
          <p:cNvSpPr>
            <a:spLocks noGrp="1"/>
          </p:cNvSpPr>
          <p:nvPr>
            <p:ph type="title"/>
          </p:nvPr>
        </p:nvSpPr>
        <p:spPr>
          <a:xfrm>
            <a:off x="913795" y="609600"/>
            <a:ext cx="10353762" cy="457199"/>
          </a:xfrm>
        </p:spPr>
        <p:txBody>
          <a:bodyPr>
            <a:normAutofit fontScale="90000"/>
          </a:bodyPr>
          <a:lstStyle/>
          <a:p>
            <a:pPr algn="l"/>
            <a:r>
              <a:rPr lang="en-IN" sz="2400" b="1" dirty="0"/>
              <a:t>Short Hand if</a:t>
            </a:r>
          </a:p>
        </p:txBody>
      </p:sp>
      <p:sp>
        <p:nvSpPr>
          <p:cNvPr id="3" name="Content Placeholder 2">
            <a:extLst>
              <a:ext uri="{FF2B5EF4-FFF2-40B4-BE49-F238E27FC236}">
                <a16:creationId xmlns:a16="http://schemas.microsoft.com/office/drawing/2014/main" id="{6C3A0B5B-97A6-2B90-23F2-B7ACDA19885C}"/>
              </a:ext>
            </a:extLst>
          </p:cNvPr>
          <p:cNvSpPr>
            <a:spLocks noGrp="1"/>
          </p:cNvSpPr>
          <p:nvPr>
            <p:ph idx="1"/>
          </p:nvPr>
        </p:nvSpPr>
        <p:spPr>
          <a:xfrm>
            <a:off x="913795" y="1066799"/>
            <a:ext cx="10353762" cy="4724402"/>
          </a:xfrm>
        </p:spPr>
        <p:txBody>
          <a:bodyPr/>
          <a:lstStyle/>
          <a:p>
            <a:pPr marL="36900" indent="0">
              <a:buNone/>
            </a:pPr>
            <a:r>
              <a:rPr lang="en-US" dirty="0">
                <a:effectLst/>
              </a:rPr>
              <a:t>Short-hand if statement allows us to write a single-line if statement.</a:t>
            </a:r>
          </a:p>
          <a:p>
            <a:endParaRPr lang="en-US" dirty="0">
              <a:effectLst/>
            </a:endParaRPr>
          </a:p>
          <a:p>
            <a:endParaRPr lang="en-US" dirty="0">
              <a:effectLst/>
            </a:endParaRPr>
          </a:p>
          <a:p>
            <a:endParaRPr lang="en-US" dirty="0">
              <a:effectLst/>
            </a:endParaRPr>
          </a:p>
          <a:p>
            <a:pPr marL="36900" indent="0">
              <a:buNone/>
            </a:pPr>
            <a:r>
              <a:rPr lang="en-US" sz="2400" b="1" dirty="0">
                <a:effectLst/>
              </a:rPr>
              <a:t>If else Conditional Statements in Python</a:t>
            </a:r>
          </a:p>
          <a:p>
            <a:pPr marL="36900" indent="0" algn="just">
              <a:buNone/>
            </a:pPr>
            <a:r>
              <a:rPr lang="en-US" u="sng" dirty="0">
                <a:effectLst/>
                <a:hlinkClick r:id="rId2"/>
              </a:rPr>
              <a:t>Else</a:t>
            </a:r>
            <a:r>
              <a:rPr lang="en-US" dirty="0">
                <a:effectLst/>
              </a:rPr>
              <a:t> allows us to specify a block of code that will execute if the condition(s) associated with an if or elif statement evaluates to False. Else block provides a way to handle all other cases that don't meet the specified conditions.</a:t>
            </a:r>
            <a:endParaRPr lang="en-IN" dirty="0"/>
          </a:p>
        </p:txBody>
      </p:sp>
      <p:pic>
        <p:nvPicPr>
          <p:cNvPr id="5" name="Picture 4">
            <a:extLst>
              <a:ext uri="{FF2B5EF4-FFF2-40B4-BE49-F238E27FC236}">
                <a16:creationId xmlns:a16="http://schemas.microsoft.com/office/drawing/2014/main" id="{0AD72D9F-2544-7BD2-19C0-7F3F02C66A86}"/>
              </a:ext>
            </a:extLst>
          </p:cNvPr>
          <p:cNvPicPr>
            <a:picLocks noChangeAspect="1"/>
          </p:cNvPicPr>
          <p:nvPr/>
        </p:nvPicPr>
        <p:blipFill>
          <a:blip r:embed="rId3">
            <a:extLst>
              <a:ext uri="{28A0092B-C50C-407E-A947-70E740481C1C}">
                <a14:useLocalDpi xmlns:a14="http://schemas.microsoft.com/office/drawing/2010/main" val="0"/>
              </a:ext>
            </a:extLst>
          </a:blip>
          <a:srcRect l="1620"/>
          <a:stretch>
            <a:fillRect/>
          </a:stretch>
        </p:blipFill>
        <p:spPr>
          <a:xfrm>
            <a:off x="1606379" y="1498598"/>
            <a:ext cx="4032422" cy="1210736"/>
          </a:xfrm>
          <a:prstGeom prst="rect">
            <a:avLst/>
          </a:prstGeom>
        </p:spPr>
      </p:pic>
      <p:pic>
        <p:nvPicPr>
          <p:cNvPr id="7" name="Picture 6">
            <a:extLst>
              <a:ext uri="{FF2B5EF4-FFF2-40B4-BE49-F238E27FC236}">
                <a16:creationId xmlns:a16="http://schemas.microsoft.com/office/drawing/2014/main" id="{3BEB6B79-226D-CB23-BBBF-D43782F463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6379" y="4458328"/>
            <a:ext cx="4032422" cy="2076740"/>
          </a:xfrm>
          <a:prstGeom prst="rect">
            <a:avLst/>
          </a:prstGeom>
        </p:spPr>
      </p:pic>
    </p:spTree>
    <p:extLst>
      <p:ext uri="{BB962C8B-B14F-4D97-AF65-F5344CB8AC3E}">
        <p14:creationId xmlns:p14="http://schemas.microsoft.com/office/powerpoint/2010/main" val="3354839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98A1-DC4A-E7AD-912B-2BD126AF4E50}"/>
              </a:ext>
            </a:extLst>
          </p:cNvPr>
          <p:cNvSpPr>
            <a:spLocks noGrp="1"/>
          </p:cNvSpPr>
          <p:nvPr>
            <p:ph type="title"/>
          </p:nvPr>
        </p:nvSpPr>
        <p:spPr>
          <a:xfrm>
            <a:off x="913795" y="609600"/>
            <a:ext cx="10353762" cy="575733"/>
          </a:xfrm>
        </p:spPr>
        <p:txBody>
          <a:bodyPr>
            <a:normAutofit/>
          </a:bodyPr>
          <a:lstStyle/>
          <a:p>
            <a:pPr algn="l"/>
            <a:r>
              <a:rPr lang="en-IN" sz="2400" b="1" dirty="0"/>
              <a:t>Short Hand if-else:</a:t>
            </a:r>
          </a:p>
        </p:txBody>
      </p:sp>
      <p:sp>
        <p:nvSpPr>
          <p:cNvPr id="3" name="Content Placeholder 2">
            <a:extLst>
              <a:ext uri="{FF2B5EF4-FFF2-40B4-BE49-F238E27FC236}">
                <a16:creationId xmlns:a16="http://schemas.microsoft.com/office/drawing/2014/main" id="{962D139E-868E-4200-E21B-9E9BE63FE9C6}"/>
              </a:ext>
            </a:extLst>
          </p:cNvPr>
          <p:cNvSpPr>
            <a:spLocks noGrp="1"/>
          </p:cNvSpPr>
          <p:nvPr>
            <p:ph idx="1"/>
          </p:nvPr>
        </p:nvSpPr>
        <p:spPr>
          <a:xfrm>
            <a:off x="913795" y="1185333"/>
            <a:ext cx="10353762" cy="4605867"/>
          </a:xfrm>
        </p:spPr>
        <p:txBody>
          <a:bodyPr/>
          <a:lstStyle/>
          <a:p>
            <a:pPr marL="36900" indent="0">
              <a:buNone/>
            </a:pPr>
            <a:r>
              <a:rPr lang="en-US" dirty="0">
                <a:effectLst/>
              </a:rPr>
              <a:t>The short-hand if-else statement allows us to write a single-line if-else statement.</a:t>
            </a: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r>
              <a:rPr lang="en-IN" sz="2400" b="1" dirty="0">
                <a:effectLst/>
              </a:rPr>
              <a:t>Elif Statement:</a:t>
            </a:r>
          </a:p>
          <a:p>
            <a:pPr marL="36900" indent="0">
              <a:buNone/>
            </a:pPr>
            <a:r>
              <a:rPr lang="en-US" u="sng" dirty="0">
                <a:effectLst/>
                <a:hlinkClick r:id="rId2"/>
              </a:rPr>
              <a:t>Elif statement in Python</a:t>
            </a:r>
            <a:r>
              <a:rPr lang="en-US" dirty="0">
                <a:effectLst/>
              </a:rPr>
              <a:t> stands for "else if." It allows us to check multiple conditions , providing a way to execute different blocks of code based on which condition is true. Using elif statements makes our code more readable and efficient by eliminating the need for multiple nested if statements.</a:t>
            </a:r>
            <a:endParaRPr lang="en-IN" sz="2400" b="1"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7E35DA8C-BF2B-D600-0A6D-AEE23F879410}"/>
              </a:ext>
            </a:extLst>
          </p:cNvPr>
          <p:cNvPicPr>
            <a:picLocks noChangeAspect="1"/>
          </p:cNvPicPr>
          <p:nvPr/>
        </p:nvPicPr>
        <p:blipFill>
          <a:blip r:embed="rId3">
            <a:extLst>
              <a:ext uri="{28A0092B-C50C-407E-A947-70E740481C1C}">
                <a14:useLocalDpi xmlns:a14="http://schemas.microsoft.com/office/drawing/2010/main" val="0"/>
              </a:ext>
            </a:extLst>
          </a:blip>
          <a:srcRect t="-6283"/>
          <a:stretch>
            <a:fillRect/>
          </a:stretch>
        </p:blipFill>
        <p:spPr>
          <a:xfrm>
            <a:off x="1390376" y="1497455"/>
            <a:ext cx="3387570" cy="1394026"/>
          </a:xfrm>
          <a:prstGeom prst="rect">
            <a:avLst/>
          </a:prstGeom>
        </p:spPr>
      </p:pic>
      <p:pic>
        <p:nvPicPr>
          <p:cNvPr id="7" name="Picture 6">
            <a:extLst>
              <a:ext uri="{FF2B5EF4-FFF2-40B4-BE49-F238E27FC236}">
                <a16:creationId xmlns:a16="http://schemas.microsoft.com/office/drawing/2014/main" id="{CCB87473-0143-BC14-8F07-034B1DAA28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7946" y="4589391"/>
            <a:ext cx="4374292" cy="2173874"/>
          </a:xfrm>
          <a:prstGeom prst="rect">
            <a:avLst/>
          </a:prstGeom>
        </p:spPr>
      </p:pic>
    </p:spTree>
    <p:extLst>
      <p:ext uri="{BB962C8B-B14F-4D97-AF65-F5344CB8AC3E}">
        <p14:creationId xmlns:p14="http://schemas.microsoft.com/office/powerpoint/2010/main" val="321076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076-22D5-D7BF-B371-59B8EC2628AA}"/>
              </a:ext>
            </a:extLst>
          </p:cNvPr>
          <p:cNvSpPr>
            <a:spLocks noGrp="1"/>
          </p:cNvSpPr>
          <p:nvPr>
            <p:ph type="title"/>
          </p:nvPr>
        </p:nvSpPr>
        <p:spPr>
          <a:xfrm>
            <a:off x="913795" y="609600"/>
            <a:ext cx="10353762" cy="728133"/>
          </a:xfrm>
        </p:spPr>
        <p:txBody>
          <a:bodyPr>
            <a:normAutofit/>
          </a:bodyPr>
          <a:lstStyle/>
          <a:p>
            <a:pPr algn="l"/>
            <a:r>
              <a:rPr lang="en-US" sz="2400" b="1" dirty="0"/>
              <a:t>Nested if..else Conditional Statements in Python:</a:t>
            </a:r>
            <a:endParaRPr lang="en-IN" sz="2400" b="1" dirty="0"/>
          </a:p>
        </p:txBody>
      </p:sp>
      <p:sp>
        <p:nvSpPr>
          <p:cNvPr id="3" name="Content Placeholder 2">
            <a:extLst>
              <a:ext uri="{FF2B5EF4-FFF2-40B4-BE49-F238E27FC236}">
                <a16:creationId xmlns:a16="http://schemas.microsoft.com/office/drawing/2014/main" id="{612D9C79-22A4-741A-B976-11F5ABDC9A5C}"/>
              </a:ext>
            </a:extLst>
          </p:cNvPr>
          <p:cNvSpPr>
            <a:spLocks noGrp="1"/>
          </p:cNvSpPr>
          <p:nvPr>
            <p:ph idx="1"/>
          </p:nvPr>
        </p:nvSpPr>
        <p:spPr>
          <a:xfrm>
            <a:off x="913795" y="1161535"/>
            <a:ext cx="10353762" cy="4629665"/>
          </a:xfrm>
        </p:spPr>
        <p:txBody>
          <a:bodyPr/>
          <a:lstStyle/>
          <a:p>
            <a:pPr marL="36900" indent="0">
              <a:buNone/>
            </a:pPr>
            <a:r>
              <a:rPr lang="en-US" dirty="0"/>
              <a:t>Nested if..else means an if-else statement inside another if statement. We can use nested if statements to check conditions within conditions.</a:t>
            </a:r>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fontAlgn="base">
              <a:buNone/>
            </a:pPr>
            <a:r>
              <a:rPr lang="en-US" sz="2400" b="1" dirty="0">
                <a:effectLst/>
              </a:rPr>
              <a:t>Ternary Conditional Statement in Python</a:t>
            </a:r>
          </a:p>
          <a:p>
            <a:pPr marL="36900" indent="0" fontAlgn="base">
              <a:buNone/>
            </a:pPr>
            <a:r>
              <a:rPr lang="en-US" sz="1800" dirty="0">
                <a:effectLst/>
              </a:rPr>
              <a:t>A </a:t>
            </a:r>
            <a:r>
              <a:rPr lang="en-US" sz="1800" u="sng" dirty="0">
                <a:effectLst/>
                <a:hlinkClick r:id="rId2"/>
              </a:rPr>
              <a:t>ternary conditional statement</a:t>
            </a:r>
            <a:r>
              <a:rPr lang="en-US" sz="1800" dirty="0">
                <a:effectLst/>
              </a:rPr>
              <a:t> is a compact way to write an if-else condition in a single line. It’s sometimes called a "conditional expression."</a:t>
            </a:r>
          </a:p>
          <a:p>
            <a:pPr marL="36900" indent="0">
              <a:buNone/>
            </a:pPr>
            <a:endParaRPr lang="en-US" sz="1800"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US" dirty="0"/>
          </a:p>
          <a:p>
            <a:pPr marL="36900" indent="0">
              <a:buNone/>
            </a:pPr>
            <a:endParaRPr lang="en-IN" dirty="0"/>
          </a:p>
        </p:txBody>
      </p:sp>
      <p:pic>
        <p:nvPicPr>
          <p:cNvPr id="7" name="Picture 6">
            <a:extLst>
              <a:ext uri="{FF2B5EF4-FFF2-40B4-BE49-F238E27FC236}">
                <a16:creationId xmlns:a16="http://schemas.microsoft.com/office/drawing/2014/main" id="{B938D736-3FCC-204C-FCB9-A03FB00B5CE6}"/>
              </a:ext>
            </a:extLst>
          </p:cNvPr>
          <p:cNvPicPr>
            <a:picLocks noChangeAspect="1"/>
          </p:cNvPicPr>
          <p:nvPr/>
        </p:nvPicPr>
        <p:blipFill>
          <a:blip r:embed="rId3"/>
          <a:stretch>
            <a:fillRect/>
          </a:stretch>
        </p:blipFill>
        <p:spPr>
          <a:xfrm>
            <a:off x="1417307" y="1889668"/>
            <a:ext cx="3962001" cy="1825597"/>
          </a:xfrm>
          <a:prstGeom prst="rect">
            <a:avLst/>
          </a:prstGeom>
        </p:spPr>
      </p:pic>
      <p:pic>
        <p:nvPicPr>
          <p:cNvPr id="9" name="Picture 8">
            <a:extLst>
              <a:ext uri="{FF2B5EF4-FFF2-40B4-BE49-F238E27FC236}">
                <a16:creationId xmlns:a16="http://schemas.microsoft.com/office/drawing/2014/main" id="{430A6901-A3E7-3B8B-45AC-D4CB7C82B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7307" y="4927143"/>
            <a:ext cx="3294736" cy="1415992"/>
          </a:xfrm>
          <a:prstGeom prst="rect">
            <a:avLst/>
          </a:prstGeom>
        </p:spPr>
      </p:pic>
    </p:spTree>
    <p:extLst>
      <p:ext uri="{BB962C8B-B14F-4D97-AF65-F5344CB8AC3E}">
        <p14:creationId xmlns:p14="http://schemas.microsoft.com/office/powerpoint/2010/main" val="14647436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B83D1-43FC-B61D-B73E-FCF3E966F51E}"/>
              </a:ext>
            </a:extLst>
          </p:cNvPr>
          <p:cNvSpPr>
            <a:spLocks noGrp="1"/>
          </p:cNvSpPr>
          <p:nvPr>
            <p:ph type="title"/>
          </p:nvPr>
        </p:nvSpPr>
        <p:spPr>
          <a:xfrm>
            <a:off x="913795" y="609600"/>
            <a:ext cx="10353762" cy="683741"/>
          </a:xfrm>
        </p:spPr>
        <p:txBody>
          <a:bodyPr>
            <a:normAutofit/>
          </a:bodyPr>
          <a:lstStyle/>
          <a:p>
            <a:pPr algn="l"/>
            <a:r>
              <a:rPr lang="en-IN" sz="2400" dirty="0"/>
              <a:t>Match-Case Statement in Python:</a:t>
            </a:r>
          </a:p>
        </p:txBody>
      </p:sp>
      <p:sp>
        <p:nvSpPr>
          <p:cNvPr id="3" name="Content Placeholder 2">
            <a:extLst>
              <a:ext uri="{FF2B5EF4-FFF2-40B4-BE49-F238E27FC236}">
                <a16:creationId xmlns:a16="http://schemas.microsoft.com/office/drawing/2014/main" id="{11A90DB7-A723-AB11-96BC-B75F5CC68D28}"/>
              </a:ext>
            </a:extLst>
          </p:cNvPr>
          <p:cNvSpPr>
            <a:spLocks noGrp="1"/>
          </p:cNvSpPr>
          <p:nvPr>
            <p:ph idx="1"/>
          </p:nvPr>
        </p:nvSpPr>
        <p:spPr>
          <a:xfrm>
            <a:off x="913795" y="1293341"/>
            <a:ext cx="10353762" cy="4497859"/>
          </a:xfrm>
        </p:spPr>
        <p:txBody>
          <a:bodyPr/>
          <a:lstStyle/>
          <a:p>
            <a:pPr fontAlgn="base"/>
            <a:r>
              <a:rPr lang="en-US" u="sng" dirty="0">
                <a:effectLst/>
                <a:hlinkClick r:id="rId2"/>
              </a:rPr>
              <a:t>Match-case statement</a:t>
            </a:r>
            <a:r>
              <a:rPr lang="en-US" dirty="0">
                <a:effectLst/>
              </a:rPr>
              <a:t> is Python's version of a switch-case found in other languages. It allows us to match a variable's value against a set of patterns.</a:t>
            </a:r>
          </a:p>
          <a:p>
            <a:pPr marL="36900" indent="0" fontAlgn="base">
              <a:buNone/>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39113CAE-7C19-6F4D-70CC-5A8AF69E5804}"/>
              </a:ext>
            </a:extLst>
          </p:cNvPr>
          <p:cNvPicPr>
            <a:picLocks noChangeAspect="1"/>
          </p:cNvPicPr>
          <p:nvPr/>
        </p:nvPicPr>
        <p:blipFill>
          <a:blip r:embed="rId3">
            <a:extLst>
              <a:ext uri="{28A0092B-C50C-407E-A947-70E740481C1C}">
                <a14:useLocalDpi xmlns:a14="http://schemas.microsoft.com/office/drawing/2010/main" val="0"/>
              </a:ext>
            </a:extLst>
          </a:blip>
          <a:srcRect t="2875"/>
          <a:stretch>
            <a:fillRect/>
          </a:stretch>
        </p:blipFill>
        <p:spPr>
          <a:xfrm>
            <a:off x="1714126" y="2067696"/>
            <a:ext cx="4077074" cy="2504303"/>
          </a:xfrm>
          <a:prstGeom prst="rect">
            <a:avLst/>
          </a:prstGeom>
        </p:spPr>
      </p:pic>
    </p:spTree>
    <p:extLst>
      <p:ext uri="{BB962C8B-B14F-4D97-AF65-F5344CB8AC3E}">
        <p14:creationId xmlns:p14="http://schemas.microsoft.com/office/powerpoint/2010/main" val="24571376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52B924-6A0D-BE8B-5C4D-DFBCD5084D06}"/>
              </a:ext>
            </a:extLst>
          </p:cNvPr>
          <p:cNvSpPr>
            <a:spLocks noGrp="1"/>
          </p:cNvSpPr>
          <p:nvPr>
            <p:ph type="title"/>
          </p:nvPr>
        </p:nvSpPr>
        <p:spPr>
          <a:xfrm>
            <a:off x="913795" y="609600"/>
            <a:ext cx="10353762" cy="677333"/>
          </a:xfrm>
        </p:spPr>
        <p:txBody>
          <a:bodyPr>
            <a:normAutofit fontScale="90000"/>
          </a:bodyPr>
          <a:lstStyle/>
          <a:p>
            <a:pPr algn="l"/>
            <a:r>
              <a:rPr lang="en-US" b="1" dirty="0"/>
              <a:t>Loops in Python- For, While and Nested Loops:</a:t>
            </a:r>
            <a:endParaRPr lang="en-IN" b="1" dirty="0"/>
          </a:p>
        </p:txBody>
      </p:sp>
      <p:sp>
        <p:nvSpPr>
          <p:cNvPr id="3" name="Content Placeholder 2">
            <a:extLst>
              <a:ext uri="{FF2B5EF4-FFF2-40B4-BE49-F238E27FC236}">
                <a16:creationId xmlns:a16="http://schemas.microsoft.com/office/drawing/2014/main" id="{5C6840D5-A6A3-C443-2586-DFDED91748E4}"/>
              </a:ext>
            </a:extLst>
          </p:cNvPr>
          <p:cNvSpPr>
            <a:spLocks noGrp="1"/>
          </p:cNvSpPr>
          <p:nvPr>
            <p:ph idx="1"/>
          </p:nvPr>
        </p:nvSpPr>
        <p:spPr>
          <a:xfrm>
            <a:off x="913795" y="1286933"/>
            <a:ext cx="10353762" cy="4504267"/>
          </a:xfrm>
        </p:spPr>
        <p:txBody>
          <a:bodyPr/>
          <a:lstStyle/>
          <a:p>
            <a:pPr marL="36900" indent="0" fontAlgn="base">
              <a:buNone/>
            </a:pPr>
            <a:r>
              <a:rPr lang="en-US" dirty="0">
                <a:effectLst/>
              </a:rPr>
              <a:t>Loops in Python are used to repeat actions efficiently. The main types are For loops (counting through items) and While loops (based on conditions). In this article, we will look at Python loops and understand their working with the help of examples.</a:t>
            </a:r>
          </a:p>
          <a:p>
            <a:pPr marL="36900" indent="0" fontAlgn="base">
              <a:buNone/>
            </a:pPr>
            <a:r>
              <a:rPr lang="en-US" sz="2400" b="1" dirty="0">
                <a:effectLst/>
              </a:rPr>
              <a:t>While Loop in Python: </a:t>
            </a:r>
          </a:p>
          <a:p>
            <a:pPr marL="36900" indent="0" fontAlgn="base">
              <a:buNone/>
            </a:pPr>
            <a:r>
              <a:rPr lang="en-US" dirty="0">
                <a:effectLst/>
              </a:rPr>
              <a:t>In </a:t>
            </a:r>
            <a:r>
              <a:rPr lang="en-US" u="sng" dirty="0">
                <a:effectLst/>
                <a:hlinkClick r:id="rId2"/>
              </a:rPr>
              <a:t>Python</a:t>
            </a:r>
            <a:r>
              <a:rPr lang="en-US" dirty="0">
                <a:effectLst/>
              </a:rPr>
              <a:t>, a </a:t>
            </a:r>
            <a:r>
              <a:rPr lang="en-US" u="sng" dirty="0">
                <a:effectLst/>
                <a:hlinkClick r:id="rId3"/>
              </a:rPr>
              <a:t>while loop</a:t>
            </a:r>
            <a:r>
              <a:rPr lang="en-US" dirty="0">
                <a:effectLst/>
              </a:rPr>
              <a:t> is used to execute a block of statements repeatedly until a given condition is satisfied. When the condition becomes false, the line immediately after the loop in the program is executed.</a:t>
            </a:r>
          </a:p>
          <a:p>
            <a:pPr marL="36900" indent="0" fontAlgn="base">
              <a:buNone/>
            </a:pPr>
            <a:r>
              <a:rPr lang="en-US" dirty="0">
                <a:effectLst/>
              </a:rPr>
              <a:t>Python While Loop Syntax:</a:t>
            </a:r>
          </a:p>
          <a:p>
            <a:pPr marL="36900" indent="0" fontAlgn="base">
              <a:buNone/>
            </a:pPr>
            <a:r>
              <a:rPr lang="en-US" dirty="0">
                <a:effectLst/>
              </a:rPr>
              <a:t>while expression:</a:t>
            </a:r>
          </a:p>
          <a:p>
            <a:pPr marL="36900" indent="0" fontAlgn="base">
              <a:buNone/>
            </a:pPr>
            <a:r>
              <a:rPr lang="en-US" dirty="0">
                <a:effectLst/>
              </a:rPr>
              <a:t>    statement(s)</a:t>
            </a:r>
          </a:p>
          <a:p>
            <a:pPr marL="36900" indent="0">
              <a:buNone/>
            </a:pPr>
            <a:endParaRPr lang="en-IN" dirty="0"/>
          </a:p>
        </p:txBody>
      </p:sp>
      <p:pic>
        <p:nvPicPr>
          <p:cNvPr id="6" name="Picture 5">
            <a:extLst>
              <a:ext uri="{FF2B5EF4-FFF2-40B4-BE49-F238E27FC236}">
                <a16:creationId xmlns:a16="http://schemas.microsoft.com/office/drawing/2014/main" id="{0194693D-74E2-843B-7449-3E3D3DF2F4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08781" y="3738800"/>
            <a:ext cx="3909364" cy="2218071"/>
          </a:xfrm>
          <a:prstGeom prst="rect">
            <a:avLst/>
          </a:prstGeom>
        </p:spPr>
      </p:pic>
    </p:spTree>
    <p:extLst>
      <p:ext uri="{BB962C8B-B14F-4D97-AF65-F5344CB8AC3E}">
        <p14:creationId xmlns:p14="http://schemas.microsoft.com/office/powerpoint/2010/main" val="2966922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2AF5D3-FAFD-0D38-C309-B63D79408B1F}"/>
              </a:ext>
            </a:extLst>
          </p:cNvPr>
          <p:cNvSpPr>
            <a:spLocks noGrp="1"/>
          </p:cNvSpPr>
          <p:nvPr>
            <p:ph type="title"/>
          </p:nvPr>
        </p:nvSpPr>
        <p:spPr>
          <a:xfrm>
            <a:off x="913795" y="609600"/>
            <a:ext cx="10353762" cy="626533"/>
          </a:xfrm>
        </p:spPr>
        <p:txBody>
          <a:bodyPr>
            <a:normAutofit fontScale="90000"/>
          </a:bodyPr>
          <a:lstStyle/>
          <a:p>
            <a:pPr algn="l"/>
            <a:r>
              <a:rPr lang="en-US" b="1" dirty="0"/>
              <a:t>Input and Output in Python:</a:t>
            </a:r>
            <a:endParaRPr lang="en-IN" b="1" dirty="0"/>
          </a:p>
        </p:txBody>
      </p:sp>
      <p:sp>
        <p:nvSpPr>
          <p:cNvPr id="3" name="Content Placeholder 2">
            <a:extLst>
              <a:ext uri="{FF2B5EF4-FFF2-40B4-BE49-F238E27FC236}">
                <a16:creationId xmlns:a16="http://schemas.microsoft.com/office/drawing/2014/main" id="{8B003087-DD1C-67EA-8F14-EA9B57C3C01B}"/>
              </a:ext>
            </a:extLst>
          </p:cNvPr>
          <p:cNvSpPr>
            <a:spLocks noGrp="1"/>
          </p:cNvSpPr>
          <p:nvPr>
            <p:ph idx="1"/>
          </p:nvPr>
        </p:nvSpPr>
        <p:spPr>
          <a:xfrm>
            <a:off x="913795" y="1236133"/>
            <a:ext cx="10353762" cy="4555067"/>
          </a:xfrm>
        </p:spPr>
        <p:txBody>
          <a:bodyPr/>
          <a:lstStyle/>
          <a:p>
            <a:pPr fontAlgn="base"/>
            <a:r>
              <a:rPr lang="en-US" b="1" dirty="0">
                <a:effectLst/>
              </a:rPr>
              <a:t>Taking input in Python: Python </a:t>
            </a:r>
            <a:r>
              <a:rPr lang="en-US" b="1" u="sng" dirty="0">
                <a:effectLst/>
                <a:hlinkClick r:id="rId2"/>
              </a:rPr>
              <a:t>input() function</a:t>
            </a:r>
            <a:r>
              <a:rPr lang="en-US" dirty="0">
                <a:effectLst/>
              </a:rPr>
              <a:t> is used to take user input. By default, it returns the user input in form of a string.</a:t>
            </a:r>
            <a:r>
              <a:rPr lang="en-US" b="1" dirty="0">
                <a:effectLst/>
              </a:rPr>
              <a:t> </a:t>
            </a:r>
          </a:p>
          <a:p>
            <a:pPr fontAlgn="base"/>
            <a:endParaRPr lang="en-US" b="1" dirty="0">
              <a:effectLst/>
            </a:endParaRPr>
          </a:p>
          <a:p>
            <a:pPr fontAlgn="base"/>
            <a:endParaRPr lang="en-US" b="1" dirty="0">
              <a:effectLst/>
            </a:endParaRPr>
          </a:p>
          <a:p>
            <a:pPr fontAlgn="base"/>
            <a:r>
              <a:rPr lang="en-US" b="1" dirty="0">
                <a:effectLst/>
              </a:rPr>
              <a:t>Printing Output using print() in Python:</a:t>
            </a:r>
            <a:r>
              <a:rPr lang="en-US" dirty="0">
                <a:effectLst/>
              </a:rPr>
              <a:t> This function allows us to display text, variables and expressions on the console. Let's begin with the basic usage of the </a:t>
            </a:r>
            <a:r>
              <a:rPr lang="en-US" u="sng" dirty="0">
                <a:effectLst/>
                <a:hlinkClick r:id="rId3"/>
              </a:rPr>
              <a:t>print()</a:t>
            </a:r>
            <a:r>
              <a:rPr lang="en-US" dirty="0">
                <a:effectLst/>
              </a:rPr>
              <a:t> function:</a:t>
            </a:r>
          </a:p>
          <a:p>
            <a:pPr fontAlgn="base"/>
            <a:endParaRPr lang="en-US" b="1" dirty="0">
              <a:effectLst/>
            </a:endParaRPr>
          </a:p>
          <a:p>
            <a:pPr fontAlgn="base"/>
            <a:r>
              <a:rPr lang="en-US" b="1" dirty="0">
                <a:effectLst/>
              </a:rPr>
              <a:t>Printing Variables: </a:t>
            </a:r>
            <a:r>
              <a:rPr lang="en-US" dirty="0">
                <a:effectLst/>
              </a:rPr>
              <a:t>We can use the print() function to </a:t>
            </a:r>
            <a:r>
              <a:rPr lang="en-US" u="sng" dirty="0">
                <a:effectLst/>
                <a:hlinkClick r:id="rId4"/>
              </a:rPr>
              <a:t>print single and multiple variables</a:t>
            </a:r>
            <a:r>
              <a:rPr lang="en-US" dirty="0">
                <a:effectLst/>
              </a:rPr>
              <a:t>. We can print multiple variables by separating them with commas. </a:t>
            </a:r>
          </a:p>
          <a:p>
            <a:pPr marL="36900" indent="0">
              <a:buNone/>
            </a:pPr>
            <a:endParaRPr lang="en-US" dirty="0">
              <a:effectLst/>
            </a:endParaRPr>
          </a:p>
          <a:p>
            <a:endParaRPr lang="en-IN" dirty="0"/>
          </a:p>
        </p:txBody>
      </p:sp>
      <p:pic>
        <p:nvPicPr>
          <p:cNvPr id="7" name="Picture 6">
            <a:extLst>
              <a:ext uri="{FF2B5EF4-FFF2-40B4-BE49-F238E27FC236}">
                <a16:creationId xmlns:a16="http://schemas.microsoft.com/office/drawing/2014/main" id="{F651B56F-1F3B-A369-42A9-FF0A068633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5063" y="2058427"/>
            <a:ext cx="5890937" cy="713113"/>
          </a:xfrm>
          <a:prstGeom prst="rect">
            <a:avLst/>
          </a:prstGeom>
        </p:spPr>
      </p:pic>
      <p:pic>
        <p:nvPicPr>
          <p:cNvPr id="9" name="Picture 8">
            <a:extLst>
              <a:ext uri="{FF2B5EF4-FFF2-40B4-BE49-F238E27FC236}">
                <a16:creationId xmlns:a16="http://schemas.microsoft.com/office/drawing/2014/main" id="{60AD0EC0-F7A1-E13D-6C55-ECFCC9E6F4F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75063" y="3593834"/>
            <a:ext cx="4970178" cy="459290"/>
          </a:xfrm>
          <a:prstGeom prst="rect">
            <a:avLst/>
          </a:prstGeom>
        </p:spPr>
      </p:pic>
      <p:pic>
        <p:nvPicPr>
          <p:cNvPr id="11" name="Picture 10">
            <a:extLst>
              <a:ext uri="{FF2B5EF4-FFF2-40B4-BE49-F238E27FC236}">
                <a16:creationId xmlns:a16="http://schemas.microsoft.com/office/drawing/2014/main" id="{9E1334D8-22D6-C023-F396-5A159C6A7AE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75063" y="4875418"/>
            <a:ext cx="4266710" cy="1369840"/>
          </a:xfrm>
          <a:prstGeom prst="rect">
            <a:avLst/>
          </a:prstGeom>
        </p:spPr>
      </p:pic>
    </p:spTree>
    <p:extLst>
      <p:ext uri="{BB962C8B-B14F-4D97-AF65-F5344CB8AC3E}">
        <p14:creationId xmlns:p14="http://schemas.microsoft.com/office/powerpoint/2010/main" val="26904375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93F4FC-BDF2-0C3B-58F8-6AFE210C33A2}"/>
              </a:ext>
            </a:extLst>
          </p:cNvPr>
          <p:cNvSpPr>
            <a:spLocks noGrp="1"/>
          </p:cNvSpPr>
          <p:nvPr>
            <p:ph type="title"/>
          </p:nvPr>
        </p:nvSpPr>
        <p:spPr>
          <a:xfrm>
            <a:off x="913795" y="609600"/>
            <a:ext cx="10353762" cy="694267"/>
          </a:xfrm>
        </p:spPr>
        <p:txBody>
          <a:bodyPr>
            <a:normAutofit/>
          </a:bodyPr>
          <a:lstStyle/>
          <a:p>
            <a:pPr algn="l"/>
            <a:r>
              <a:rPr lang="en-US" sz="2400" b="1" dirty="0"/>
              <a:t>Using else statement with While Loop in Python:</a:t>
            </a:r>
            <a:endParaRPr lang="en-IN" sz="2400" b="1" dirty="0"/>
          </a:p>
        </p:txBody>
      </p:sp>
      <p:sp>
        <p:nvSpPr>
          <p:cNvPr id="3" name="Content Placeholder 2">
            <a:extLst>
              <a:ext uri="{FF2B5EF4-FFF2-40B4-BE49-F238E27FC236}">
                <a16:creationId xmlns:a16="http://schemas.microsoft.com/office/drawing/2014/main" id="{92973C47-4273-F22E-308E-D7181B7E1CE3}"/>
              </a:ext>
            </a:extLst>
          </p:cNvPr>
          <p:cNvSpPr>
            <a:spLocks noGrp="1"/>
          </p:cNvSpPr>
          <p:nvPr>
            <p:ph idx="1"/>
          </p:nvPr>
        </p:nvSpPr>
        <p:spPr>
          <a:xfrm>
            <a:off x="924443" y="1168400"/>
            <a:ext cx="10353762" cy="4572000"/>
          </a:xfrm>
        </p:spPr>
        <p:txBody>
          <a:bodyPr>
            <a:normAutofit fontScale="85000" lnSpcReduction="10000"/>
          </a:bodyPr>
          <a:lstStyle/>
          <a:p>
            <a:pPr marL="36900" indent="0" algn="just">
              <a:buNone/>
            </a:pPr>
            <a:r>
              <a:rPr lang="en-US" dirty="0"/>
              <a:t>Else clause is only executed when our while condition becomes false. If we break out of the loop or if an exception is raised then it won't be executed. </a:t>
            </a:r>
          </a:p>
          <a:p>
            <a:pPr marL="36900" indent="0">
              <a:buNone/>
            </a:pPr>
            <a:r>
              <a:rPr lang="en-US" dirty="0"/>
              <a:t>Syntax of While Loop with else statement:</a:t>
            </a:r>
          </a:p>
          <a:p>
            <a:pPr marL="36900" indent="0">
              <a:buNone/>
            </a:pPr>
            <a:r>
              <a:rPr lang="en-US" dirty="0"/>
              <a:t>while condition:</a:t>
            </a:r>
          </a:p>
          <a:p>
            <a:pPr marL="36900" indent="0">
              <a:buNone/>
            </a:pPr>
            <a:r>
              <a:rPr lang="en-US" dirty="0"/>
              <a:t>     # execute these statements</a:t>
            </a:r>
          </a:p>
          <a:p>
            <a:pPr marL="36900" indent="0">
              <a:buNone/>
            </a:pPr>
            <a:r>
              <a:rPr lang="en-US" dirty="0"/>
              <a:t>else:</a:t>
            </a:r>
          </a:p>
          <a:p>
            <a:pPr marL="36900" indent="0">
              <a:buNone/>
            </a:pPr>
            <a:r>
              <a:rPr lang="en-US" dirty="0"/>
              <a:t>     # execute these statements</a:t>
            </a:r>
          </a:p>
          <a:p>
            <a:pPr marL="36900" indent="0">
              <a:buNone/>
            </a:pPr>
            <a:endParaRPr lang="en-US" dirty="0"/>
          </a:p>
          <a:p>
            <a:pPr marL="36900" indent="0" fontAlgn="base">
              <a:buNone/>
            </a:pPr>
            <a:endParaRPr lang="en-US" b="1" dirty="0">
              <a:effectLst/>
            </a:endParaRPr>
          </a:p>
          <a:p>
            <a:pPr marL="36900" indent="0" fontAlgn="base">
              <a:buNone/>
            </a:pPr>
            <a:r>
              <a:rPr lang="en-US" b="1" dirty="0">
                <a:effectLst/>
              </a:rPr>
              <a:t>Infinite While Loop in Python</a:t>
            </a:r>
          </a:p>
          <a:p>
            <a:pPr marL="36900" indent="0" algn="just" fontAlgn="base">
              <a:buNone/>
            </a:pPr>
            <a:r>
              <a:rPr lang="en-US" dirty="0">
                <a:effectLst/>
              </a:rPr>
              <a:t>If we want a block of code to execute infinite number of times then we can use the while loop in Python.</a:t>
            </a:r>
            <a:br>
              <a:rPr lang="en-US" b="1" dirty="0">
                <a:effectLst/>
              </a:rPr>
            </a:br>
            <a:r>
              <a:rPr lang="en-US" b="1" dirty="0">
                <a:effectLst/>
              </a:rPr>
              <a:t>Note:</a:t>
            </a:r>
            <a:r>
              <a:rPr lang="en-US" dirty="0">
                <a:effectLst/>
              </a:rPr>
              <a:t> It is suggested not to use this type of loop as it is a never-ending infinite loop where the condition is always true and we have to forcefully terminate the compiler.</a:t>
            </a:r>
          </a:p>
          <a:p>
            <a:pPr marL="36900" indent="0">
              <a:buNone/>
            </a:pPr>
            <a:endParaRPr lang="en-IN" dirty="0"/>
          </a:p>
        </p:txBody>
      </p:sp>
      <p:pic>
        <p:nvPicPr>
          <p:cNvPr id="6" name="Picture 5">
            <a:extLst>
              <a:ext uri="{FF2B5EF4-FFF2-40B4-BE49-F238E27FC236}">
                <a16:creationId xmlns:a16="http://schemas.microsoft.com/office/drawing/2014/main" id="{3731B13A-0F9A-B03D-17D5-4CEAEB796B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8907" y="1862667"/>
            <a:ext cx="3602055" cy="2197057"/>
          </a:xfrm>
          <a:prstGeom prst="rect">
            <a:avLst/>
          </a:prstGeom>
        </p:spPr>
      </p:pic>
      <p:pic>
        <p:nvPicPr>
          <p:cNvPr id="8" name="Picture 7">
            <a:extLst>
              <a:ext uri="{FF2B5EF4-FFF2-40B4-BE49-F238E27FC236}">
                <a16:creationId xmlns:a16="http://schemas.microsoft.com/office/drawing/2014/main" id="{335F6602-B68F-22D3-A395-1F597C33F3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88373" y="5612715"/>
            <a:ext cx="2706049" cy="635686"/>
          </a:xfrm>
          <a:prstGeom prst="rect">
            <a:avLst/>
          </a:prstGeom>
        </p:spPr>
      </p:pic>
    </p:spTree>
    <p:extLst>
      <p:ext uri="{BB962C8B-B14F-4D97-AF65-F5344CB8AC3E}">
        <p14:creationId xmlns:p14="http://schemas.microsoft.com/office/powerpoint/2010/main" val="22794196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9400C-9775-FE97-45E6-371AE071F6DE}"/>
              </a:ext>
            </a:extLst>
          </p:cNvPr>
          <p:cNvSpPr>
            <a:spLocks noGrp="1"/>
          </p:cNvSpPr>
          <p:nvPr>
            <p:ph type="title"/>
          </p:nvPr>
        </p:nvSpPr>
        <p:spPr>
          <a:xfrm>
            <a:off x="913795" y="609600"/>
            <a:ext cx="10353762" cy="609600"/>
          </a:xfrm>
        </p:spPr>
        <p:txBody>
          <a:bodyPr>
            <a:normAutofit fontScale="90000"/>
          </a:bodyPr>
          <a:lstStyle/>
          <a:p>
            <a:pPr algn="l"/>
            <a:r>
              <a:rPr lang="en-IN" b="1" dirty="0"/>
              <a:t>For Loop in Python:</a:t>
            </a:r>
          </a:p>
        </p:txBody>
      </p:sp>
      <p:sp>
        <p:nvSpPr>
          <p:cNvPr id="3" name="Content Placeholder 2">
            <a:extLst>
              <a:ext uri="{FF2B5EF4-FFF2-40B4-BE49-F238E27FC236}">
                <a16:creationId xmlns:a16="http://schemas.microsoft.com/office/drawing/2014/main" id="{728F85D1-554A-DBF2-A311-CD34A3AC943E}"/>
              </a:ext>
            </a:extLst>
          </p:cNvPr>
          <p:cNvSpPr>
            <a:spLocks noGrp="1"/>
          </p:cNvSpPr>
          <p:nvPr>
            <p:ph idx="1"/>
          </p:nvPr>
        </p:nvSpPr>
        <p:spPr>
          <a:xfrm>
            <a:off x="913795" y="1219200"/>
            <a:ext cx="10353762" cy="4629665"/>
          </a:xfrm>
        </p:spPr>
        <p:txBody>
          <a:bodyPr/>
          <a:lstStyle/>
          <a:p>
            <a:pPr marL="36900" indent="0">
              <a:buNone/>
            </a:pPr>
            <a:r>
              <a:rPr lang="en-US" dirty="0"/>
              <a:t>For loops are used for sequential traversal. For example: traversing a list or string or array etc. In Python, there is "for in" loop which is similar to foreach loop in other languages. Let us learn how to use for loops in Python for sequential traversals with examples.</a:t>
            </a:r>
          </a:p>
          <a:p>
            <a:pPr marL="36900" indent="0">
              <a:buNone/>
            </a:pPr>
            <a:endParaRPr lang="en-US" dirty="0"/>
          </a:p>
          <a:p>
            <a:pPr marL="36900" indent="0">
              <a:buNone/>
            </a:pPr>
            <a:r>
              <a:rPr lang="en-US" dirty="0"/>
              <a:t>For Loop Syntax:</a:t>
            </a:r>
          </a:p>
          <a:p>
            <a:pPr marL="36900" indent="0">
              <a:buNone/>
            </a:pPr>
            <a:r>
              <a:rPr lang="en-US" dirty="0"/>
              <a:t>for iterator_var in sequence:</a:t>
            </a:r>
          </a:p>
          <a:p>
            <a:pPr marL="36900" indent="0">
              <a:buNone/>
            </a:pPr>
            <a:r>
              <a:rPr lang="en-US" dirty="0"/>
              <a:t>    statements(s)</a:t>
            </a:r>
          </a:p>
          <a:p>
            <a:pPr marL="36900" indent="0">
              <a:buNone/>
            </a:pPr>
            <a:r>
              <a:rPr lang="en-US" b="1" dirty="0"/>
              <a:t>Iterating by the Index of Sequences</a:t>
            </a:r>
          </a:p>
          <a:p>
            <a:pPr marL="36900" indent="0">
              <a:buNone/>
            </a:pPr>
            <a:r>
              <a:rPr lang="en-US" sz="1800" dirty="0"/>
              <a:t>We can also use the index of elements in the sequence to iterate. The key idea is to first calculate the length of the list and in iterate over the sequence within the range of this length.</a:t>
            </a:r>
          </a:p>
          <a:p>
            <a:pPr marL="36900" indent="0">
              <a:buNone/>
            </a:pPr>
            <a:endParaRPr lang="en-US" sz="1800" dirty="0"/>
          </a:p>
          <a:p>
            <a:pPr marL="36900" indent="0">
              <a:buNone/>
            </a:pPr>
            <a:endParaRPr lang="en-US" sz="1800" dirty="0"/>
          </a:p>
          <a:p>
            <a:pPr marL="36900" indent="0">
              <a:buNone/>
            </a:pPr>
            <a:endParaRPr lang="en-US" dirty="0"/>
          </a:p>
          <a:p>
            <a:pPr marL="36900" indent="0">
              <a:buNone/>
            </a:pPr>
            <a:endParaRPr lang="en-US" dirty="0"/>
          </a:p>
          <a:p>
            <a:pPr marL="36900" indent="0">
              <a:buNone/>
            </a:pPr>
            <a:endParaRPr lang="en-IN" dirty="0"/>
          </a:p>
        </p:txBody>
      </p:sp>
      <p:pic>
        <p:nvPicPr>
          <p:cNvPr id="6" name="Picture 5">
            <a:extLst>
              <a:ext uri="{FF2B5EF4-FFF2-40B4-BE49-F238E27FC236}">
                <a16:creationId xmlns:a16="http://schemas.microsoft.com/office/drawing/2014/main" id="{50258BF1-4167-4C5F-B454-D6B303EA0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822" y="2339672"/>
            <a:ext cx="3331310" cy="1639077"/>
          </a:xfrm>
          <a:prstGeom prst="rect">
            <a:avLst/>
          </a:prstGeom>
        </p:spPr>
      </p:pic>
      <p:pic>
        <p:nvPicPr>
          <p:cNvPr id="10" name="Picture 9">
            <a:extLst>
              <a:ext uri="{FF2B5EF4-FFF2-40B4-BE49-F238E27FC236}">
                <a16:creationId xmlns:a16="http://schemas.microsoft.com/office/drawing/2014/main" id="{260E6DD5-195D-D741-4CE8-D97E28417F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5839" y="5099221"/>
            <a:ext cx="3181838" cy="1639076"/>
          </a:xfrm>
          <a:prstGeom prst="rect">
            <a:avLst/>
          </a:prstGeom>
        </p:spPr>
      </p:pic>
    </p:spTree>
    <p:extLst>
      <p:ext uri="{BB962C8B-B14F-4D97-AF65-F5344CB8AC3E}">
        <p14:creationId xmlns:p14="http://schemas.microsoft.com/office/powerpoint/2010/main" val="2866392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863DE-02C3-B124-4709-40AF589B4393}"/>
              </a:ext>
            </a:extLst>
          </p:cNvPr>
          <p:cNvSpPr>
            <a:spLocks noGrp="1"/>
          </p:cNvSpPr>
          <p:nvPr>
            <p:ph type="title"/>
          </p:nvPr>
        </p:nvSpPr>
        <p:spPr>
          <a:xfrm>
            <a:off x="913795" y="609600"/>
            <a:ext cx="10353762" cy="745067"/>
          </a:xfrm>
        </p:spPr>
        <p:txBody>
          <a:bodyPr>
            <a:normAutofit/>
          </a:bodyPr>
          <a:lstStyle/>
          <a:p>
            <a:pPr algn="l"/>
            <a:r>
              <a:rPr lang="en-US" sz="2400" b="1" dirty="0"/>
              <a:t>Using else Statement with for Loop in Python:</a:t>
            </a:r>
            <a:endParaRPr lang="en-IN" sz="2400" b="1" dirty="0"/>
          </a:p>
        </p:txBody>
      </p:sp>
      <p:sp>
        <p:nvSpPr>
          <p:cNvPr id="3" name="Content Placeholder 2">
            <a:extLst>
              <a:ext uri="{FF2B5EF4-FFF2-40B4-BE49-F238E27FC236}">
                <a16:creationId xmlns:a16="http://schemas.microsoft.com/office/drawing/2014/main" id="{F10980C0-8DAB-1715-D5D5-63049093BB87}"/>
              </a:ext>
            </a:extLst>
          </p:cNvPr>
          <p:cNvSpPr>
            <a:spLocks noGrp="1"/>
          </p:cNvSpPr>
          <p:nvPr>
            <p:ph idx="1"/>
          </p:nvPr>
        </p:nvSpPr>
        <p:spPr>
          <a:xfrm>
            <a:off x="913795" y="1202267"/>
            <a:ext cx="10353762" cy="4588933"/>
          </a:xfrm>
        </p:spPr>
        <p:txBody>
          <a:bodyPr/>
          <a:lstStyle/>
          <a:p>
            <a:pPr marL="36900" indent="0">
              <a:buNone/>
            </a:pPr>
            <a:r>
              <a:rPr lang="en-US" dirty="0">
                <a:effectLst/>
              </a:rPr>
              <a:t>We can also combine else statement with for loop like in while loop. But as there is no condition in for loop based on which the execution will terminate so the else block will be executed immediately after for block finishes execution. </a:t>
            </a:r>
            <a:endParaRPr lang="en-IN" dirty="0"/>
          </a:p>
        </p:txBody>
      </p:sp>
      <p:pic>
        <p:nvPicPr>
          <p:cNvPr id="5" name="Picture 4">
            <a:extLst>
              <a:ext uri="{FF2B5EF4-FFF2-40B4-BE49-F238E27FC236}">
                <a16:creationId xmlns:a16="http://schemas.microsoft.com/office/drawing/2014/main" id="{4F4F5128-91D7-67E8-1158-16D44CA29D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3566" y="2365671"/>
            <a:ext cx="4316033" cy="2375661"/>
          </a:xfrm>
          <a:prstGeom prst="rect">
            <a:avLst/>
          </a:prstGeom>
        </p:spPr>
      </p:pic>
    </p:spTree>
    <p:extLst>
      <p:ext uri="{BB962C8B-B14F-4D97-AF65-F5344CB8AC3E}">
        <p14:creationId xmlns:p14="http://schemas.microsoft.com/office/powerpoint/2010/main" val="10861954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0749B-5DF8-CA4E-F21C-0FC4B371A9E6}"/>
              </a:ext>
            </a:extLst>
          </p:cNvPr>
          <p:cNvSpPr>
            <a:spLocks noGrp="1"/>
          </p:cNvSpPr>
          <p:nvPr>
            <p:ph type="title"/>
          </p:nvPr>
        </p:nvSpPr>
        <p:spPr>
          <a:xfrm>
            <a:off x="913795" y="609600"/>
            <a:ext cx="10353762" cy="745067"/>
          </a:xfrm>
        </p:spPr>
        <p:txBody>
          <a:bodyPr/>
          <a:lstStyle/>
          <a:p>
            <a:pPr algn="l"/>
            <a:r>
              <a:rPr lang="en-IN" dirty="0"/>
              <a:t>Nested Loops in Python:</a:t>
            </a:r>
          </a:p>
        </p:txBody>
      </p:sp>
      <p:sp>
        <p:nvSpPr>
          <p:cNvPr id="3" name="Content Placeholder 2">
            <a:extLst>
              <a:ext uri="{FF2B5EF4-FFF2-40B4-BE49-F238E27FC236}">
                <a16:creationId xmlns:a16="http://schemas.microsoft.com/office/drawing/2014/main" id="{2A0422A6-ACA2-0BB2-D46A-68CBF373E728}"/>
              </a:ext>
            </a:extLst>
          </p:cNvPr>
          <p:cNvSpPr>
            <a:spLocks noGrp="1"/>
          </p:cNvSpPr>
          <p:nvPr>
            <p:ph idx="1"/>
          </p:nvPr>
        </p:nvSpPr>
        <p:spPr>
          <a:xfrm>
            <a:off x="913795" y="1354667"/>
            <a:ext cx="10353762" cy="4436533"/>
          </a:xfrm>
        </p:spPr>
        <p:txBody>
          <a:bodyPr>
            <a:normAutofit fontScale="92500"/>
          </a:bodyPr>
          <a:lstStyle/>
          <a:p>
            <a:pPr marL="36900" indent="0" algn="just">
              <a:buNone/>
            </a:pPr>
            <a:r>
              <a:rPr lang="en-US" dirty="0">
                <a:effectLst/>
              </a:rPr>
              <a:t>Python programming language allows to use one loop inside another loop which is called </a:t>
            </a:r>
            <a:r>
              <a:rPr lang="en-US" u="sng" dirty="0">
                <a:effectLst/>
                <a:hlinkClick r:id="rId2"/>
              </a:rPr>
              <a:t>nested loop</a:t>
            </a:r>
            <a:r>
              <a:rPr lang="en-US" dirty="0">
                <a:effectLst/>
              </a:rPr>
              <a:t>. Following section shows few examples to illustrate the concept.</a:t>
            </a:r>
          </a:p>
          <a:p>
            <a:pPr marL="36900" indent="0" algn="just">
              <a:buNone/>
            </a:pPr>
            <a:r>
              <a:rPr lang="en-US" dirty="0"/>
              <a:t>The syntax for a nested while loop statement in the Python programming language is as follows: </a:t>
            </a:r>
          </a:p>
          <a:p>
            <a:pPr marL="36900" indent="0" algn="just">
              <a:buNone/>
            </a:pPr>
            <a:r>
              <a:rPr lang="en-US" dirty="0"/>
              <a:t>while expression:</a:t>
            </a:r>
          </a:p>
          <a:p>
            <a:pPr marL="36900" indent="0" algn="just">
              <a:buNone/>
            </a:pPr>
            <a:r>
              <a:rPr lang="en-US" dirty="0"/>
              <a:t>   while expression: </a:t>
            </a:r>
          </a:p>
          <a:p>
            <a:pPr marL="36900" indent="0" algn="just">
              <a:buNone/>
            </a:pPr>
            <a:r>
              <a:rPr lang="en-US" dirty="0"/>
              <a:t>       statement(s)</a:t>
            </a:r>
          </a:p>
          <a:p>
            <a:pPr marL="36900" indent="0" algn="just">
              <a:buNone/>
            </a:pPr>
            <a:r>
              <a:rPr lang="en-US" dirty="0"/>
              <a:t>   statement(s)</a:t>
            </a:r>
          </a:p>
          <a:p>
            <a:pPr marL="36900" indent="0" algn="just">
              <a:buNone/>
            </a:pPr>
            <a:endParaRPr lang="en-US" dirty="0">
              <a:effectLst/>
            </a:endParaRPr>
          </a:p>
          <a:p>
            <a:pPr marL="36900" indent="0" algn="just">
              <a:buNone/>
            </a:pPr>
            <a:endParaRPr lang="en-US" dirty="0">
              <a:effectLst/>
            </a:endParaRPr>
          </a:p>
          <a:p>
            <a:pPr marL="36900" indent="0" algn="just">
              <a:buNone/>
            </a:pPr>
            <a:r>
              <a:rPr lang="en-US" dirty="0">
                <a:effectLst/>
              </a:rPr>
              <a:t>A final note on loop nesting is that we can put any type of loop inside of any other type of loops in Python. For example, a for loop can be inside a while loop or vice versa.</a:t>
            </a:r>
            <a:endParaRPr lang="en-IN" dirty="0"/>
          </a:p>
        </p:txBody>
      </p:sp>
      <p:pic>
        <p:nvPicPr>
          <p:cNvPr id="6" name="Picture 5">
            <a:extLst>
              <a:ext uri="{FF2B5EF4-FFF2-40B4-BE49-F238E27FC236}">
                <a16:creationId xmlns:a16="http://schemas.microsoft.com/office/drawing/2014/main" id="{5D596B2B-15EF-4E85-CF05-59EC7282A5BC}"/>
              </a:ext>
            </a:extLst>
          </p:cNvPr>
          <p:cNvPicPr>
            <a:picLocks noChangeAspect="1"/>
          </p:cNvPicPr>
          <p:nvPr/>
        </p:nvPicPr>
        <p:blipFill>
          <a:blip r:embed="rId3">
            <a:extLst>
              <a:ext uri="{28A0092B-C50C-407E-A947-70E740481C1C}">
                <a14:useLocalDpi xmlns:a14="http://schemas.microsoft.com/office/drawing/2010/main" val="0"/>
              </a:ext>
            </a:extLst>
          </a:blip>
          <a:srcRect t="2775"/>
          <a:stretch>
            <a:fillRect/>
          </a:stretch>
        </p:blipFill>
        <p:spPr>
          <a:xfrm>
            <a:off x="4381945" y="2504303"/>
            <a:ext cx="4276022" cy="2446638"/>
          </a:xfrm>
          <a:prstGeom prst="rect">
            <a:avLst/>
          </a:prstGeom>
        </p:spPr>
      </p:pic>
    </p:spTree>
    <p:extLst>
      <p:ext uri="{BB962C8B-B14F-4D97-AF65-F5344CB8AC3E}">
        <p14:creationId xmlns:p14="http://schemas.microsoft.com/office/powerpoint/2010/main" val="40956457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F4728-6B31-163D-66F7-7369A326F2A8}"/>
              </a:ext>
            </a:extLst>
          </p:cNvPr>
          <p:cNvSpPr>
            <a:spLocks noGrp="1"/>
          </p:cNvSpPr>
          <p:nvPr>
            <p:ph type="title"/>
          </p:nvPr>
        </p:nvSpPr>
        <p:spPr>
          <a:xfrm>
            <a:off x="913795" y="609600"/>
            <a:ext cx="10353762" cy="677333"/>
          </a:xfrm>
        </p:spPr>
        <p:txBody>
          <a:bodyPr>
            <a:normAutofit fontScale="90000"/>
          </a:bodyPr>
          <a:lstStyle/>
          <a:p>
            <a:pPr algn="l"/>
            <a:r>
              <a:rPr lang="en-IN" b="1" dirty="0"/>
              <a:t>Loop Control Statements:</a:t>
            </a:r>
          </a:p>
        </p:txBody>
      </p:sp>
      <p:sp>
        <p:nvSpPr>
          <p:cNvPr id="3" name="Content Placeholder 2">
            <a:extLst>
              <a:ext uri="{FF2B5EF4-FFF2-40B4-BE49-F238E27FC236}">
                <a16:creationId xmlns:a16="http://schemas.microsoft.com/office/drawing/2014/main" id="{6A3E73A5-7E0D-BAB9-9C03-B64FADEC52CE}"/>
              </a:ext>
            </a:extLst>
          </p:cNvPr>
          <p:cNvSpPr>
            <a:spLocks noGrp="1"/>
          </p:cNvSpPr>
          <p:nvPr>
            <p:ph idx="1"/>
          </p:nvPr>
        </p:nvSpPr>
        <p:spPr>
          <a:xfrm>
            <a:off x="913795" y="1286933"/>
            <a:ext cx="10353762" cy="4504267"/>
          </a:xfrm>
        </p:spPr>
        <p:txBody>
          <a:bodyPr/>
          <a:lstStyle/>
          <a:p>
            <a:pPr fontAlgn="base">
              <a:buFont typeface="Wingdings" panose="05000000000000000000" pitchFamily="2" charset="2"/>
              <a:buChar char="Ø"/>
            </a:pPr>
            <a:r>
              <a:rPr lang="en-US" sz="2400" b="1" dirty="0">
                <a:effectLst/>
              </a:rPr>
              <a:t>Continue Statement: </a:t>
            </a:r>
            <a:r>
              <a:rPr lang="en-US" sz="1800" dirty="0">
                <a:effectLst/>
              </a:rPr>
              <a:t>The </a:t>
            </a:r>
            <a:r>
              <a:rPr lang="en-US" sz="1800" u="sng" dirty="0">
                <a:effectLst/>
                <a:hlinkClick r:id="rId2"/>
              </a:rPr>
              <a:t>continue statement</a:t>
            </a:r>
            <a:r>
              <a:rPr lang="en-US" sz="1800" dirty="0">
                <a:effectLst/>
              </a:rPr>
              <a:t> in Python returns the control to the beginning of the loop.</a:t>
            </a: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fontAlgn="base">
              <a:buFont typeface="Wingdings" panose="05000000000000000000" pitchFamily="2" charset="2"/>
              <a:buChar char="Ø"/>
            </a:pPr>
            <a:endParaRPr lang="en-US" b="1" dirty="0">
              <a:effectLst/>
            </a:endParaRPr>
          </a:p>
          <a:p>
            <a:pPr marL="36900" indent="0" fontAlgn="base">
              <a:buNone/>
            </a:pPr>
            <a:endParaRPr lang="en-US" b="1" dirty="0">
              <a:effectLst/>
            </a:endParaRPr>
          </a:p>
          <a:p>
            <a:pPr fontAlgn="base">
              <a:buFont typeface="Wingdings" panose="05000000000000000000" pitchFamily="2" charset="2"/>
              <a:buChar char="Ø"/>
            </a:pPr>
            <a:r>
              <a:rPr lang="en-US" b="1" dirty="0">
                <a:effectLst/>
              </a:rPr>
              <a:t>Break Statement: </a:t>
            </a:r>
            <a:r>
              <a:rPr lang="en-US" sz="1800" dirty="0">
                <a:effectLst/>
              </a:rPr>
              <a:t>The </a:t>
            </a:r>
            <a:r>
              <a:rPr lang="en-US" sz="1800" u="sng" dirty="0">
                <a:effectLst/>
                <a:hlinkClick r:id="rId3"/>
              </a:rPr>
              <a:t>break statement</a:t>
            </a:r>
            <a:r>
              <a:rPr lang="en-US" sz="1800" dirty="0">
                <a:effectLst/>
              </a:rPr>
              <a:t> in Python brings control out of the loop</a:t>
            </a:r>
            <a:r>
              <a:rPr lang="en-US" dirty="0">
                <a:effectLst/>
              </a:rPr>
              <a:t>.</a:t>
            </a:r>
          </a:p>
          <a:p>
            <a:pPr fontAlgn="base">
              <a:buFont typeface="Wingdings" panose="05000000000000000000" pitchFamily="2" charset="2"/>
              <a:buChar char="Ø"/>
            </a:pPr>
            <a:endParaRPr lang="en-US" dirty="0">
              <a:effectLst/>
            </a:endParaRPr>
          </a:p>
          <a:p>
            <a:pPr fontAlgn="base">
              <a:buFont typeface="Wingdings" panose="05000000000000000000" pitchFamily="2" charset="2"/>
              <a:buChar char="Ø"/>
            </a:pPr>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B8DA2FA1-C1DF-B78A-F980-28A1D96F11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15934" y="1828800"/>
            <a:ext cx="3894681" cy="2419186"/>
          </a:xfrm>
          <a:prstGeom prst="rect">
            <a:avLst/>
          </a:prstGeom>
        </p:spPr>
      </p:pic>
      <p:pic>
        <p:nvPicPr>
          <p:cNvPr id="7" name="Picture 6">
            <a:extLst>
              <a:ext uri="{FF2B5EF4-FFF2-40B4-BE49-F238E27FC236}">
                <a16:creationId xmlns:a16="http://schemas.microsoft.com/office/drawing/2014/main" id="{28F0265A-51E7-5F55-B708-C569B6E2622F}"/>
              </a:ext>
            </a:extLst>
          </p:cNvPr>
          <p:cNvPicPr>
            <a:picLocks noChangeAspect="1"/>
          </p:cNvPicPr>
          <p:nvPr/>
        </p:nvPicPr>
        <p:blipFill>
          <a:blip r:embed="rId5">
            <a:extLst>
              <a:ext uri="{28A0092B-C50C-407E-A947-70E740481C1C}">
                <a14:useLocalDpi xmlns:a14="http://schemas.microsoft.com/office/drawing/2010/main" val="0"/>
              </a:ext>
            </a:extLst>
          </a:blip>
          <a:srcRect t="3728"/>
          <a:stretch>
            <a:fillRect/>
          </a:stretch>
        </p:blipFill>
        <p:spPr>
          <a:xfrm>
            <a:off x="3815934" y="4789853"/>
            <a:ext cx="3724795" cy="1849845"/>
          </a:xfrm>
          <a:prstGeom prst="rect">
            <a:avLst/>
          </a:prstGeom>
        </p:spPr>
      </p:pic>
    </p:spTree>
    <p:extLst>
      <p:ext uri="{BB962C8B-B14F-4D97-AF65-F5344CB8AC3E}">
        <p14:creationId xmlns:p14="http://schemas.microsoft.com/office/powerpoint/2010/main" val="23936797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C654A-53EB-40CA-2C78-2FFC29EAE6B0}"/>
              </a:ext>
            </a:extLst>
          </p:cNvPr>
          <p:cNvSpPr>
            <a:spLocks noGrp="1"/>
          </p:cNvSpPr>
          <p:nvPr>
            <p:ph type="title"/>
          </p:nvPr>
        </p:nvSpPr>
        <p:spPr>
          <a:xfrm>
            <a:off x="913795" y="609600"/>
            <a:ext cx="10353762" cy="711200"/>
          </a:xfrm>
        </p:spPr>
        <p:txBody>
          <a:bodyPr>
            <a:normAutofit/>
          </a:bodyPr>
          <a:lstStyle/>
          <a:p>
            <a:pPr marL="342900" indent="-342900" algn="l">
              <a:buFont typeface="Wingdings" panose="05000000000000000000" pitchFamily="2" charset="2"/>
              <a:buChar char="Ø"/>
            </a:pPr>
            <a:r>
              <a:rPr lang="en-US" sz="2400" b="1" dirty="0"/>
              <a:t>Pass Statement:</a:t>
            </a:r>
            <a:endParaRPr lang="en-IN" sz="2400" b="1" dirty="0"/>
          </a:p>
        </p:txBody>
      </p:sp>
      <p:sp>
        <p:nvSpPr>
          <p:cNvPr id="3" name="Content Placeholder 2">
            <a:extLst>
              <a:ext uri="{FF2B5EF4-FFF2-40B4-BE49-F238E27FC236}">
                <a16:creationId xmlns:a16="http://schemas.microsoft.com/office/drawing/2014/main" id="{C2EDD880-C15D-6F00-7E92-A9E006747C18}"/>
              </a:ext>
            </a:extLst>
          </p:cNvPr>
          <p:cNvSpPr>
            <a:spLocks noGrp="1"/>
          </p:cNvSpPr>
          <p:nvPr>
            <p:ph idx="1"/>
          </p:nvPr>
        </p:nvSpPr>
        <p:spPr>
          <a:xfrm>
            <a:off x="913795" y="1151467"/>
            <a:ext cx="10353762" cy="4639734"/>
          </a:xfrm>
        </p:spPr>
        <p:txBody>
          <a:bodyPr/>
          <a:lstStyle/>
          <a:p>
            <a:pPr marL="36900" indent="0">
              <a:buNone/>
            </a:pPr>
            <a:r>
              <a:rPr lang="en-US" dirty="0">
                <a:effectLst/>
              </a:rPr>
              <a:t>We use </a:t>
            </a:r>
            <a:r>
              <a:rPr lang="en-US" u="sng" dirty="0">
                <a:solidFill>
                  <a:srgbClr val="FF9900"/>
                </a:solidFill>
                <a:effectLst/>
              </a:rPr>
              <a:t>pass statement</a:t>
            </a:r>
            <a:r>
              <a:rPr lang="en-US" dirty="0">
                <a:solidFill>
                  <a:srgbClr val="FF9900"/>
                </a:solidFill>
                <a:effectLst/>
              </a:rPr>
              <a:t> </a:t>
            </a:r>
            <a:r>
              <a:rPr lang="en-US" dirty="0">
                <a:effectLst/>
              </a:rPr>
              <a:t>in Python to write empty loops. Pass is also used for empty control statements, functions and classes.</a:t>
            </a:r>
            <a:endParaRPr lang="en-IN" dirty="0"/>
          </a:p>
        </p:txBody>
      </p:sp>
      <p:pic>
        <p:nvPicPr>
          <p:cNvPr id="5" name="Picture 4">
            <a:extLst>
              <a:ext uri="{FF2B5EF4-FFF2-40B4-BE49-F238E27FC236}">
                <a16:creationId xmlns:a16="http://schemas.microsoft.com/office/drawing/2014/main" id="{BFED5074-DCF8-E2D8-309B-55EF84C09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765" y="1862667"/>
            <a:ext cx="3867690" cy="1358328"/>
          </a:xfrm>
          <a:prstGeom prst="rect">
            <a:avLst/>
          </a:prstGeom>
        </p:spPr>
      </p:pic>
    </p:spTree>
    <p:extLst>
      <p:ext uri="{BB962C8B-B14F-4D97-AF65-F5344CB8AC3E}">
        <p14:creationId xmlns:p14="http://schemas.microsoft.com/office/powerpoint/2010/main" val="1769865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623E1-0AF5-4E64-1ABB-0FD570AE14BC}"/>
              </a:ext>
            </a:extLst>
          </p:cNvPr>
          <p:cNvSpPr>
            <a:spLocks noGrp="1"/>
          </p:cNvSpPr>
          <p:nvPr>
            <p:ph type="title"/>
          </p:nvPr>
        </p:nvSpPr>
        <p:spPr>
          <a:xfrm>
            <a:off x="913795" y="609600"/>
            <a:ext cx="10353762" cy="846667"/>
          </a:xfrm>
        </p:spPr>
        <p:txBody>
          <a:bodyPr/>
          <a:lstStyle/>
          <a:p>
            <a:pPr algn="l"/>
            <a:r>
              <a:rPr lang="en-US" dirty="0"/>
              <a:t>Python Functions:</a:t>
            </a:r>
            <a:endParaRPr lang="en-IN" dirty="0"/>
          </a:p>
        </p:txBody>
      </p:sp>
      <p:sp>
        <p:nvSpPr>
          <p:cNvPr id="3" name="Content Placeholder 2">
            <a:extLst>
              <a:ext uri="{FF2B5EF4-FFF2-40B4-BE49-F238E27FC236}">
                <a16:creationId xmlns:a16="http://schemas.microsoft.com/office/drawing/2014/main" id="{D063EC2E-E0F8-4137-DCEA-FCFED1CEA60F}"/>
              </a:ext>
            </a:extLst>
          </p:cNvPr>
          <p:cNvSpPr>
            <a:spLocks noGrp="1"/>
          </p:cNvSpPr>
          <p:nvPr>
            <p:ph idx="1"/>
          </p:nvPr>
        </p:nvSpPr>
        <p:spPr>
          <a:xfrm>
            <a:off x="913795" y="1456267"/>
            <a:ext cx="10353762" cy="4334933"/>
          </a:xfrm>
        </p:spPr>
        <p:txBody>
          <a:bodyPr/>
          <a:lstStyle/>
          <a:p>
            <a:pPr fontAlgn="base"/>
            <a:r>
              <a:rPr lang="en-US" b="1" dirty="0">
                <a:effectLst/>
              </a:rPr>
              <a:t>Python Functions</a:t>
            </a:r>
            <a:r>
              <a:rPr lang="en-US" dirty="0">
                <a:effectLst/>
              </a:rPr>
              <a:t> is a block of statements that does a specific task. The idea is to put some commonly or repeatedly done task together and make a function so that instead of writing the same code again and again for different inputs, we can do the function calls to reuse code contained in it over and over again.</a:t>
            </a:r>
          </a:p>
          <a:p>
            <a:pPr fontAlgn="base"/>
            <a:r>
              <a:rPr lang="en-US" b="1" dirty="0">
                <a:effectLst/>
              </a:rPr>
              <a:t>Benefits of Using Functions</a:t>
            </a:r>
          </a:p>
          <a:p>
            <a:pPr fontAlgn="base">
              <a:buFont typeface="Arial" panose="020B0604020202020204" pitchFamily="34" charset="0"/>
              <a:buChar char="•"/>
            </a:pPr>
            <a:r>
              <a:rPr lang="en-US" dirty="0">
                <a:effectLst/>
              </a:rPr>
              <a:t>Code Reuse</a:t>
            </a:r>
          </a:p>
          <a:p>
            <a:pPr fontAlgn="base">
              <a:buFont typeface="Arial" panose="020B0604020202020204" pitchFamily="34" charset="0"/>
              <a:buChar char="•"/>
            </a:pPr>
            <a:r>
              <a:rPr lang="en-US" dirty="0">
                <a:effectLst/>
              </a:rPr>
              <a:t>Reduced code length</a:t>
            </a:r>
          </a:p>
          <a:p>
            <a:pPr fontAlgn="base">
              <a:buFont typeface="Arial" panose="020B0604020202020204" pitchFamily="34" charset="0"/>
              <a:buChar char="•"/>
            </a:pPr>
            <a:r>
              <a:rPr lang="en-US" dirty="0">
                <a:effectLst/>
              </a:rPr>
              <a:t>Increased readability of code</a:t>
            </a:r>
          </a:p>
          <a:p>
            <a:pPr marL="36900" indent="0">
              <a:buNone/>
            </a:pPr>
            <a:endParaRPr lang="en-IN" dirty="0"/>
          </a:p>
        </p:txBody>
      </p:sp>
      <p:pic>
        <p:nvPicPr>
          <p:cNvPr id="5" name="Picture 4">
            <a:extLst>
              <a:ext uri="{FF2B5EF4-FFF2-40B4-BE49-F238E27FC236}">
                <a16:creationId xmlns:a16="http://schemas.microsoft.com/office/drawing/2014/main" id="{9E70A124-AC12-FCBE-20E6-1EC103CF3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5969" y="3429000"/>
            <a:ext cx="6001588" cy="2819400"/>
          </a:xfrm>
          <a:prstGeom prst="rect">
            <a:avLst/>
          </a:prstGeom>
        </p:spPr>
      </p:pic>
    </p:spTree>
    <p:extLst>
      <p:ext uri="{BB962C8B-B14F-4D97-AF65-F5344CB8AC3E}">
        <p14:creationId xmlns:p14="http://schemas.microsoft.com/office/powerpoint/2010/main" val="26931096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D2FF-BFA9-6B0F-2DC5-FA85026DA752}"/>
              </a:ext>
            </a:extLst>
          </p:cNvPr>
          <p:cNvSpPr>
            <a:spLocks noGrp="1"/>
          </p:cNvSpPr>
          <p:nvPr>
            <p:ph type="title"/>
          </p:nvPr>
        </p:nvSpPr>
        <p:spPr>
          <a:xfrm>
            <a:off x="913795" y="609600"/>
            <a:ext cx="10353762" cy="643467"/>
          </a:xfrm>
        </p:spPr>
        <p:txBody>
          <a:bodyPr>
            <a:normAutofit/>
          </a:bodyPr>
          <a:lstStyle/>
          <a:p>
            <a:pPr algn="l"/>
            <a:r>
              <a:rPr lang="en-US" sz="2400" dirty="0"/>
              <a:t>Types of Functions in Python:</a:t>
            </a:r>
            <a:endParaRPr lang="en-IN" sz="2400" dirty="0"/>
          </a:p>
        </p:txBody>
      </p:sp>
      <p:sp>
        <p:nvSpPr>
          <p:cNvPr id="3" name="Content Placeholder 2">
            <a:extLst>
              <a:ext uri="{FF2B5EF4-FFF2-40B4-BE49-F238E27FC236}">
                <a16:creationId xmlns:a16="http://schemas.microsoft.com/office/drawing/2014/main" id="{602F87B7-A67D-053D-70DF-8F4DDA1AEE40}"/>
              </a:ext>
            </a:extLst>
          </p:cNvPr>
          <p:cNvSpPr>
            <a:spLocks noGrp="1"/>
          </p:cNvSpPr>
          <p:nvPr>
            <p:ph idx="1"/>
          </p:nvPr>
        </p:nvSpPr>
        <p:spPr>
          <a:xfrm>
            <a:off x="913795" y="1100667"/>
            <a:ext cx="10353762" cy="4690534"/>
          </a:xfrm>
        </p:spPr>
        <p:txBody>
          <a:bodyPr/>
          <a:lstStyle/>
          <a:p>
            <a:pPr marL="36900" indent="0" fontAlgn="base">
              <a:buNone/>
            </a:pPr>
            <a:r>
              <a:rPr lang="en-US" sz="1800" dirty="0">
                <a:effectLst/>
              </a:rPr>
              <a:t>Below are the different types of functions in Python:</a:t>
            </a:r>
          </a:p>
          <a:p>
            <a:pPr fontAlgn="base"/>
            <a:r>
              <a:rPr lang="en-US" sz="1800" b="1" dirty="0">
                <a:effectLst/>
              </a:rPr>
              <a:t>Built-in library function:</a:t>
            </a:r>
            <a:r>
              <a:rPr lang="en-US" sz="1800" dirty="0">
                <a:effectLst/>
              </a:rPr>
              <a:t> These are Standard functions in Python that are available to use.</a:t>
            </a:r>
          </a:p>
          <a:p>
            <a:pPr fontAlgn="base"/>
            <a:r>
              <a:rPr lang="en-US" sz="1800" b="1" dirty="0">
                <a:effectLst/>
              </a:rPr>
              <a:t>User-defined function:</a:t>
            </a:r>
            <a:r>
              <a:rPr lang="en-US" sz="1800" dirty="0">
                <a:effectLst/>
              </a:rPr>
              <a:t> We can create our own functions based on our requirements.</a:t>
            </a:r>
          </a:p>
          <a:p>
            <a:pPr marL="36900" indent="0" fontAlgn="base">
              <a:buNone/>
            </a:pPr>
            <a:r>
              <a:rPr lang="en-US" sz="2400" b="1" dirty="0">
                <a:effectLst/>
              </a:rPr>
              <a:t>Creating a Function in Python:</a:t>
            </a:r>
          </a:p>
          <a:p>
            <a:pPr marL="36900" indent="0" fontAlgn="base">
              <a:buNone/>
            </a:pPr>
            <a:r>
              <a:rPr lang="en-US" sz="1800" dirty="0">
                <a:effectLst/>
              </a:rPr>
              <a:t>We can define a function in Python, using the </a:t>
            </a:r>
            <a:r>
              <a:rPr lang="en-US" sz="1800" b="1" u="sng" dirty="0">
                <a:effectLst/>
                <a:hlinkClick r:id="rId2"/>
              </a:rPr>
              <a:t>def</a:t>
            </a:r>
            <a:r>
              <a:rPr lang="en-US" sz="1800" u="sng" dirty="0">
                <a:effectLst/>
                <a:hlinkClick r:id="rId2"/>
              </a:rPr>
              <a:t> keyword</a:t>
            </a:r>
            <a:r>
              <a:rPr lang="en-US" sz="1800" dirty="0">
                <a:effectLst/>
              </a:rPr>
              <a:t>. We can add any type of functionalities and properties to it as we require. </a:t>
            </a:r>
          </a:p>
          <a:p>
            <a:pPr marL="36900" indent="0" fontAlgn="base">
              <a:buNone/>
            </a:pPr>
            <a:r>
              <a:rPr lang="en-US" sz="2400" b="1" dirty="0">
                <a:effectLst/>
              </a:rPr>
              <a:t>Calling a Function in Python:</a:t>
            </a:r>
          </a:p>
          <a:p>
            <a:pPr marL="36900" indent="0" fontAlgn="base">
              <a:buNone/>
            </a:pPr>
            <a:r>
              <a:rPr lang="en-US" sz="1800" dirty="0">
                <a:effectLst/>
              </a:rPr>
              <a:t>After creating a function in Python, we can call it by using the name of the functions Python followed by parenthesis containing parameters of that particular function. Below is the example for calling def function Python.</a:t>
            </a:r>
          </a:p>
          <a:p>
            <a:pPr marL="36900" indent="0" fontAlgn="base">
              <a:buNone/>
            </a:pPr>
            <a:endParaRPr lang="en-US" sz="2400" b="1" dirty="0">
              <a:effectLst/>
            </a:endParaRPr>
          </a:p>
          <a:p>
            <a:pPr marL="36900" indent="0" fontAlgn="base">
              <a:buNone/>
            </a:pPr>
            <a:endParaRPr lang="en-US" dirty="0">
              <a:effectLst/>
            </a:endParaRPr>
          </a:p>
          <a:p>
            <a:pPr fontAlgn="base"/>
            <a:endParaRPr lang="en-US" dirty="0">
              <a:effectLst/>
            </a:endParaRPr>
          </a:p>
          <a:p>
            <a:pPr marL="36900" indent="0">
              <a:buNone/>
            </a:pPr>
            <a:endParaRPr lang="en-IN" dirty="0"/>
          </a:p>
        </p:txBody>
      </p:sp>
      <p:pic>
        <p:nvPicPr>
          <p:cNvPr id="5" name="Picture 4">
            <a:extLst>
              <a:ext uri="{FF2B5EF4-FFF2-40B4-BE49-F238E27FC236}">
                <a16:creationId xmlns:a16="http://schemas.microsoft.com/office/drawing/2014/main" id="{1E5B24A3-17A9-DC5F-CFFA-47F0CBD911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8640" y="4785268"/>
            <a:ext cx="3940128" cy="1944129"/>
          </a:xfrm>
          <a:prstGeom prst="rect">
            <a:avLst/>
          </a:prstGeom>
        </p:spPr>
      </p:pic>
    </p:spTree>
    <p:extLst>
      <p:ext uri="{BB962C8B-B14F-4D97-AF65-F5344CB8AC3E}">
        <p14:creationId xmlns:p14="http://schemas.microsoft.com/office/powerpoint/2010/main" val="38009121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2A1-15DB-5FEA-7D9F-7510CA2BE182}"/>
              </a:ext>
            </a:extLst>
          </p:cNvPr>
          <p:cNvSpPr>
            <a:spLocks noGrp="1"/>
          </p:cNvSpPr>
          <p:nvPr>
            <p:ph type="title"/>
          </p:nvPr>
        </p:nvSpPr>
        <p:spPr>
          <a:xfrm>
            <a:off x="913795" y="609600"/>
            <a:ext cx="10353762" cy="677333"/>
          </a:xfrm>
        </p:spPr>
        <p:txBody>
          <a:bodyPr>
            <a:normAutofit/>
          </a:bodyPr>
          <a:lstStyle/>
          <a:p>
            <a:pPr algn="l"/>
            <a:r>
              <a:rPr lang="en-US" sz="2400" b="1" dirty="0"/>
              <a:t>Python Function Arguments:</a:t>
            </a:r>
            <a:endParaRPr lang="en-IN" sz="2400" b="1" dirty="0"/>
          </a:p>
        </p:txBody>
      </p:sp>
      <p:sp>
        <p:nvSpPr>
          <p:cNvPr id="3" name="Content Placeholder 2">
            <a:extLst>
              <a:ext uri="{FF2B5EF4-FFF2-40B4-BE49-F238E27FC236}">
                <a16:creationId xmlns:a16="http://schemas.microsoft.com/office/drawing/2014/main" id="{ED654519-05DB-4E38-7B8E-5CE32132FDF7}"/>
              </a:ext>
            </a:extLst>
          </p:cNvPr>
          <p:cNvSpPr>
            <a:spLocks noGrp="1"/>
          </p:cNvSpPr>
          <p:nvPr>
            <p:ph idx="1"/>
          </p:nvPr>
        </p:nvSpPr>
        <p:spPr>
          <a:xfrm>
            <a:off x="913795" y="1151467"/>
            <a:ext cx="10364410" cy="4910666"/>
          </a:xfrm>
        </p:spPr>
        <p:txBody>
          <a:bodyPr>
            <a:normAutofit fontScale="92500" lnSpcReduction="20000"/>
          </a:bodyPr>
          <a:lstStyle/>
          <a:p>
            <a:pPr marL="36900" indent="0">
              <a:buNone/>
            </a:pPr>
            <a:r>
              <a:rPr lang="en-US" sz="1800" dirty="0">
                <a:effectLst/>
              </a:rPr>
              <a:t>Arguments are the values passed inside the parenthesis of the function. A function can have any number of arguments separated by a comma, </a:t>
            </a:r>
            <a:r>
              <a:rPr lang="en-US" sz="1800" b="1" dirty="0" err="1">
                <a:effectLst/>
              </a:rPr>
              <a:t>data_type</a:t>
            </a:r>
            <a:r>
              <a:rPr lang="en-US" sz="1800" b="1" dirty="0">
                <a:effectLst/>
              </a:rPr>
              <a:t> </a:t>
            </a:r>
            <a:r>
              <a:rPr lang="en-US" sz="1800" dirty="0">
                <a:effectLst/>
              </a:rPr>
              <a:t>and </a:t>
            </a:r>
            <a:r>
              <a:rPr lang="en-US" sz="1800" b="1" dirty="0" err="1">
                <a:effectLst/>
              </a:rPr>
              <a:t>return_type</a:t>
            </a:r>
            <a:r>
              <a:rPr lang="en-US" sz="1800" b="1" dirty="0">
                <a:effectLst/>
              </a:rPr>
              <a:t> </a:t>
            </a:r>
            <a:r>
              <a:rPr lang="en-US" sz="1800" dirty="0">
                <a:effectLst/>
              </a:rPr>
              <a:t>are optional in function declaration.</a:t>
            </a:r>
          </a:p>
          <a:p>
            <a:pPr marL="36900" indent="0">
              <a:buNone/>
            </a:pPr>
            <a:r>
              <a:rPr lang="en-US" sz="2400" b="1" dirty="0"/>
              <a:t>Syntax for functions with arguments:</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sz="1900" dirty="0">
                <a:effectLst/>
              </a:rPr>
              <a:t>Let's understand this with an example, we will create a simple function in Python to check whether the number passed as an argument to the function is even or odd.</a:t>
            </a:r>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endParaRPr lang="en-US" sz="2400" b="1" dirty="0"/>
          </a:p>
          <a:p>
            <a:pPr marL="36900" indent="0">
              <a:buNone/>
            </a:pPr>
            <a:r>
              <a:rPr lang="en-US" dirty="0"/>
              <a:t> </a:t>
            </a:r>
            <a:endParaRPr lang="en-IN" sz="1800" dirty="0"/>
          </a:p>
        </p:txBody>
      </p:sp>
      <p:pic>
        <p:nvPicPr>
          <p:cNvPr id="6" name="Picture 5">
            <a:extLst>
              <a:ext uri="{FF2B5EF4-FFF2-40B4-BE49-F238E27FC236}">
                <a16:creationId xmlns:a16="http://schemas.microsoft.com/office/drawing/2014/main" id="{EBE89CEE-926A-3E38-8000-E8E2E53A6E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140" y="2192362"/>
            <a:ext cx="4988720" cy="1026232"/>
          </a:xfrm>
          <a:prstGeom prst="rect">
            <a:avLst/>
          </a:prstGeom>
        </p:spPr>
      </p:pic>
      <p:pic>
        <p:nvPicPr>
          <p:cNvPr id="10" name="Picture 9">
            <a:extLst>
              <a:ext uri="{FF2B5EF4-FFF2-40B4-BE49-F238E27FC236}">
                <a16:creationId xmlns:a16="http://schemas.microsoft.com/office/drawing/2014/main" id="{303D25C9-D970-68FF-1763-8D6DF5001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0391" y="3962400"/>
            <a:ext cx="4031251" cy="2730843"/>
          </a:xfrm>
          <a:prstGeom prst="rect">
            <a:avLst/>
          </a:prstGeom>
        </p:spPr>
      </p:pic>
    </p:spTree>
    <p:extLst>
      <p:ext uri="{BB962C8B-B14F-4D97-AF65-F5344CB8AC3E}">
        <p14:creationId xmlns:p14="http://schemas.microsoft.com/office/powerpoint/2010/main" val="17874272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0BC76-8FB2-25CA-6DEA-1743F5232F6B}"/>
              </a:ext>
            </a:extLst>
          </p:cNvPr>
          <p:cNvSpPr>
            <a:spLocks noGrp="1"/>
          </p:cNvSpPr>
          <p:nvPr>
            <p:ph type="title"/>
          </p:nvPr>
        </p:nvSpPr>
        <p:spPr>
          <a:xfrm>
            <a:off x="913795" y="609601"/>
            <a:ext cx="10353762" cy="609600"/>
          </a:xfrm>
        </p:spPr>
        <p:txBody>
          <a:bodyPr>
            <a:normAutofit/>
          </a:bodyPr>
          <a:lstStyle/>
          <a:p>
            <a:pPr algn="l"/>
            <a:r>
              <a:rPr lang="en-US" sz="2400" b="1" dirty="0"/>
              <a:t>Types of Python Function Arguments:</a:t>
            </a:r>
            <a:endParaRPr lang="en-IN" sz="2400" b="1" dirty="0"/>
          </a:p>
        </p:txBody>
      </p:sp>
      <p:sp>
        <p:nvSpPr>
          <p:cNvPr id="3" name="Content Placeholder 2">
            <a:extLst>
              <a:ext uri="{FF2B5EF4-FFF2-40B4-BE49-F238E27FC236}">
                <a16:creationId xmlns:a16="http://schemas.microsoft.com/office/drawing/2014/main" id="{744F31BA-5991-E531-A98B-422417C474B2}"/>
              </a:ext>
            </a:extLst>
          </p:cNvPr>
          <p:cNvSpPr>
            <a:spLocks noGrp="1"/>
          </p:cNvSpPr>
          <p:nvPr>
            <p:ph idx="1"/>
          </p:nvPr>
        </p:nvSpPr>
        <p:spPr>
          <a:xfrm>
            <a:off x="913795" y="1219201"/>
            <a:ext cx="10353762" cy="4571999"/>
          </a:xfrm>
        </p:spPr>
        <p:txBody>
          <a:bodyPr/>
          <a:lstStyle/>
          <a:p>
            <a:pPr marL="36900" indent="0" fontAlgn="base">
              <a:buNone/>
            </a:pPr>
            <a:r>
              <a:rPr lang="en-US" sz="1800" dirty="0">
                <a:effectLst/>
              </a:rPr>
              <a:t>Python supports various types of arguments that can be passed at the time of the function call. In Python, we have the following function argument types in Python:</a:t>
            </a:r>
          </a:p>
          <a:p>
            <a:pPr fontAlgn="base">
              <a:buFont typeface="Wingdings" panose="05000000000000000000" pitchFamily="2" charset="2"/>
              <a:buChar char="Ø"/>
            </a:pPr>
            <a:r>
              <a:rPr lang="en-US" sz="1800" b="1" dirty="0">
                <a:effectLst/>
              </a:rPr>
              <a:t>Default argument</a:t>
            </a:r>
            <a:endParaRPr lang="en-US" sz="1800" dirty="0">
              <a:effectLst/>
            </a:endParaRPr>
          </a:p>
          <a:p>
            <a:pPr fontAlgn="base">
              <a:buFont typeface="Wingdings" panose="05000000000000000000" pitchFamily="2" charset="2"/>
              <a:buChar char="Ø"/>
            </a:pPr>
            <a:r>
              <a:rPr lang="en-US" sz="1800" b="1" dirty="0">
                <a:effectLst/>
              </a:rPr>
              <a:t>Keyword arguments (named arguments)</a:t>
            </a:r>
            <a:endParaRPr lang="en-US" sz="1800" dirty="0">
              <a:effectLst/>
            </a:endParaRPr>
          </a:p>
          <a:p>
            <a:pPr fontAlgn="base">
              <a:buFont typeface="Wingdings" panose="05000000000000000000" pitchFamily="2" charset="2"/>
              <a:buChar char="Ø"/>
            </a:pPr>
            <a:r>
              <a:rPr lang="en-US" sz="1800" b="1" dirty="0">
                <a:effectLst/>
              </a:rPr>
              <a:t>Positional arguments</a:t>
            </a:r>
            <a:endParaRPr lang="en-US" sz="1800" dirty="0">
              <a:effectLst/>
            </a:endParaRPr>
          </a:p>
          <a:p>
            <a:pPr fontAlgn="base">
              <a:buFont typeface="Wingdings" panose="05000000000000000000" pitchFamily="2" charset="2"/>
              <a:buChar char="Ø"/>
            </a:pPr>
            <a:r>
              <a:rPr lang="en-US" sz="1800" b="1" dirty="0">
                <a:effectLst/>
              </a:rPr>
              <a:t>Arbitrary arguments</a:t>
            </a:r>
            <a:r>
              <a:rPr lang="en-US" sz="1800" dirty="0">
                <a:effectLst/>
              </a:rPr>
              <a:t> (variable-length arguments *</a:t>
            </a:r>
            <a:r>
              <a:rPr lang="en-US" sz="1800" dirty="0" err="1">
                <a:effectLst/>
              </a:rPr>
              <a:t>args</a:t>
            </a:r>
            <a:r>
              <a:rPr lang="en-US" sz="1800" dirty="0">
                <a:effectLst/>
              </a:rPr>
              <a:t> and **</a:t>
            </a:r>
            <a:r>
              <a:rPr lang="en-US" sz="1800" dirty="0" err="1">
                <a:effectLst/>
              </a:rPr>
              <a:t>kwargs</a:t>
            </a:r>
            <a:r>
              <a:rPr lang="en-US" sz="1800" dirty="0">
                <a:effectLst/>
              </a:rPr>
              <a:t>)</a:t>
            </a:r>
          </a:p>
          <a:p>
            <a:pPr marL="36900" indent="0" fontAlgn="base">
              <a:buNone/>
            </a:pPr>
            <a:r>
              <a:rPr lang="en-US" b="1" dirty="0">
                <a:effectLst/>
              </a:rPr>
              <a:t>Default Arguments</a:t>
            </a:r>
          </a:p>
          <a:p>
            <a:pPr marL="36900" indent="0" fontAlgn="base">
              <a:buNone/>
            </a:pPr>
            <a:r>
              <a:rPr lang="en-US" sz="1800" dirty="0">
                <a:effectLst/>
              </a:rPr>
              <a:t>A </a:t>
            </a:r>
            <a:r>
              <a:rPr lang="en-US" sz="1800" u="sng" dirty="0">
                <a:effectLst/>
                <a:hlinkClick r:id="rId2"/>
              </a:rPr>
              <a:t>default argument</a:t>
            </a:r>
            <a:r>
              <a:rPr lang="en-US" sz="1800" dirty="0">
                <a:effectLst/>
              </a:rPr>
              <a:t> is a parameter that assumes a default value if a value is not provided in the function call for that argument. The following example illustrates Default arguments to write functions in Python.</a:t>
            </a:r>
          </a:p>
          <a:p>
            <a:pPr marL="36900" indent="0">
              <a:buNone/>
            </a:pPr>
            <a:endParaRPr lang="en-IN" dirty="0"/>
          </a:p>
        </p:txBody>
      </p:sp>
      <p:pic>
        <p:nvPicPr>
          <p:cNvPr id="5" name="Picture 4">
            <a:extLst>
              <a:ext uri="{FF2B5EF4-FFF2-40B4-BE49-F238E27FC236}">
                <a16:creationId xmlns:a16="http://schemas.microsoft.com/office/drawing/2014/main" id="{BABCA747-354E-7B33-1D28-3BE541D85967}"/>
              </a:ext>
            </a:extLst>
          </p:cNvPr>
          <p:cNvPicPr>
            <a:picLocks noChangeAspect="1"/>
          </p:cNvPicPr>
          <p:nvPr/>
        </p:nvPicPr>
        <p:blipFill>
          <a:blip r:embed="rId3">
            <a:extLst>
              <a:ext uri="{28A0092B-C50C-407E-A947-70E740481C1C}">
                <a14:useLocalDpi xmlns:a14="http://schemas.microsoft.com/office/drawing/2010/main" val="0"/>
              </a:ext>
            </a:extLst>
          </a:blip>
          <a:srcRect l="-1367" t="-6881" r="1367" b="5765"/>
          <a:stretch>
            <a:fillRect/>
          </a:stretch>
        </p:blipFill>
        <p:spPr>
          <a:xfrm>
            <a:off x="2279524" y="4519080"/>
            <a:ext cx="3256303" cy="2338920"/>
          </a:xfrm>
          <a:prstGeom prst="rect">
            <a:avLst/>
          </a:prstGeom>
        </p:spPr>
      </p:pic>
    </p:spTree>
    <p:extLst>
      <p:ext uri="{BB962C8B-B14F-4D97-AF65-F5344CB8AC3E}">
        <p14:creationId xmlns:p14="http://schemas.microsoft.com/office/powerpoint/2010/main" val="1924796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B4895-240A-7A9A-B0FC-6853432E363F}"/>
              </a:ext>
            </a:extLst>
          </p:cNvPr>
          <p:cNvSpPr>
            <a:spLocks noGrp="1"/>
          </p:cNvSpPr>
          <p:nvPr>
            <p:ph type="title"/>
          </p:nvPr>
        </p:nvSpPr>
        <p:spPr/>
        <p:txBody>
          <a:bodyPr/>
          <a:lstStyle/>
          <a:p>
            <a:pPr algn="l"/>
            <a:r>
              <a:rPr lang="en-US" b="1" dirty="0"/>
              <a:t>Variable:</a:t>
            </a:r>
            <a:endParaRPr lang="en-IN" b="1" dirty="0"/>
          </a:p>
        </p:txBody>
      </p:sp>
      <p:sp>
        <p:nvSpPr>
          <p:cNvPr id="3" name="Content Placeholder 2">
            <a:extLst>
              <a:ext uri="{FF2B5EF4-FFF2-40B4-BE49-F238E27FC236}">
                <a16:creationId xmlns:a16="http://schemas.microsoft.com/office/drawing/2014/main" id="{98D5FB04-54C8-49A4-3B82-4F2A88A3975E}"/>
              </a:ext>
            </a:extLst>
          </p:cNvPr>
          <p:cNvSpPr>
            <a:spLocks noGrp="1"/>
          </p:cNvSpPr>
          <p:nvPr>
            <p:ph idx="1"/>
          </p:nvPr>
        </p:nvSpPr>
        <p:spPr>
          <a:xfrm>
            <a:off x="913795" y="1474573"/>
            <a:ext cx="10353762" cy="4316627"/>
          </a:xfrm>
        </p:spPr>
        <p:txBody>
          <a:bodyPr>
            <a:normAutofit lnSpcReduction="10000"/>
          </a:bodyPr>
          <a:lstStyle/>
          <a:p>
            <a:pPr marL="36900" indent="0" algn="just">
              <a:buNone/>
            </a:pPr>
            <a:r>
              <a:rPr lang="en-US" dirty="0">
                <a:effectLst/>
              </a:rPr>
              <a:t>In Python, a variable is a named storage location used to hold data values. It acts as a symbolic name that refers to an object in memory. Variables allow you to store and manipulate different types of data, such as numbers, text (strings) etc. </a:t>
            </a:r>
          </a:p>
          <a:p>
            <a:pPr marL="36900" indent="0" algn="just">
              <a:buNone/>
            </a:pPr>
            <a:r>
              <a:rPr lang="en-US" dirty="0"/>
              <a:t>And in simple words, variable is a name given to a memory location in a program.</a:t>
            </a:r>
          </a:p>
          <a:p>
            <a:pPr marL="36900" indent="0" algn="just">
              <a:buNone/>
            </a:pPr>
            <a:r>
              <a:rPr lang="en-US" dirty="0"/>
              <a:t>For example</a:t>
            </a:r>
            <a:r>
              <a:rPr lang="en-IN" dirty="0"/>
              <a:t> : name = “Python”, age = 22, price = 50.33 </a:t>
            </a:r>
          </a:p>
          <a:p>
            <a:pPr marL="36900" indent="0" algn="just">
              <a:buNone/>
            </a:pPr>
            <a:r>
              <a:rPr lang="en-US" b="1" dirty="0"/>
              <a:t>Rules for Naming Variables</a:t>
            </a:r>
          </a:p>
          <a:p>
            <a:pPr algn="just">
              <a:buFont typeface="Wingdings" panose="05000000000000000000" pitchFamily="2" charset="2"/>
              <a:buChar char="Ø"/>
            </a:pPr>
            <a:r>
              <a:rPr lang="en-US" dirty="0"/>
              <a:t>To use variables effectively, we must follow Python’s naming rules:</a:t>
            </a:r>
          </a:p>
          <a:p>
            <a:pPr algn="just">
              <a:buFont typeface="Arial" panose="020B0604020202020204" pitchFamily="34" charset="0"/>
              <a:buChar char="•"/>
            </a:pPr>
            <a:r>
              <a:rPr lang="en-US" dirty="0"/>
              <a:t>Variable names can only contain letters, digits and underscores (_).</a:t>
            </a:r>
          </a:p>
          <a:p>
            <a:pPr algn="just">
              <a:buFont typeface="Arial" panose="020B0604020202020204" pitchFamily="34" charset="0"/>
              <a:buChar char="•"/>
            </a:pPr>
            <a:r>
              <a:rPr lang="en-US" dirty="0"/>
              <a:t>A variable name cannot start with a digit.</a:t>
            </a:r>
          </a:p>
          <a:p>
            <a:pPr algn="just">
              <a:buFont typeface="Arial" panose="020B0604020202020204" pitchFamily="34" charset="0"/>
              <a:buChar char="•"/>
            </a:pPr>
            <a:r>
              <a:rPr lang="en-US" dirty="0"/>
              <a:t>Variable names are case-sensitive (</a:t>
            </a:r>
            <a:r>
              <a:rPr lang="en-US" dirty="0" err="1"/>
              <a:t>myVar</a:t>
            </a:r>
            <a:r>
              <a:rPr lang="en-US" dirty="0"/>
              <a:t> and </a:t>
            </a:r>
            <a:r>
              <a:rPr lang="en-US" dirty="0" err="1"/>
              <a:t>myvar</a:t>
            </a:r>
            <a:r>
              <a:rPr lang="en-US" dirty="0"/>
              <a:t> are different).</a:t>
            </a:r>
          </a:p>
          <a:p>
            <a:pPr algn="just">
              <a:buFont typeface="Arial" panose="020B0604020202020204" pitchFamily="34" charset="0"/>
              <a:buChar char="•"/>
            </a:pPr>
            <a:r>
              <a:rPr lang="en-US" dirty="0"/>
              <a:t>Avoid using Python keywords (e.g., if, else, for) as variable names</a:t>
            </a:r>
          </a:p>
        </p:txBody>
      </p:sp>
    </p:spTree>
    <p:extLst>
      <p:ext uri="{BB962C8B-B14F-4D97-AF65-F5344CB8AC3E}">
        <p14:creationId xmlns:p14="http://schemas.microsoft.com/office/powerpoint/2010/main" val="152337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406C1-8F65-4ECD-C1EF-955B27CEFE74}"/>
              </a:ext>
            </a:extLst>
          </p:cNvPr>
          <p:cNvSpPr>
            <a:spLocks noGrp="1"/>
          </p:cNvSpPr>
          <p:nvPr>
            <p:ph type="title"/>
          </p:nvPr>
        </p:nvSpPr>
        <p:spPr>
          <a:xfrm>
            <a:off x="913795" y="609600"/>
            <a:ext cx="10353762" cy="609600"/>
          </a:xfrm>
        </p:spPr>
        <p:txBody>
          <a:bodyPr>
            <a:normAutofit fontScale="90000"/>
          </a:bodyPr>
          <a:lstStyle/>
          <a:p>
            <a:pPr algn="l"/>
            <a:r>
              <a:rPr lang="en-US" b="1" dirty="0"/>
              <a:t>Type Casting a Variable:</a:t>
            </a:r>
            <a:endParaRPr lang="en-IN" b="1" dirty="0"/>
          </a:p>
        </p:txBody>
      </p:sp>
      <p:sp>
        <p:nvSpPr>
          <p:cNvPr id="3" name="Content Placeholder 2">
            <a:extLst>
              <a:ext uri="{FF2B5EF4-FFF2-40B4-BE49-F238E27FC236}">
                <a16:creationId xmlns:a16="http://schemas.microsoft.com/office/drawing/2014/main" id="{64ADA208-75CB-5117-F169-B674B1B3A2AF}"/>
              </a:ext>
            </a:extLst>
          </p:cNvPr>
          <p:cNvSpPr>
            <a:spLocks noGrp="1"/>
          </p:cNvSpPr>
          <p:nvPr>
            <p:ph idx="1"/>
          </p:nvPr>
        </p:nvSpPr>
        <p:spPr>
          <a:xfrm>
            <a:off x="913795" y="1219201"/>
            <a:ext cx="10353762" cy="4572000"/>
          </a:xfrm>
        </p:spPr>
        <p:txBody>
          <a:bodyPr/>
          <a:lstStyle/>
          <a:p>
            <a:pPr algn="just"/>
            <a:r>
              <a:rPr lang="en-US" u="sng" dirty="0">
                <a:effectLst/>
                <a:hlinkClick r:id="rId2"/>
              </a:rPr>
              <a:t>Type casting</a:t>
            </a:r>
            <a:r>
              <a:rPr lang="en-US" dirty="0">
                <a:effectLst/>
              </a:rPr>
              <a:t> refers to the process of converting the value of one data type into another. Python provides several built-in functions to facilitate casting, including int(), float() and str() among others.</a:t>
            </a:r>
            <a:endParaRPr lang="en-IN" dirty="0"/>
          </a:p>
        </p:txBody>
      </p:sp>
      <p:pic>
        <p:nvPicPr>
          <p:cNvPr id="5" name="Picture 4">
            <a:extLst>
              <a:ext uri="{FF2B5EF4-FFF2-40B4-BE49-F238E27FC236}">
                <a16:creationId xmlns:a16="http://schemas.microsoft.com/office/drawing/2014/main" id="{C01DDD37-BC4C-80F7-0BD0-9108C8C4C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8209" y="2372467"/>
            <a:ext cx="6232937" cy="2957414"/>
          </a:xfrm>
          <a:prstGeom prst="rect">
            <a:avLst/>
          </a:prstGeom>
        </p:spPr>
      </p:pic>
    </p:spTree>
    <p:extLst>
      <p:ext uri="{BB962C8B-B14F-4D97-AF65-F5344CB8AC3E}">
        <p14:creationId xmlns:p14="http://schemas.microsoft.com/office/powerpoint/2010/main" val="26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2CEB9-7AB9-F628-53D4-5001F4A83836}"/>
              </a:ext>
            </a:extLst>
          </p:cNvPr>
          <p:cNvSpPr>
            <a:spLocks noGrp="1"/>
          </p:cNvSpPr>
          <p:nvPr>
            <p:ph type="title"/>
          </p:nvPr>
        </p:nvSpPr>
        <p:spPr/>
        <p:txBody>
          <a:bodyPr/>
          <a:lstStyle/>
          <a:p>
            <a:pPr algn="l"/>
            <a:r>
              <a:rPr lang="en-US" b="1" dirty="0"/>
              <a:t>Getting the Types of Variable:</a:t>
            </a:r>
            <a:endParaRPr lang="en-IN" b="1" dirty="0"/>
          </a:p>
        </p:txBody>
      </p:sp>
      <p:sp>
        <p:nvSpPr>
          <p:cNvPr id="3" name="Content Placeholder 2">
            <a:extLst>
              <a:ext uri="{FF2B5EF4-FFF2-40B4-BE49-F238E27FC236}">
                <a16:creationId xmlns:a16="http://schemas.microsoft.com/office/drawing/2014/main" id="{D3636B7A-5D75-83BD-B03F-01AF8760D8E2}"/>
              </a:ext>
            </a:extLst>
          </p:cNvPr>
          <p:cNvSpPr>
            <a:spLocks noGrp="1"/>
          </p:cNvSpPr>
          <p:nvPr>
            <p:ph idx="1"/>
          </p:nvPr>
        </p:nvSpPr>
        <p:spPr>
          <a:xfrm>
            <a:off x="913795" y="1456267"/>
            <a:ext cx="10353762" cy="4334934"/>
          </a:xfrm>
        </p:spPr>
        <p:txBody>
          <a:bodyPr/>
          <a:lstStyle/>
          <a:p>
            <a:r>
              <a:rPr lang="en-US" dirty="0">
                <a:effectLst/>
              </a:rPr>
              <a:t>In Python, we can determine the type of a variable using the type() function. This built-in function returns the type of the object passed to it.</a:t>
            </a:r>
          </a:p>
          <a:p>
            <a:pPr marL="36900" indent="0">
              <a:buNone/>
            </a:pPr>
            <a:endParaRPr lang="en-IN" dirty="0"/>
          </a:p>
        </p:txBody>
      </p:sp>
      <p:pic>
        <p:nvPicPr>
          <p:cNvPr id="7" name="Picture 6">
            <a:extLst>
              <a:ext uri="{FF2B5EF4-FFF2-40B4-BE49-F238E27FC236}">
                <a16:creationId xmlns:a16="http://schemas.microsoft.com/office/drawing/2014/main" id="{FBF6AEC8-80DE-4F36-F319-9F451E5804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5319" y="2456446"/>
            <a:ext cx="7264984" cy="3684861"/>
          </a:xfrm>
          <a:prstGeom prst="rect">
            <a:avLst/>
          </a:prstGeom>
        </p:spPr>
      </p:pic>
    </p:spTree>
    <p:extLst>
      <p:ext uri="{BB962C8B-B14F-4D97-AF65-F5344CB8AC3E}">
        <p14:creationId xmlns:p14="http://schemas.microsoft.com/office/powerpoint/2010/main" val="1710445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01C39-1293-57CE-CC1D-86F8BA77D8A0}"/>
              </a:ext>
            </a:extLst>
          </p:cNvPr>
          <p:cNvSpPr>
            <a:spLocks noGrp="1"/>
          </p:cNvSpPr>
          <p:nvPr>
            <p:ph type="title"/>
          </p:nvPr>
        </p:nvSpPr>
        <p:spPr/>
        <p:txBody>
          <a:bodyPr/>
          <a:lstStyle/>
          <a:p>
            <a:pPr algn="l"/>
            <a:r>
              <a:rPr lang="en-US" b="1" dirty="0"/>
              <a:t>Scope of a Variable:</a:t>
            </a:r>
            <a:endParaRPr lang="en-IN" b="1" dirty="0"/>
          </a:p>
        </p:txBody>
      </p:sp>
      <p:sp>
        <p:nvSpPr>
          <p:cNvPr id="3" name="Content Placeholder 2">
            <a:extLst>
              <a:ext uri="{FF2B5EF4-FFF2-40B4-BE49-F238E27FC236}">
                <a16:creationId xmlns:a16="http://schemas.microsoft.com/office/drawing/2014/main" id="{54991CCD-705D-BD9A-28CE-E591F331B6FC}"/>
              </a:ext>
            </a:extLst>
          </p:cNvPr>
          <p:cNvSpPr>
            <a:spLocks noGrp="1"/>
          </p:cNvSpPr>
          <p:nvPr>
            <p:ph idx="1"/>
          </p:nvPr>
        </p:nvSpPr>
        <p:spPr>
          <a:xfrm>
            <a:off x="913795" y="1580050"/>
            <a:ext cx="10353762" cy="4211151"/>
          </a:xfrm>
        </p:spPr>
        <p:txBody>
          <a:bodyPr/>
          <a:lstStyle/>
          <a:p>
            <a:pPr marL="36900" indent="0" fontAlgn="base">
              <a:buNone/>
            </a:pPr>
            <a:r>
              <a:rPr lang="en-US" dirty="0">
                <a:effectLst/>
              </a:rPr>
              <a:t>There are two methods how we define scope of a variable in python which are </a:t>
            </a:r>
            <a:r>
              <a:rPr lang="en-US" u="sng" dirty="0">
                <a:effectLst/>
                <a:hlinkClick r:id="rId2"/>
              </a:rPr>
              <a:t>local and global</a:t>
            </a:r>
            <a:r>
              <a:rPr lang="en-US" dirty="0">
                <a:effectLst/>
              </a:rPr>
              <a:t>.</a:t>
            </a:r>
          </a:p>
          <a:p>
            <a:pPr fontAlgn="base"/>
            <a:r>
              <a:rPr lang="en-US" b="1" dirty="0">
                <a:effectLst/>
              </a:rPr>
              <a:t>Local Variables: </a:t>
            </a:r>
            <a:r>
              <a:rPr lang="en-US" dirty="0">
                <a:effectLst/>
              </a:rPr>
              <a:t>Variables defined inside a function are local to that function.</a:t>
            </a:r>
          </a:p>
          <a:p>
            <a:pPr marL="36900" indent="0" fontAlgn="base">
              <a:buNone/>
            </a:pPr>
            <a:endParaRPr lang="en-US" dirty="0">
              <a:effectLst/>
            </a:endParaRPr>
          </a:p>
          <a:p>
            <a:pPr fontAlgn="base"/>
            <a:endParaRPr lang="en-US" dirty="0">
              <a:effectLst/>
            </a:endParaRPr>
          </a:p>
          <a:p>
            <a:pPr marL="36900" indent="0" fontAlgn="base">
              <a:buNone/>
            </a:pPr>
            <a:endParaRPr lang="en-US" dirty="0">
              <a:effectLst/>
            </a:endParaRPr>
          </a:p>
          <a:p>
            <a:pPr fontAlgn="base"/>
            <a:r>
              <a:rPr lang="en-US" dirty="0">
                <a:effectLst/>
              </a:rPr>
              <a:t>Global Variables: Variables defined outside any function are global and can be accessed inside functions using the global keyword.</a:t>
            </a:r>
          </a:p>
          <a:p>
            <a:pPr marL="36900" indent="0">
              <a:buNone/>
            </a:pPr>
            <a:endParaRPr lang="en-IN" dirty="0"/>
          </a:p>
        </p:txBody>
      </p:sp>
      <p:pic>
        <p:nvPicPr>
          <p:cNvPr id="6" name="Picture 5">
            <a:extLst>
              <a:ext uri="{FF2B5EF4-FFF2-40B4-BE49-F238E27FC236}">
                <a16:creationId xmlns:a16="http://schemas.microsoft.com/office/drawing/2014/main" id="{35488A34-59EC-1908-0A3C-50DD09A29C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4212" y="2895525"/>
            <a:ext cx="6378784" cy="1157491"/>
          </a:xfrm>
          <a:prstGeom prst="rect">
            <a:avLst/>
          </a:prstGeom>
        </p:spPr>
      </p:pic>
      <p:pic>
        <p:nvPicPr>
          <p:cNvPr id="8" name="Picture 7">
            <a:extLst>
              <a:ext uri="{FF2B5EF4-FFF2-40B4-BE49-F238E27FC236}">
                <a16:creationId xmlns:a16="http://schemas.microsoft.com/office/drawing/2014/main" id="{C9A8B848-0B8F-F494-35D8-308658D519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14211" y="4947486"/>
            <a:ext cx="5217247" cy="1708687"/>
          </a:xfrm>
          <a:prstGeom prst="rect">
            <a:avLst/>
          </a:prstGeom>
        </p:spPr>
      </p:pic>
    </p:spTree>
    <p:extLst>
      <p:ext uri="{BB962C8B-B14F-4D97-AF65-F5344CB8AC3E}">
        <p14:creationId xmlns:p14="http://schemas.microsoft.com/office/powerpoint/2010/main" val="133887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C9404-5136-0B7E-F4F7-621FD47FDE5A}"/>
              </a:ext>
            </a:extLst>
          </p:cNvPr>
          <p:cNvSpPr>
            <a:spLocks noGrp="1"/>
          </p:cNvSpPr>
          <p:nvPr>
            <p:ph type="title"/>
          </p:nvPr>
        </p:nvSpPr>
        <p:spPr/>
        <p:txBody>
          <a:bodyPr/>
          <a:lstStyle/>
          <a:p>
            <a:pPr algn="l"/>
            <a:r>
              <a:rPr lang="en-US" b="1" dirty="0"/>
              <a:t>Identifiers in Python:</a:t>
            </a:r>
            <a:endParaRPr lang="en-IN" b="1" dirty="0"/>
          </a:p>
        </p:txBody>
      </p:sp>
      <p:sp>
        <p:nvSpPr>
          <p:cNvPr id="3" name="Content Placeholder 2">
            <a:extLst>
              <a:ext uri="{FF2B5EF4-FFF2-40B4-BE49-F238E27FC236}">
                <a16:creationId xmlns:a16="http://schemas.microsoft.com/office/drawing/2014/main" id="{B5DB3C07-FE53-5BCA-D39B-D6C8A90ECFA3}"/>
              </a:ext>
            </a:extLst>
          </p:cNvPr>
          <p:cNvSpPr>
            <a:spLocks noGrp="1"/>
          </p:cNvSpPr>
          <p:nvPr>
            <p:ph idx="1"/>
          </p:nvPr>
        </p:nvSpPr>
        <p:spPr>
          <a:xfrm>
            <a:off x="913795" y="1405467"/>
            <a:ext cx="10353762" cy="4385733"/>
          </a:xfrm>
        </p:spPr>
        <p:txBody>
          <a:bodyPr/>
          <a:lstStyle/>
          <a:p>
            <a:pPr marL="36900" indent="0" algn="just">
              <a:buNone/>
            </a:pPr>
            <a:r>
              <a:rPr lang="en-US" dirty="0">
                <a:effectLst/>
              </a:rPr>
              <a:t>In Python, an identifier is a name used to identify a variable, function, class, module, or other entities within a program. They serve as labels to refer to specific elements in the code.</a:t>
            </a:r>
          </a:p>
          <a:p>
            <a:pPr algn="just">
              <a:buFont typeface="Wingdings" panose="05000000000000000000" pitchFamily="2" charset="2"/>
              <a:buChar char="Ø"/>
            </a:pPr>
            <a:r>
              <a:rPr lang="en-US" dirty="0">
                <a:effectLst/>
              </a:rPr>
              <a:t>It is basically Names to variables, functions, classes, etc.</a:t>
            </a:r>
          </a:p>
          <a:p>
            <a:pPr algn="just">
              <a:buFont typeface="Wingdings" panose="05000000000000000000" pitchFamily="2" charset="2"/>
              <a:buChar char="Ø"/>
            </a:pPr>
            <a:r>
              <a:rPr lang="en-US" dirty="0">
                <a:effectLst/>
              </a:rPr>
              <a:t>It an be used as variable names (if not a keyword).</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It is User-defined, meaningful names in the code.</a:t>
            </a:r>
          </a:p>
          <a:p>
            <a:pPr algn="just">
              <a:buFont typeface="Wingdings" panose="05000000000000000000" pitchFamily="2" charset="2"/>
              <a:buChar char="Ø"/>
            </a:pPr>
            <a:r>
              <a:rPr lang="en-US" dirty="0">
                <a:effectLst/>
              </a:rPr>
              <a:t>Examples: x, number, sum, result</a:t>
            </a:r>
            <a:endParaRPr lang="en-IN" dirty="0"/>
          </a:p>
        </p:txBody>
      </p:sp>
    </p:spTree>
    <p:extLst>
      <p:ext uri="{BB962C8B-B14F-4D97-AF65-F5344CB8AC3E}">
        <p14:creationId xmlns:p14="http://schemas.microsoft.com/office/powerpoint/2010/main" val="1897344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1E82-704C-5161-D776-A1F3414205A0}"/>
              </a:ext>
            </a:extLst>
          </p:cNvPr>
          <p:cNvSpPr>
            <a:spLocks noGrp="1"/>
          </p:cNvSpPr>
          <p:nvPr>
            <p:ph type="title"/>
          </p:nvPr>
        </p:nvSpPr>
        <p:spPr>
          <a:xfrm>
            <a:off x="913795" y="609600"/>
            <a:ext cx="10353762" cy="694267"/>
          </a:xfrm>
        </p:spPr>
        <p:txBody>
          <a:bodyPr>
            <a:normAutofit fontScale="90000"/>
          </a:bodyPr>
          <a:lstStyle/>
          <a:p>
            <a:pPr algn="l"/>
            <a:r>
              <a:rPr lang="en-US" b="1" dirty="0"/>
              <a:t>Python Operator:</a:t>
            </a:r>
            <a:endParaRPr lang="en-IN" b="1" dirty="0"/>
          </a:p>
        </p:txBody>
      </p:sp>
      <p:sp>
        <p:nvSpPr>
          <p:cNvPr id="3" name="Content Placeholder 2">
            <a:extLst>
              <a:ext uri="{FF2B5EF4-FFF2-40B4-BE49-F238E27FC236}">
                <a16:creationId xmlns:a16="http://schemas.microsoft.com/office/drawing/2014/main" id="{6CF36848-9E7F-8987-9A40-DC82C9602037}"/>
              </a:ext>
            </a:extLst>
          </p:cNvPr>
          <p:cNvSpPr>
            <a:spLocks noGrp="1"/>
          </p:cNvSpPr>
          <p:nvPr>
            <p:ph idx="1"/>
          </p:nvPr>
        </p:nvSpPr>
        <p:spPr>
          <a:xfrm>
            <a:off x="913795" y="1303867"/>
            <a:ext cx="10353762" cy="4487333"/>
          </a:xfrm>
        </p:spPr>
        <p:txBody>
          <a:bodyPr/>
          <a:lstStyle/>
          <a:p>
            <a:pPr marL="36900" indent="0" fontAlgn="base">
              <a:buNone/>
            </a:pPr>
            <a:r>
              <a:rPr lang="en-US" dirty="0">
                <a:effectLst/>
              </a:rPr>
              <a:t>In Python programming, Operators in general are used to perform operations on values and variables. These are standard symbols used for logical and arithmetic operations. In this article, we will look into different types of </a:t>
            </a:r>
            <a:r>
              <a:rPr lang="en-US" b="1" dirty="0">
                <a:effectLst/>
              </a:rPr>
              <a:t>Python operators. </a:t>
            </a:r>
            <a:endParaRPr lang="en-US" dirty="0">
              <a:effectLst/>
            </a:endParaRPr>
          </a:p>
          <a:p>
            <a:pPr fontAlgn="base"/>
            <a:r>
              <a:rPr lang="en-US" b="1" dirty="0">
                <a:effectLst/>
              </a:rPr>
              <a:t>OPERATORS: </a:t>
            </a:r>
            <a:r>
              <a:rPr lang="en-US" dirty="0">
                <a:effectLst/>
              </a:rPr>
              <a:t>These are the special symbols. Eg: + , * , /, etc.</a:t>
            </a:r>
          </a:p>
          <a:p>
            <a:pPr fontAlgn="base"/>
            <a:r>
              <a:rPr lang="en-US" b="1" dirty="0">
                <a:effectLst/>
              </a:rPr>
              <a:t>OPERAND: </a:t>
            </a:r>
            <a:r>
              <a:rPr lang="en-US" dirty="0">
                <a:effectLst/>
              </a:rPr>
              <a:t>It is the value on which the operator is applied.</a:t>
            </a:r>
          </a:p>
          <a:p>
            <a:pPr marL="36900" indent="0">
              <a:buNone/>
            </a:pPr>
            <a:r>
              <a:rPr lang="en-IN" sz="2400" b="1" dirty="0"/>
              <a:t>Types of Operators in Python:</a:t>
            </a:r>
          </a:p>
          <a:p>
            <a:pPr marL="36900" indent="0">
              <a:buNone/>
            </a:pPr>
            <a:endParaRPr lang="en-IN" sz="2400" b="1" dirty="0"/>
          </a:p>
        </p:txBody>
      </p:sp>
      <p:pic>
        <p:nvPicPr>
          <p:cNvPr id="5" name="Picture 4">
            <a:extLst>
              <a:ext uri="{FF2B5EF4-FFF2-40B4-BE49-F238E27FC236}">
                <a16:creationId xmlns:a16="http://schemas.microsoft.com/office/drawing/2014/main" id="{6A6082C8-B278-3E7C-03B7-AD07D3F6DF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2596" y="3809660"/>
            <a:ext cx="5697003" cy="2675807"/>
          </a:xfrm>
          <a:prstGeom prst="rect">
            <a:avLst/>
          </a:prstGeom>
        </p:spPr>
      </p:pic>
    </p:spTree>
    <p:extLst>
      <p:ext uri="{BB962C8B-B14F-4D97-AF65-F5344CB8AC3E}">
        <p14:creationId xmlns:p14="http://schemas.microsoft.com/office/powerpoint/2010/main" val="26939221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2465</TotalTime>
  <Words>3149</Words>
  <Application>Microsoft Office PowerPoint</Application>
  <PresentationFormat>Widescreen</PresentationFormat>
  <Paragraphs>230</Paragraphs>
  <Slides>39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Calibri</vt:lpstr>
      <vt:lpstr>Calisto MT</vt:lpstr>
      <vt:lpstr>Courier New</vt:lpstr>
      <vt:lpstr>Wingdings</vt:lpstr>
      <vt:lpstr>Wingdings 2</vt:lpstr>
      <vt:lpstr>Slate</vt:lpstr>
      <vt:lpstr>What is Python?</vt:lpstr>
      <vt:lpstr>Python Character Set: </vt:lpstr>
      <vt:lpstr>Input and Output in Python:</vt:lpstr>
      <vt:lpstr>Variable:</vt:lpstr>
      <vt:lpstr>Type Casting a Variable:</vt:lpstr>
      <vt:lpstr>Getting the Types of Variable:</vt:lpstr>
      <vt:lpstr>Scope of a Variable:</vt:lpstr>
      <vt:lpstr>Identifiers in Python:</vt:lpstr>
      <vt:lpstr>Python Operator:</vt:lpstr>
      <vt:lpstr>Keywords in Python:</vt:lpstr>
      <vt:lpstr>Data Types in Python:</vt:lpstr>
      <vt:lpstr>1. Numeric Data Types in Python:</vt:lpstr>
      <vt:lpstr>2. Sequence Data Types in Python</vt:lpstr>
      <vt:lpstr>String Data Type:</vt:lpstr>
      <vt:lpstr> List Data Type:</vt:lpstr>
      <vt:lpstr>Access List Items:</vt:lpstr>
      <vt:lpstr>Tuple Data Type:</vt:lpstr>
      <vt:lpstr>Access Tuple Items:</vt:lpstr>
      <vt:lpstr>3.Boolean Data Type in Python:</vt:lpstr>
      <vt:lpstr>4. Set Data Type in Python</vt:lpstr>
      <vt:lpstr>Access Set Items:</vt:lpstr>
      <vt:lpstr>5. Dictionary Data Type:</vt:lpstr>
      <vt:lpstr>Accessing Key-value in Dictionary:</vt:lpstr>
      <vt:lpstr>Conditional Statements in Python:</vt:lpstr>
      <vt:lpstr>Short Hand if</vt:lpstr>
      <vt:lpstr>Short Hand if-else:</vt:lpstr>
      <vt:lpstr>Nested if..else Conditional Statements in Python:</vt:lpstr>
      <vt:lpstr>Match-Case Statement in Python:</vt:lpstr>
      <vt:lpstr>Loops in Python- For, While and Nested Loops:</vt:lpstr>
      <vt:lpstr>Using else statement with While Loop in Python:</vt:lpstr>
      <vt:lpstr>For Loop in Python:</vt:lpstr>
      <vt:lpstr>Using else Statement with for Loop in Python:</vt:lpstr>
      <vt:lpstr>Nested Loops in Python:</vt:lpstr>
      <vt:lpstr>Loop Control Statements:</vt:lpstr>
      <vt:lpstr>Pass Statement:</vt:lpstr>
      <vt:lpstr>Python Functions:</vt:lpstr>
      <vt:lpstr>Types of Functions in Python:</vt:lpstr>
      <vt:lpstr>Python Function Arguments:</vt:lpstr>
      <vt:lpstr>Types of Python Function Arguments: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SAGNIK SAHA</dc:creator>
  <cp:lastModifiedBy>SAGNIK SAHA</cp:lastModifiedBy>
  <cp:revision>17</cp:revision>
  <dcterms:created xsi:type="dcterms:W3CDTF">2025-07-02T08:21:56Z</dcterms:created>
  <dcterms:modified xsi:type="dcterms:W3CDTF">2025-07-07T08:53:30Z</dcterms:modified>
</cp:coreProperties>
</file>