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6"/>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4" r:id="rId46"/>
    <p:sldId id="301" r:id="rId47"/>
    <p:sldId id="302" r:id="rId48"/>
    <p:sldId id="303" r:id="rId49"/>
    <p:sldId id="305" r:id="rId50"/>
    <p:sldId id="306" r:id="rId51"/>
    <p:sldId id="307" r:id="rId52"/>
    <p:sldId id="309" r:id="rId53"/>
    <p:sldId id="308" r:id="rId54"/>
    <p:sldId id="310"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75" autoAdjust="0"/>
    <p:restoredTop sz="94660"/>
  </p:normalViewPr>
  <p:slideViewPr>
    <p:cSldViewPr snapToGrid="0">
      <p:cViewPr varScale="1">
        <p:scale>
          <a:sx n="53" d="100"/>
          <a:sy n="53" d="100"/>
        </p:scale>
        <p:origin x="108" y="16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07-07-2025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geeksforgeeks.org/python/python-def-keywo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geeksforgeeks.org/default-arguments-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geeksforgeeks.org/keyword-and-positional-argument-in-python/#:~:text=age%20is%20%2020-,Positional%2DOnly%20Arguments,-Position%2Donly%20arguments"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geeksforgeeks.org/python-docstring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geeksforgeeks.org/python-function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geeksforgeeks.org/tuples-in-python/" TargetMode="External"/><Relationship Id="rId2" Type="http://schemas.openxmlformats.org/officeDocument/2006/relationships/hyperlink" Target="https://www.geeksforgeeks.org/python-lists/" TargetMode="Externa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hyperlink" Target="https://www.geeksforgeeks.org/functools-module-in-pyth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programming-language-tutorial/"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www.geeksforgeeks.org/higher-order-functions-in-python/"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pPr marL="36900" indent="0">
              <a:buNone/>
            </a:pPr>
            <a:endParaRPr lang="en-IN"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a:xfrm>
            <a:off x="913795" y="609600"/>
            <a:ext cx="10353762" cy="846667"/>
          </a:xfrm>
        </p:spPr>
        <p:txBody>
          <a:bodyPr/>
          <a:lstStyle/>
          <a:p>
            <a:pPr algn="l"/>
            <a:r>
              <a:rPr lang="en-US" dirty="0"/>
              <a:t>Python Functions:</a:t>
            </a:r>
            <a:endParaRPr lang="en-IN" dirty="0"/>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a:xfrm>
            <a:off x="913795" y="1456267"/>
            <a:ext cx="10353762" cy="4334933"/>
          </a:xfrm>
        </p:spPr>
        <p:txBody>
          <a:bodyPr/>
          <a:lstStyle/>
          <a:p>
            <a:pPr fontAlgn="base"/>
            <a:r>
              <a:rPr lang="en-US" b="1" dirty="0">
                <a:effectLst/>
              </a:rPr>
              <a:t>Python Functions</a:t>
            </a:r>
            <a:r>
              <a:rPr lang="en-US" dirty="0">
                <a:effectLst/>
              </a:rPr>
              <a:t> is a block of statements that does a specific task. The idea is to put some commonly or repeatedly done task together and make a function so that instead of writing the same code again and again for different inputs, we can do the function calls to reuse code contained in it over and over again.</a:t>
            </a:r>
          </a:p>
          <a:p>
            <a:pPr fontAlgn="base"/>
            <a:r>
              <a:rPr lang="en-US" b="1" dirty="0">
                <a:effectLst/>
              </a:rPr>
              <a:t>Benefits of Using Functions</a:t>
            </a:r>
          </a:p>
          <a:p>
            <a:pPr fontAlgn="base">
              <a:buFont typeface="Arial" panose="020B0604020202020204" pitchFamily="34" charset="0"/>
              <a:buChar char="•"/>
            </a:pPr>
            <a:r>
              <a:rPr lang="en-US" dirty="0">
                <a:effectLst/>
              </a:rPr>
              <a:t>Code Reuse</a:t>
            </a:r>
          </a:p>
          <a:p>
            <a:pPr fontAlgn="base">
              <a:buFont typeface="Arial" panose="020B0604020202020204" pitchFamily="34" charset="0"/>
              <a:buChar char="•"/>
            </a:pPr>
            <a:r>
              <a:rPr lang="en-US" dirty="0">
                <a:effectLst/>
              </a:rPr>
              <a:t>Reduced code length</a:t>
            </a:r>
          </a:p>
          <a:p>
            <a:pPr fontAlgn="base">
              <a:buFont typeface="Arial" panose="020B0604020202020204" pitchFamily="34" charset="0"/>
              <a:buChar char="•"/>
            </a:pPr>
            <a:r>
              <a:rPr lang="en-US" dirty="0">
                <a:effectLst/>
              </a:rPr>
              <a:t>Increased readability of code</a:t>
            </a:r>
          </a:p>
          <a:p>
            <a:pPr marL="36900" indent="0">
              <a:buNone/>
            </a:pPr>
            <a:endParaRPr lang="en-IN" dirty="0"/>
          </a:p>
        </p:txBody>
      </p:sp>
      <p:pic>
        <p:nvPicPr>
          <p:cNvPr id="5" name="Picture 4">
            <a:extLst>
              <a:ext uri="{FF2B5EF4-FFF2-40B4-BE49-F238E27FC236}">
                <a16:creationId xmlns:a16="http://schemas.microsoft.com/office/drawing/2014/main" id="{9E70A124-AC12-FCBE-20E6-1EC103CF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969" y="3429000"/>
            <a:ext cx="6001588" cy="2819400"/>
          </a:xfrm>
          <a:prstGeom prst="rect">
            <a:avLst/>
          </a:prstGeom>
        </p:spPr>
      </p:pic>
    </p:spTree>
    <p:extLst>
      <p:ext uri="{BB962C8B-B14F-4D97-AF65-F5344CB8AC3E}">
        <p14:creationId xmlns:p14="http://schemas.microsoft.com/office/powerpoint/2010/main" val="269310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2FF-BFA9-6B0F-2DC5-FA85026DA752}"/>
              </a:ext>
            </a:extLst>
          </p:cNvPr>
          <p:cNvSpPr>
            <a:spLocks noGrp="1"/>
          </p:cNvSpPr>
          <p:nvPr>
            <p:ph type="title"/>
          </p:nvPr>
        </p:nvSpPr>
        <p:spPr>
          <a:xfrm>
            <a:off x="913795" y="609600"/>
            <a:ext cx="10353762" cy="643467"/>
          </a:xfrm>
        </p:spPr>
        <p:txBody>
          <a:bodyPr>
            <a:normAutofit/>
          </a:bodyPr>
          <a:lstStyle/>
          <a:p>
            <a:pPr algn="l"/>
            <a:r>
              <a:rPr lang="en-US" sz="2400" dirty="0"/>
              <a:t>Types of Functions in Python:</a:t>
            </a:r>
            <a:endParaRPr lang="en-IN" sz="2400" dirty="0"/>
          </a:p>
        </p:txBody>
      </p:sp>
      <p:sp>
        <p:nvSpPr>
          <p:cNvPr id="3" name="Content Placeholder 2">
            <a:extLst>
              <a:ext uri="{FF2B5EF4-FFF2-40B4-BE49-F238E27FC236}">
                <a16:creationId xmlns:a16="http://schemas.microsoft.com/office/drawing/2014/main" id="{602F87B7-A67D-053D-70DF-8F4DDA1AEE40}"/>
              </a:ext>
            </a:extLst>
          </p:cNvPr>
          <p:cNvSpPr>
            <a:spLocks noGrp="1"/>
          </p:cNvSpPr>
          <p:nvPr>
            <p:ph idx="1"/>
          </p:nvPr>
        </p:nvSpPr>
        <p:spPr>
          <a:xfrm>
            <a:off x="913795" y="1100667"/>
            <a:ext cx="10353762" cy="4690534"/>
          </a:xfrm>
        </p:spPr>
        <p:txBody>
          <a:bodyPr/>
          <a:lstStyle/>
          <a:p>
            <a:pPr marL="36900" indent="0" fontAlgn="base">
              <a:buNone/>
            </a:pPr>
            <a:r>
              <a:rPr lang="en-US" sz="1800" dirty="0">
                <a:effectLst/>
              </a:rPr>
              <a:t>Below are the different types of functions in Python:</a:t>
            </a:r>
          </a:p>
          <a:p>
            <a:pPr fontAlgn="base"/>
            <a:r>
              <a:rPr lang="en-US" sz="1800" b="1" dirty="0">
                <a:effectLst/>
              </a:rPr>
              <a:t>Built-in library function:</a:t>
            </a:r>
            <a:r>
              <a:rPr lang="en-US" sz="1800" dirty="0">
                <a:effectLst/>
              </a:rPr>
              <a:t> These are Standard functions in Python that are available to use.</a:t>
            </a:r>
          </a:p>
          <a:p>
            <a:pPr fontAlgn="base"/>
            <a:r>
              <a:rPr lang="en-US" sz="1800" b="1" dirty="0">
                <a:effectLst/>
              </a:rPr>
              <a:t>User-defined function:</a:t>
            </a:r>
            <a:r>
              <a:rPr lang="en-US" sz="1800" dirty="0">
                <a:effectLst/>
              </a:rPr>
              <a:t> We can create our own functions based on our requirements.</a:t>
            </a:r>
          </a:p>
          <a:p>
            <a:pPr marL="36900" indent="0" fontAlgn="base">
              <a:buNone/>
            </a:pPr>
            <a:r>
              <a:rPr lang="en-US" sz="2400" b="1" dirty="0">
                <a:effectLst/>
              </a:rPr>
              <a:t>Creating a Function in Python:</a:t>
            </a:r>
          </a:p>
          <a:p>
            <a:pPr marL="36900" indent="0" fontAlgn="base">
              <a:buNone/>
            </a:pPr>
            <a:r>
              <a:rPr lang="en-US" sz="1800" dirty="0">
                <a:effectLst/>
              </a:rPr>
              <a:t>We can define a function in Python, using the </a:t>
            </a:r>
            <a:r>
              <a:rPr lang="en-US" sz="1800" b="1" u="sng" dirty="0">
                <a:effectLst/>
                <a:hlinkClick r:id="rId2"/>
              </a:rPr>
              <a:t>def</a:t>
            </a:r>
            <a:r>
              <a:rPr lang="en-US" sz="1800" u="sng" dirty="0">
                <a:effectLst/>
                <a:hlinkClick r:id="rId2"/>
              </a:rPr>
              <a:t> keyword</a:t>
            </a:r>
            <a:r>
              <a:rPr lang="en-US" sz="1800" dirty="0">
                <a:effectLst/>
              </a:rPr>
              <a:t>. We can add any type of functionalities and properties to it as we require. </a:t>
            </a:r>
          </a:p>
          <a:p>
            <a:pPr marL="36900" indent="0" fontAlgn="base">
              <a:buNone/>
            </a:pPr>
            <a:r>
              <a:rPr lang="en-US" sz="2400" b="1" dirty="0">
                <a:effectLst/>
              </a:rPr>
              <a:t>Calling a Function in Python:</a:t>
            </a:r>
          </a:p>
          <a:p>
            <a:pPr marL="36900" indent="0" fontAlgn="base">
              <a:buNone/>
            </a:pPr>
            <a:r>
              <a:rPr lang="en-US" sz="1800" dirty="0">
                <a:effectLst/>
              </a:rPr>
              <a:t>After creating a function in Python, we can call it by using the name of the functions Python followed by parenthesis containing parameters of that particular function. Below is the example for calling def function Python.</a:t>
            </a:r>
          </a:p>
          <a:p>
            <a:pPr marL="36900" indent="0" fontAlgn="base">
              <a:buNone/>
            </a:pPr>
            <a:endParaRPr lang="en-US" sz="2400" b="1" dirty="0">
              <a:effectLst/>
            </a:endParaRPr>
          </a:p>
          <a:p>
            <a:pPr marL="36900" indent="0" fontAlgn="base">
              <a:buNone/>
            </a:pPr>
            <a:endParaRPr lang="en-US" dirty="0">
              <a:effectLst/>
            </a:endParaRPr>
          </a:p>
          <a:p>
            <a:pPr fontAlgn="base"/>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1E5B24A3-17A9-DC5F-CFFA-47F0CBD91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640" y="4785268"/>
            <a:ext cx="3940128" cy="1944129"/>
          </a:xfrm>
          <a:prstGeom prst="rect">
            <a:avLst/>
          </a:prstGeom>
        </p:spPr>
      </p:pic>
    </p:spTree>
    <p:extLst>
      <p:ext uri="{BB962C8B-B14F-4D97-AF65-F5344CB8AC3E}">
        <p14:creationId xmlns:p14="http://schemas.microsoft.com/office/powerpoint/2010/main" val="380091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2A1-15DB-5FEA-7D9F-7510CA2BE182}"/>
              </a:ext>
            </a:extLst>
          </p:cNvPr>
          <p:cNvSpPr>
            <a:spLocks noGrp="1"/>
          </p:cNvSpPr>
          <p:nvPr>
            <p:ph type="title"/>
          </p:nvPr>
        </p:nvSpPr>
        <p:spPr>
          <a:xfrm>
            <a:off x="913795" y="609600"/>
            <a:ext cx="10353762" cy="677333"/>
          </a:xfrm>
        </p:spPr>
        <p:txBody>
          <a:bodyPr>
            <a:normAutofit/>
          </a:bodyPr>
          <a:lstStyle/>
          <a:p>
            <a:pPr algn="l"/>
            <a:r>
              <a:rPr lang="en-US" sz="2400" b="1" dirty="0"/>
              <a:t>Python Function Arguments:</a:t>
            </a:r>
            <a:endParaRPr lang="en-IN" sz="2400" b="1" dirty="0"/>
          </a:p>
        </p:txBody>
      </p:sp>
      <p:sp>
        <p:nvSpPr>
          <p:cNvPr id="3" name="Content Placeholder 2">
            <a:extLst>
              <a:ext uri="{FF2B5EF4-FFF2-40B4-BE49-F238E27FC236}">
                <a16:creationId xmlns:a16="http://schemas.microsoft.com/office/drawing/2014/main" id="{ED654519-05DB-4E38-7B8E-5CE32132FDF7}"/>
              </a:ext>
            </a:extLst>
          </p:cNvPr>
          <p:cNvSpPr>
            <a:spLocks noGrp="1"/>
          </p:cNvSpPr>
          <p:nvPr>
            <p:ph idx="1"/>
          </p:nvPr>
        </p:nvSpPr>
        <p:spPr>
          <a:xfrm>
            <a:off x="913795" y="1151467"/>
            <a:ext cx="10364410" cy="4910666"/>
          </a:xfrm>
        </p:spPr>
        <p:txBody>
          <a:bodyPr>
            <a:normAutofit fontScale="92500" lnSpcReduction="20000"/>
          </a:bodyPr>
          <a:lstStyle/>
          <a:p>
            <a:pPr marL="36900" indent="0">
              <a:buNone/>
            </a:pPr>
            <a:r>
              <a:rPr lang="en-US" sz="1800" dirty="0">
                <a:effectLst/>
              </a:rPr>
              <a:t>Arguments are the values passed inside the parenthesis of the function. A function can have any number of arguments separated by a comma, </a:t>
            </a:r>
            <a:r>
              <a:rPr lang="en-US" sz="1800" b="1" dirty="0" err="1">
                <a:effectLst/>
              </a:rPr>
              <a:t>data_type</a:t>
            </a:r>
            <a:r>
              <a:rPr lang="en-US" sz="1800" b="1" dirty="0">
                <a:effectLst/>
              </a:rPr>
              <a:t> </a:t>
            </a:r>
            <a:r>
              <a:rPr lang="en-US" sz="1800" dirty="0">
                <a:effectLst/>
              </a:rPr>
              <a:t>and </a:t>
            </a:r>
            <a:r>
              <a:rPr lang="en-US" sz="1800" b="1" dirty="0" err="1">
                <a:effectLst/>
              </a:rPr>
              <a:t>return_type</a:t>
            </a:r>
            <a:r>
              <a:rPr lang="en-US" sz="1800" b="1" dirty="0">
                <a:effectLst/>
              </a:rPr>
              <a:t> </a:t>
            </a:r>
            <a:r>
              <a:rPr lang="en-US" sz="1800" dirty="0">
                <a:effectLst/>
              </a:rPr>
              <a:t>are optional in function declaration.</a:t>
            </a:r>
          </a:p>
          <a:p>
            <a:pPr marL="36900" indent="0">
              <a:buNone/>
            </a:pPr>
            <a:r>
              <a:rPr lang="en-US" sz="2400" b="1" dirty="0"/>
              <a:t>Syntax for functions with arguments:</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sz="1900" dirty="0">
                <a:effectLst/>
              </a:rPr>
              <a:t>Let's understand this with an example, we will create a simple function in Python to check whether the number passed as an argument to the function is even or odd.</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dirty="0"/>
              <a:t> </a:t>
            </a:r>
            <a:endParaRPr lang="en-IN" sz="1800" dirty="0"/>
          </a:p>
        </p:txBody>
      </p:sp>
      <p:pic>
        <p:nvPicPr>
          <p:cNvPr id="6" name="Picture 5">
            <a:extLst>
              <a:ext uri="{FF2B5EF4-FFF2-40B4-BE49-F238E27FC236}">
                <a16:creationId xmlns:a16="http://schemas.microsoft.com/office/drawing/2014/main" id="{EBE89CEE-926A-3E38-8000-E8E2E53A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40" y="2192362"/>
            <a:ext cx="4988720" cy="1026232"/>
          </a:xfrm>
          <a:prstGeom prst="rect">
            <a:avLst/>
          </a:prstGeom>
        </p:spPr>
      </p:pic>
      <p:pic>
        <p:nvPicPr>
          <p:cNvPr id="10" name="Picture 9">
            <a:extLst>
              <a:ext uri="{FF2B5EF4-FFF2-40B4-BE49-F238E27FC236}">
                <a16:creationId xmlns:a16="http://schemas.microsoft.com/office/drawing/2014/main" id="{303D25C9-D970-68FF-1763-8D6DF5001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91" y="3962400"/>
            <a:ext cx="4031251" cy="2730843"/>
          </a:xfrm>
          <a:prstGeom prst="rect">
            <a:avLst/>
          </a:prstGeom>
        </p:spPr>
      </p:pic>
    </p:spTree>
    <p:extLst>
      <p:ext uri="{BB962C8B-B14F-4D97-AF65-F5344CB8AC3E}">
        <p14:creationId xmlns:p14="http://schemas.microsoft.com/office/powerpoint/2010/main" val="17874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BC76-8FB2-25CA-6DEA-1743F5232F6B}"/>
              </a:ext>
            </a:extLst>
          </p:cNvPr>
          <p:cNvSpPr>
            <a:spLocks noGrp="1"/>
          </p:cNvSpPr>
          <p:nvPr>
            <p:ph type="title"/>
          </p:nvPr>
        </p:nvSpPr>
        <p:spPr>
          <a:xfrm>
            <a:off x="913795" y="609601"/>
            <a:ext cx="10353762" cy="609600"/>
          </a:xfrm>
        </p:spPr>
        <p:txBody>
          <a:bodyPr>
            <a:normAutofit/>
          </a:bodyPr>
          <a:lstStyle/>
          <a:p>
            <a:pPr algn="l"/>
            <a:r>
              <a:rPr lang="en-US" sz="2400" b="1" dirty="0"/>
              <a:t>Types of Python Function Arguments:</a:t>
            </a:r>
            <a:endParaRPr lang="en-IN" sz="2400" b="1" dirty="0"/>
          </a:p>
        </p:txBody>
      </p:sp>
      <p:sp>
        <p:nvSpPr>
          <p:cNvPr id="3" name="Content Placeholder 2">
            <a:extLst>
              <a:ext uri="{FF2B5EF4-FFF2-40B4-BE49-F238E27FC236}">
                <a16:creationId xmlns:a16="http://schemas.microsoft.com/office/drawing/2014/main" id="{744F31BA-5991-E531-A98B-422417C474B2}"/>
              </a:ext>
            </a:extLst>
          </p:cNvPr>
          <p:cNvSpPr>
            <a:spLocks noGrp="1"/>
          </p:cNvSpPr>
          <p:nvPr>
            <p:ph idx="1"/>
          </p:nvPr>
        </p:nvSpPr>
        <p:spPr>
          <a:xfrm>
            <a:off x="913795" y="1100667"/>
            <a:ext cx="10353762" cy="4690533"/>
          </a:xfrm>
        </p:spPr>
        <p:txBody>
          <a:bodyPr/>
          <a:lstStyle/>
          <a:p>
            <a:pPr marL="36900" indent="0" fontAlgn="base">
              <a:buNone/>
            </a:pPr>
            <a:r>
              <a:rPr lang="en-US" sz="1800" dirty="0">
                <a:effectLst/>
              </a:rPr>
              <a:t>Python supports various types of arguments that can be passed at the time of the function call. In Python, we have the following function argument types in Python:</a:t>
            </a:r>
          </a:p>
          <a:p>
            <a:pPr fontAlgn="base">
              <a:buFont typeface="Wingdings" panose="05000000000000000000" pitchFamily="2" charset="2"/>
              <a:buChar char="Ø"/>
            </a:pPr>
            <a:r>
              <a:rPr lang="en-US" sz="1800" b="1" dirty="0">
                <a:effectLst/>
              </a:rPr>
              <a:t>Default argument</a:t>
            </a:r>
            <a:endParaRPr lang="en-US" sz="1800" dirty="0">
              <a:effectLst/>
            </a:endParaRPr>
          </a:p>
          <a:p>
            <a:pPr fontAlgn="base">
              <a:buFont typeface="Wingdings" panose="05000000000000000000" pitchFamily="2" charset="2"/>
              <a:buChar char="Ø"/>
            </a:pPr>
            <a:r>
              <a:rPr lang="en-US" sz="1800" b="1" dirty="0">
                <a:effectLst/>
              </a:rPr>
              <a:t>Keyword arguments (named arguments)</a:t>
            </a:r>
            <a:endParaRPr lang="en-US" sz="1800" dirty="0">
              <a:effectLst/>
            </a:endParaRPr>
          </a:p>
          <a:p>
            <a:pPr fontAlgn="base">
              <a:buFont typeface="Wingdings" panose="05000000000000000000" pitchFamily="2" charset="2"/>
              <a:buChar char="Ø"/>
            </a:pPr>
            <a:r>
              <a:rPr lang="en-US" sz="1800" b="1" dirty="0">
                <a:effectLst/>
              </a:rPr>
              <a:t>Positional arguments</a:t>
            </a:r>
            <a:endParaRPr lang="en-US" sz="1800" dirty="0">
              <a:effectLst/>
            </a:endParaRPr>
          </a:p>
          <a:p>
            <a:pPr fontAlgn="base">
              <a:buFont typeface="Wingdings" panose="05000000000000000000" pitchFamily="2" charset="2"/>
              <a:buChar char="Ø"/>
            </a:pPr>
            <a:r>
              <a:rPr lang="en-US" sz="1800" b="1" dirty="0">
                <a:effectLst/>
              </a:rPr>
              <a:t>Arbitrary arguments</a:t>
            </a:r>
            <a:r>
              <a:rPr lang="en-US" sz="1800" dirty="0">
                <a:effectLst/>
              </a:rPr>
              <a:t> (variable-length arguments *</a:t>
            </a:r>
            <a:r>
              <a:rPr lang="en-US" sz="1800" dirty="0" err="1">
                <a:effectLst/>
              </a:rPr>
              <a:t>args</a:t>
            </a:r>
            <a:r>
              <a:rPr lang="en-US" sz="1800" dirty="0">
                <a:effectLst/>
              </a:rPr>
              <a:t> and **</a:t>
            </a:r>
            <a:r>
              <a:rPr lang="en-US" sz="1800" dirty="0" err="1">
                <a:effectLst/>
              </a:rPr>
              <a:t>kwargs</a:t>
            </a:r>
            <a:r>
              <a:rPr lang="en-US" sz="1800" dirty="0">
                <a:effectLst/>
              </a:rPr>
              <a:t>)</a:t>
            </a:r>
          </a:p>
          <a:p>
            <a:pPr marL="36900" indent="0" fontAlgn="base">
              <a:buNone/>
            </a:pPr>
            <a:r>
              <a:rPr lang="en-US" b="1" dirty="0">
                <a:effectLst/>
              </a:rPr>
              <a:t>Default Arguments</a:t>
            </a:r>
          </a:p>
          <a:p>
            <a:pPr marL="36900" indent="0" fontAlgn="base">
              <a:buNone/>
            </a:pPr>
            <a:r>
              <a:rPr lang="en-US" sz="1800" dirty="0">
                <a:effectLst/>
              </a:rPr>
              <a:t>A </a:t>
            </a:r>
            <a:r>
              <a:rPr lang="en-US" sz="1800" u="sng" dirty="0">
                <a:effectLst/>
                <a:hlinkClick r:id="rId2"/>
              </a:rPr>
              <a:t>default argument</a:t>
            </a:r>
            <a:r>
              <a:rPr lang="en-US" sz="1800" dirty="0">
                <a:effectLst/>
              </a:rPr>
              <a:t> is a parameter that assumes a default value if a value is not provided in the function call for that argument. The following example illustrates Default arguments to write functions in Python.</a:t>
            </a:r>
          </a:p>
          <a:p>
            <a:pPr marL="36900" indent="0">
              <a:buNone/>
            </a:pPr>
            <a:endParaRPr lang="en-IN" dirty="0"/>
          </a:p>
        </p:txBody>
      </p:sp>
      <p:pic>
        <p:nvPicPr>
          <p:cNvPr id="5" name="Picture 4">
            <a:extLst>
              <a:ext uri="{FF2B5EF4-FFF2-40B4-BE49-F238E27FC236}">
                <a16:creationId xmlns:a16="http://schemas.microsoft.com/office/drawing/2014/main" id="{BABCA747-354E-7B33-1D28-3BE541D85967}"/>
              </a:ext>
            </a:extLst>
          </p:cNvPr>
          <p:cNvPicPr>
            <a:picLocks noChangeAspect="1"/>
          </p:cNvPicPr>
          <p:nvPr/>
        </p:nvPicPr>
        <p:blipFill>
          <a:blip r:embed="rId3">
            <a:extLst>
              <a:ext uri="{28A0092B-C50C-407E-A947-70E740481C1C}">
                <a14:useLocalDpi xmlns:a14="http://schemas.microsoft.com/office/drawing/2010/main" val="0"/>
              </a:ext>
            </a:extLst>
          </a:blip>
          <a:srcRect l="-1367" t="-6881" r="1367" b="5765"/>
          <a:stretch>
            <a:fillRect/>
          </a:stretch>
        </p:blipFill>
        <p:spPr>
          <a:xfrm>
            <a:off x="2611951" y="4309616"/>
            <a:ext cx="3721116" cy="2548384"/>
          </a:xfrm>
          <a:prstGeom prst="rect">
            <a:avLst/>
          </a:prstGeom>
        </p:spPr>
      </p:pic>
    </p:spTree>
    <p:extLst>
      <p:ext uri="{BB962C8B-B14F-4D97-AF65-F5344CB8AC3E}">
        <p14:creationId xmlns:p14="http://schemas.microsoft.com/office/powerpoint/2010/main" val="19247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C5A0B-BA1E-E0DE-66ED-3C878A7B4E25}"/>
              </a:ext>
            </a:extLst>
          </p:cNvPr>
          <p:cNvSpPr>
            <a:spLocks noGrp="1"/>
          </p:cNvSpPr>
          <p:nvPr>
            <p:ph type="title"/>
          </p:nvPr>
        </p:nvSpPr>
        <p:spPr>
          <a:xfrm>
            <a:off x="913795" y="609600"/>
            <a:ext cx="10353762" cy="626533"/>
          </a:xfrm>
        </p:spPr>
        <p:txBody>
          <a:bodyPr>
            <a:normAutofit/>
          </a:bodyPr>
          <a:lstStyle/>
          <a:p>
            <a:pPr algn="l"/>
            <a:r>
              <a:rPr lang="en-IN" sz="2400" b="1" dirty="0"/>
              <a:t>Keyword Arguments:</a:t>
            </a:r>
          </a:p>
        </p:txBody>
      </p:sp>
      <p:sp>
        <p:nvSpPr>
          <p:cNvPr id="3" name="Content Placeholder 2">
            <a:extLst>
              <a:ext uri="{FF2B5EF4-FFF2-40B4-BE49-F238E27FC236}">
                <a16:creationId xmlns:a16="http://schemas.microsoft.com/office/drawing/2014/main" id="{4DA69254-921B-0E58-2FE5-2B998AC584F1}"/>
              </a:ext>
            </a:extLst>
          </p:cNvPr>
          <p:cNvSpPr>
            <a:spLocks noGrp="1"/>
          </p:cNvSpPr>
          <p:nvPr>
            <p:ph idx="1"/>
          </p:nvPr>
        </p:nvSpPr>
        <p:spPr>
          <a:xfrm>
            <a:off x="913794" y="1083733"/>
            <a:ext cx="5902199" cy="4707467"/>
          </a:xfrm>
        </p:spPr>
        <p:txBody>
          <a:bodyPr>
            <a:normAutofit lnSpcReduction="10000"/>
          </a:bodyPr>
          <a:lstStyle/>
          <a:p>
            <a:pPr marL="36900" indent="0" algn="just">
              <a:buNone/>
            </a:pPr>
            <a:r>
              <a:rPr lang="en-US" sz="1800" dirty="0">
                <a:effectLst/>
              </a:rPr>
              <a:t>The idea is to allow the caller to specify the argument name with values so that the caller does not need to remember the order of parameters.</a:t>
            </a:r>
          </a:p>
          <a:p>
            <a:pPr marL="36900" indent="0" algn="just">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US" sz="2400" b="1" dirty="0">
                <a:effectLst/>
              </a:rPr>
              <a:t>Positional Arguments:</a:t>
            </a:r>
          </a:p>
          <a:p>
            <a:pPr marL="36900" indent="0" algn="just">
              <a:buNone/>
            </a:pPr>
            <a:r>
              <a:rPr lang="en-US" sz="1800" dirty="0">
                <a:effectLst/>
              </a:rPr>
              <a:t>Positional arguments are values passed to a function during its call, where the order of these values determines which parameter they correspond to within the function's definition. </a:t>
            </a:r>
            <a:r>
              <a:rPr lang="en-US" dirty="0">
                <a:effectLst/>
              </a:rPr>
              <a:t>We used the </a:t>
            </a:r>
            <a:r>
              <a:rPr lang="en-US" u="sng" dirty="0">
                <a:effectLst/>
                <a:hlinkClick r:id="rId2"/>
              </a:rPr>
              <a:t>Position argument</a:t>
            </a:r>
            <a:r>
              <a:rPr lang="en-US" dirty="0">
                <a:effectLst/>
              </a:rPr>
              <a:t> during the function call so that the first argument (or value) is assigned to name and the second argument (or value) is assigned to age. </a:t>
            </a:r>
            <a:endParaRPr lang="en-IN" sz="1800" b="1" dirty="0"/>
          </a:p>
        </p:txBody>
      </p:sp>
      <p:pic>
        <p:nvPicPr>
          <p:cNvPr id="5" name="Picture 4">
            <a:extLst>
              <a:ext uri="{FF2B5EF4-FFF2-40B4-BE49-F238E27FC236}">
                <a16:creationId xmlns:a16="http://schemas.microsoft.com/office/drawing/2014/main" id="{FCA8BD66-09A5-580D-0D94-3ECE8F8AD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822" y="1075264"/>
            <a:ext cx="3641285" cy="1557868"/>
          </a:xfrm>
          <a:prstGeom prst="rect">
            <a:avLst/>
          </a:prstGeom>
        </p:spPr>
      </p:pic>
      <p:pic>
        <p:nvPicPr>
          <p:cNvPr id="7" name="Picture 6">
            <a:extLst>
              <a:ext uri="{FF2B5EF4-FFF2-40B4-BE49-F238E27FC236}">
                <a16:creationId xmlns:a16="http://schemas.microsoft.com/office/drawing/2014/main" id="{F243E885-3FAE-8241-907E-D9F21C7569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2822" y="3420534"/>
            <a:ext cx="2929480" cy="3132667"/>
          </a:xfrm>
          <a:prstGeom prst="rect">
            <a:avLst/>
          </a:prstGeom>
        </p:spPr>
      </p:pic>
    </p:spTree>
    <p:extLst>
      <p:ext uri="{BB962C8B-B14F-4D97-AF65-F5344CB8AC3E}">
        <p14:creationId xmlns:p14="http://schemas.microsoft.com/office/powerpoint/2010/main" val="2140646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AA60-9F22-D491-738E-728C9E48099C}"/>
              </a:ext>
            </a:extLst>
          </p:cNvPr>
          <p:cNvSpPr>
            <a:spLocks noGrp="1"/>
          </p:cNvSpPr>
          <p:nvPr>
            <p:ph type="title"/>
          </p:nvPr>
        </p:nvSpPr>
        <p:spPr>
          <a:xfrm>
            <a:off x="913795" y="609600"/>
            <a:ext cx="10353762" cy="694267"/>
          </a:xfrm>
        </p:spPr>
        <p:txBody>
          <a:bodyPr>
            <a:normAutofit/>
          </a:bodyPr>
          <a:lstStyle/>
          <a:p>
            <a:pPr algn="l"/>
            <a:r>
              <a:rPr lang="en-IN" sz="2400" b="1" dirty="0"/>
              <a:t>Arbitrary Keyword  Arguments:</a:t>
            </a:r>
          </a:p>
        </p:txBody>
      </p:sp>
      <p:sp>
        <p:nvSpPr>
          <p:cNvPr id="3" name="Content Placeholder 2">
            <a:extLst>
              <a:ext uri="{FF2B5EF4-FFF2-40B4-BE49-F238E27FC236}">
                <a16:creationId xmlns:a16="http://schemas.microsoft.com/office/drawing/2014/main" id="{45E6BADD-04FC-B958-A57E-B157B8611198}"/>
              </a:ext>
            </a:extLst>
          </p:cNvPr>
          <p:cNvSpPr>
            <a:spLocks noGrp="1"/>
          </p:cNvSpPr>
          <p:nvPr>
            <p:ph idx="1"/>
          </p:nvPr>
        </p:nvSpPr>
        <p:spPr>
          <a:xfrm>
            <a:off x="913795" y="1303867"/>
            <a:ext cx="10353762" cy="4487333"/>
          </a:xfrm>
        </p:spPr>
        <p:txBody>
          <a:bodyPr/>
          <a:lstStyle/>
          <a:p>
            <a:pPr marL="36900" indent="0" fontAlgn="base">
              <a:buNone/>
            </a:pPr>
            <a:r>
              <a:rPr lang="en-IN" sz="1800" dirty="0">
                <a:effectLst/>
              </a:rPr>
              <a:t>In Python Arbitrary Keyword Arguments, </a:t>
            </a:r>
            <a:r>
              <a:rPr lang="en-IN" sz="1800" u="sng" dirty="0">
                <a:effectLst/>
                <a:hlinkClick r:id="rId2"/>
              </a:rPr>
              <a:t>*</a:t>
            </a:r>
            <a:r>
              <a:rPr lang="en-IN" sz="1800" u="sng" dirty="0" err="1">
                <a:effectLst/>
                <a:hlinkClick r:id="rId2"/>
              </a:rPr>
              <a:t>args</a:t>
            </a:r>
            <a:r>
              <a:rPr lang="en-IN" sz="1800" u="sng" dirty="0">
                <a:effectLst/>
                <a:hlinkClick r:id="rId2"/>
              </a:rPr>
              <a:t>, and **</a:t>
            </a:r>
            <a:r>
              <a:rPr lang="en-IN" sz="1800" u="sng" dirty="0" err="1">
                <a:effectLst/>
                <a:hlinkClick r:id="rId2"/>
              </a:rPr>
              <a:t>kwargs</a:t>
            </a:r>
            <a:r>
              <a:rPr lang="en-IN" sz="1800" dirty="0">
                <a:effectLst/>
              </a:rPr>
              <a:t> can pass a variable number of arguments to a function using special symbols. There are two special symbols:</a:t>
            </a:r>
          </a:p>
          <a:p>
            <a:pPr fontAlgn="base"/>
            <a:r>
              <a:rPr lang="en-IN" sz="1800" b="1" dirty="0">
                <a:effectLst/>
              </a:rPr>
              <a:t>*</a:t>
            </a:r>
            <a:r>
              <a:rPr lang="en-IN" sz="1800" b="1" dirty="0" err="1">
                <a:effectLst/>
              </a:rPr>
              <a:t>args</a:t>
            </a:r>
            <a:r>
              <a:rPr lang="en-IN" sz="1800" dirty="0">
                <a:effectLst/>
              </a:rPr>
              <a:t> in Python (Non-Keyword Arguments)</a:t>
            </a:r>
          </a:p>
          <a:p>
            <a:pPr fontAlgn="base"/>
            <a:r>
              <a:rPr lang="en-IN" sz="1800" b="1" dirty="0">
                <a:effectLst/>
              </a:rPr>
              <a:t>**</a:t>
            </a:r>
            <a:r>
              <a:rPr lang="en-IN" sz="1800" b="1" dirty="0" err="1">
                <a:effectLst/>
              </a:rPr>
              <a:t>kwargs</a:t>
            </a:r>
            <a:r>
              <a:rPr lang="en-IN" sz="1800" dirty="0">
                <a:effectLst/>
              </a:rPr>
              <a:t> in Python (Keyword Arguments)</a:t>
            </a:r>
          </a:p>
          <a:p>
            <a:pPr marL="36900" indent="0" fontAlgn="base">
              <a:buNone/>
            </a:pPr>
            <a:r>
              <a:rPr lang="en-US" b="1" dirty="0">
                <a:effectLst/>
              </a:rPr>
              <a:t>Example 1:</a:t>
            </a:r>
            <a:r>
              <a:rPr lang="en-US" dirty="0">
                <a:effectLst/>
              </a:rPr>
              <a:t> Variable length non-keywords argument</a:t>
            </a:r>
            <a:endParaRPr lang="en-IN"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EB59C41C-44DA-9386-348B-9FA32F7C7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508" y="3293534"/>
            <a:ext cx="4486901" cy="2638793"/>
          </a:xfrm>
          <a:prstGeom prst="rect">
            <a:avLst/>
          </a:prstGeom>
        </p:spPr>
      </p:pic>
    </p:spTree>
    <p:extLst>
      <p:ext uri="{BB962C8B-B14F-4D97-AF65-F5344CB8AC3E}">
        <p14:creationId xmlns:p14="http://schemas.microsoft.com/office/powerpoint/2010/main" val="410434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9B8DC-D947-A2A6-32B6-738C1B28EC3D}"/>
              </a:ext>
            </a:extLst>
          </p:cNvPr>
          <p:cNvSpPr>
            <a:spLocks noGrp="1"/>
          </p:cNvSpPr>
          <p:nvPr>
            <p:ph type="title"/>
          </p:nvPr>
        </p:nvSpPr>
        <p:spPr>
          <a:xfrm>
            <a:off x="913795" y="609600"/>
            <a:ext cx="10353762" cy="609600"/>
          </a:xfrm>
        </p:spPr>
        <p:txBody>
          <a:bodyPr>
            <a:normAutofit/>
          </a:bodyPr>
          <a:lstStyle/>
          <a:p>
            <a:pPr algn="l"/>
            <a:r>
              <a:rPr lang="en-US" sz="2400" b="1" dirty="0">
                <a:effectLst/>
              </a:rPr>
              <a:t>Example 2: </a:t>
            </a:r>
            <a:r>
              <a:rPr lang="en-US" sz="2400" dirty="0">
                <a:effectLst/>
              </a:rPr>
              <a:t>Variable length keyword arguments:</a:t>
            </a:r>
            <a:endParaRPr lang="en-IN" sz="2400" dirty="0"/>
          </a:p>
        </p:txBody>
      </p:sp>
      <p:sp>
        <p:nvSpPr>
          <p:cNvPr id="3" name="Content Placeholder 2">
            <a:extLst>
              <a:ext uri="{FF2B5EF4-FFF2-40B4-BE49-F238E27FC236}">
                <a16:creationId xmlns:a16="http://schemas.microsoft.com/office/drawing/2014/main" id="{D1A5361E-9D6C-FDD0-7B6A-B5ADD2E26B39}"/>
              </a:ext>
            </a:extLst>
          </p:cNvPr>
          <p:cNvSpPr>
            <a:spLocks noGrp="1"/>
          </p:cNvSpPr>
          <p:nvPr>
            <p:ph idx="1"/>
          </p:nvPr>
        </p:nvSpPr>
        <p:spPr>
          <a:xfrm>
            <a:off x="913795" y="1219201"/>
            <a:ext cx="10353762" cy="4758266"/>
          </a:xfrm>
        </p:spPr>
        <p:txBody>
          <a:bodyPr>
            <a:normAutofit fontScale="92500" lnSpcReduction="20000"/>
          </a:bodyPr>
          <a:lstStyle/>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fontAlgn="base"/>
            <a:endParaRPr lang="en-US" b="1" dirty="0">
              <a:effectLst/>
            </a:endParaRPr>
          </a:p>
          <a:p>
            <a:pPr marL="36900" indent="0" fontAlgn="base">
              <a:buNone/>
            </a:pPr>
            <a:endParaRPr lang="en-US" b="1" dirty="0">
              <a:effectLst/>
            </a:endParaRPr>
          </a:p>
          <a:p>
            <a:pPr marL="36900" indent="0" fontAlgn="base">
              <a:buNone/>
            </a:pPr>
            <a:r>
              <a:rPr lang="en-US" b="1" dirty="0">
                <a:effectLst/>
              </a:rPr>
              <a:t>Docstring</a:t>
            </a:r>
          </a:p>
          <a:p>
            <a:pPr marL="36900" indent="0" algn="just" fontAlgn="base">
              <a:buNone/>
            </a:pPr>
            <a:r>
              <a:rPr lang="en-US" sz="1900" dirty="0">
                <a:effectLst/>
              </a:rPr>
              <a:t>The first string after the function is called the Document string or </a:t>
            </a:r>
            <a:r>
              <a:rPr lang="en-US" sz="1900" u="sng" dirty="0">
                <a:effectLst/>
                <a:hlinkClick r:id="rId2"/>
              </a:rPr>
              <a:t>Docstring</a:t>
            </a:r>
            <a:r>
              <a:rPr lang="en-US" sz="1900" dirty="0">
                <a:effectLst/>
              </a:rPr>
              <a:t> in short. This is used to describe the functionality of the function. The use of docstring in functions is optional but it is considered a good practice.</a:t>
            </a:r>
          </a:p>
          <a:p>
            <a:pPr marL="36900" indent="0">
              <a:buNone/>
            </a:pPr>
            <a:r>
              <a:rPr lang="en-US" sz="1900" dirty="0"/>
              <a:t>The below syntax can be used to print out the docstring of a function.</a:t>
            </a:r>
          </a:p>
          <a:p>
            <a:pPr marL="36900" indent="0">
              <a:buNone/>
            </a:pPr>
            <a:r>
              <a:rPr lang="en-US" sz="1900" dirty="0"/>
              <a:t>Syntax: print(</a:t>
            </a:r>
            <a:r>
              <a:rPr lang="en-US" sz="1900" dirty="0" err="1"/>
              <a:t>function_name.__doc</a:t>
            </a:r>
            <a:r>
              <a:rPr lang="en-US" sz="1900" dirty="0"/>
              <a:t>__)</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C1594C3F-C8D1-0613-4A2D-DC5B433A3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1796" y="1219200"/>
            <a:ext cx="4534533" cy="2410161"/>
          </a:xfrm>
          <a:prstGeom prst="rect">
            <a:avLst/>
          </a:prstGeom>
        </p:spPr>
      </p:pic>
    </p:spTree>
    <p:extLst>
      <p:ext uri="{BB962C8B-B14F-4D97-AF65-F5344CB8AC3E}">
        <p14:creationId xmlns:p14="http://schemas.microsoft.com/office/powerpoint/2010/main" val="4219521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9302A-D604-2F03-3901-3521278A3201}"/>
              </a:ext>
            </a:extLst>
          </p:cNvPr>
          <p:cNvSpPr>
            <a:spLocks noGrp="1"/>
          </p:cNvSpPr>
          <p:nvPr>
            <p:ph type="title"/>
          </p:nvPr>
        </p:nvSpPr>
        <p:spPr>
          <a:xfrm>
            <a:off x="913795" y="609600"/>
            <a:ext cx="10353762" cy="694267"/>
          </a:xfrm>
        </p:spPr>
        <p:txBody>
          <a:bodyPr>
            <a:normAutofit fontScale="90000"/>
          </a:bodyPr>
          <a:lstStyle/>
          <a:p>
            <a:pPr algn="l"/>
            <a:r>
              <a:rPr lang="en-IN" dirty="0"/>
              <a:t>Python Function within Functions:</a:t>
            </a:r>
          </a:p>
        </p:txBody>
      </p:sp>
      <p:sp>
        <p:nvSpPr>
          <p:cNvPr id="3" name="Content Placeholder 2">
            <a:extLst>
              <a:ext uri="{FF2B5EF4-FFF2-40B4-BE49-F238E27FC236}">
                <a16:creationId xmlns:a16="http://schemas.microsoft.com/office/drawing/2014/main" id="{1D70EA93-A427-3E2A-034D-A0B145217E7E}"/>
              </a:ext>
            </a:extLst>
          </p:cNvPr>
          <p:cNvSpPr>
            <a:spLocks noGrp="1"/>
          </p:cNvSpPr>
          <p:nvPr>
            <p:ph idx="1"/>
          </p:nvPr>
        </p:nvSpPr>
        <p:spPr>
          <a:xfrm>
            <a:off x="913795" y="1303867"/>
            <a:ext cx="10353762" cy="4487333"/>
          </a:xfrm>
        </p:spPr>
        <p:txBody>
          <a:bodyPr>
            <a:normAutofit/>
          </a:bodyPr>
          <a:lstStyle/>
          <a:p>
            <a:pPr marL="36900" indent="0" algn="just">
              <a:buNone/>
            </a:pPr>
            <a:r>
              <a:rPr lang="en-US" sz="1800" dirty="0">
                <a:effectLst/>
              </a:rPr>
              <a:t>A function that is defined inside another function is known as the </a:t>
            </a:r>
            <a:r>
              <a:rPr lang="en-US" sz="1800" b="1" dirty="0">
                <a:effectLst/>
              </a:rPr>
              <a:t>inner function</a:t>
            </a:r>
            <a:r>
              <a:rPr lang="en-US" sz="1800" dirty="0">
                <a:effectLst/>
              </a:rPr>
              <a:t> or </a:t>
            </a:r>
            <a:r>
              <a:rPr lang="en-US" sz="1800" b="1" dirty="0">
                <a:effectLst/>
              </a:rPr>
              <a:t>nested function</a:t>
            </a:r>
            <a:r>
              <a:rPr lang="en-US" sz="1800" dirty="0">
                <a:effectLst/>
              </a:rPr>
              <a:t>. Nested functions can access variables of the enclosing scope. Inner functions are used so that they can be protected from everything happening outside the function.</a:t>
            </a:r>
          </a:p>
          <a:p>
            <a:pPr marL="36900" indent="0" algn="just">
              <a:buNone/>
            </a:pPr>
            <a:endParaRPr lang="en-IN" sz="1800" dirty="0"/>
          </a:p>
        </p:txBody>
      </p:sp>
      <p:pic>
        <p:nvPicPr>
          <p:cNvPr id="5" name="Picture 4">
            <a:extLst>
              <a:ext uri="{FF2B5EF4-FFF2-40B4-BE49-F238E27FC236}">
                <a16:creationId xmlns:a16="http://schemas.microsoft.com/office/drawing/2014/main" id="{12029F5B-1B73-708D-028E-7C74FFE85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19" y="2411760"/>
            <a:ext cx="4697424" cy="2610214"/>
          </a:xfrm>
          <a:prstGeom prst="rect">
            <a:avLst/>
          </a:prstGeom>
        </p:spPr>
      </p:pic>
    </p:spTree>
    <p:extLst>
      <p:ext uri="{BB962C8B-B14F-4D97-AF65-F5344CB8AC3E}">
        <p14:creationId xmlns:p14="http://schemas.microsoft.com/office/powerpoint/2010/main" val="2220947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2A7D-B011-9F88-2FF2-5FBF2261F76F}"/>
              </a:ext>
            </a:extLst>
          </p:cNvPr>
          <p:cNvSpPr>
            <a:spLocks noGrp="1"/>
          </p:cNvSpPr>
          <p:nvPr>
            <p:ph type="title"/>
          </p:nvPr>
        </p:nvSpPr>
        <p:spPr>
          <a:xfrm>
            <a:off x="913795" y="609600"/>
            <a:ext cx="10353762" cy="728133"/>
          </a:xfrm>
        </p:spPr>
        <p:txBody>
          <a:bodyPr/>
          <a:lstStyle/>
          <a:p>
            <a:pPr algn="l"/>
            <a:r>
              <a:rPr lang="en-US"/>
              <a:t> Use of Pass Keyword in a Function:</a:t>
            </a:r>
            <a:endParaRPr lang="en-IN" dirty="0"/>
          </a:p>
        </p:txBody>
      </p:sp>
      <p:sp>
        <p:nvSpPr>
          <p:cNvPr id="3" name="Content Placeholder 2">
            <a:extLst>
              <a:ext uri="{FF2B5EF4-FFF2-40B4-BE49-F238E27FC236}">
                <a16:creationId xmlns:a16="http://schemas.microsoft.com/office/drawing/2014/main" id="{6AE09FFE-A594-F7FB-A3F5-CC992238D6F5}"/>
              </a:ext>
            </a:extLst>
          </p:cNvPr>
          <p:cNvSpPr>
            <a:spLocks noGrp="1"/>
          </p:cNvSpPr>
          <p:nvPr>
            <p:ph idx="1"/>
          </p:nvPr>
        </p:nvSpPr>
        <p:spPr>
          <a:xfrm>
            <a:off x="913795" y="1337733"/>
            <a:ext cx="10353762" cy="4453467"/>
          </a:xfrm>
        </p:spPr>
        <p:txBody>
          <a:bodyPr>
            <a:normAutofit lnSpcReduction="10000"/>
          </a:bodyPr>
          <a:lstStyle/>
          <a:p>
            <a:pPr marL="36900" indent="0" algn="just">
              <a:buNone/>
            </a:pPr>
            <a:r>
              <a:rPr lang="en-US" sz="1800">
                <a:effectLst/>
              </a:rPr>
              <a:t>Pass keyword in a </a:t>
            </a:r>
            <a:r>
              <a:rPr lang="en-US" sz="1800" u="sng">
                <a:effectLst/>
                <a:hlinkClick r:id="rId2"/>
              </a:rPr>
              <a:t>function </a:t>
            </a:r>
            <a:r>
              <a:rPr lang="en-US" sz="1800">
                <a:effectLst/>
              </a:rPr>
              <a:t>is used when we define a function but don't want to implement its logic immediately. It allows the function to be syntactically valid, even though it doesn't perform any actions yet.</a:t>
            </a: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a:buNone/>
            </a:pPr>
            <a:endParaRPr lang="en-US">
              <a:effectLst/>
            </a:endParaRPr>
          </a:p>
          <a:p>
            <a:pPr marL="36900" indent="0" fontAlgn="base">
              <a:buNone/>
            </a:pPr>
            <a:r>
              <a:rPr lang="en-US" b="1">
                <a:effectLst/>
              </a:rPr>
              <a:t>Explanation:</a:t>
            </a:r>
            <a:endParaRPr lang="en-US">
              <a:effectLst/>
            </a:endParaRPr>
          </a:p>
          <a:p>
            <a:pPr fontAlgn="base"/>
            <a:r>
              <a:rPr lang="en-US">
                <a:effectLst/>
              </a:rPr>
              <a:t>function fun() is defined but contains the pass statement, meaning it does nothing when called.</a:t>
            </a:r>
          </a:p>
          <a:p>
            <a:pPr fontAlgn="base"/>
            <a:r>
              <a:rPr lang="en-US">
                <a:effectLst/>
              </a:rPr>
              <a:t>program continues execution without any errors and the message is printed after calling the function.</a:t>
            </a:r>
          </a:p>
          <a:p>
            <a:pPr marL="36900" indent="0">
              <a:buNone/>
            </a:pPr>
            <a:endParaRPr lang="en-US">
              <a:effectLst/>
            </a:endParaRPr>
          </a:p>
          <a:p>
            <a:pPr marL="36900" indent="0">
              <a:buNone/>
            </a:pPr>
            <a:endParaRPr lang="en-IN" dirty="0"/>
          </a:p>
        </p:txBody>
      </p:sp>
      <p:pic>
        <p:nvPicPr>
          <p:cNvPr id="10" name="Picture 9">
            <a:extLst>
              <a:ext uri="{FF2B5EF4-FFF2-40B4-BE49-F238E27FC236}">
                <a16:creationId xmlns:a16="http://schemas.microsoft.com/office/drawing/2014/main" id="{337D32E9-0784-98B4-38BE-EB1808374A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2287" y="1958774"/>
            <a:ext cx="3221031" cy="1819529"/>
          </a:xfrm>
          <a:prstGeom prst="rect">
            <a:avLst/>
          </a:prstGeom>
        </p:spPr>
      </p:pic>
    </p:spTree>
    <p:extLst>
      <p:ext uri="{BB962C8B-B14F-4D97-AF65-F5344CB8AC3E}">
        <p14:creationId xmlns:p14="http://schemas.microsoft.com/office/powerpoint/2010/main" val="2404100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E10F-8B2A-2F9B-08A7-35D653439455}"/>
              </a:ext>
            </a:extLst>
          </p:cNvPr>
          <p:cNvSpPr>
            <a:spLocks noGrp="1"/>
          </p:cNvSpPr>
          <p:nvPr>
            <p:ph type="title"/>
          </p:nvPr>
        </p:nvSpPr>
        <p:spPr>
          <a:xfrm>
            <a:off x="913795" y="609600"/>
            <a:ext cx="10353762" cy="795867"/>
          </a:xfrm>
        </p:spPr>
        <p:txBody>
          <a:bodyPr>
            <a:normAutofit/>
          </a:bodyPr>
          <a:lstStyle/>
          <a:p>
            <a:pPr algn="l"/>
            <a:r>
              <a:rPr lang="en-US" sz="3600" dirty="0"/>
              <a:t>Return Statement in Python Function:</a:t>
            </a:r>
            <a:endParaRPr lang="en-IN" sz="3600" dirty="0"/>
          </a:p>
        </p:txBody>
      </p:sp>
      <p:sp>
        <p:nvSpPr>
          <p:cNvPr id="3" name="Content Placeholder 2">
            <a:extLst>
              <a:ext uri="{FF2B5EF4-FFF2-40B4-BE49-F238E27FC236}">
                <a16:creationId xmlns:a16="http://schemas.microsoft.com/office/drawing/2014/main" id="{EE008C2B-EA0D-DD47-79EE-6A067B959767}"/>
              </a:ext>
            </a:extLst>
          </p:cNvPr>
          <p:cNvSpPr>
            <a:spLocks noGrp="1"/>
          </p:cNvSpPr>
          <p:nvPr>
            <p:ph idx="1"/>
          </p:nvPr>
        </p:nvSpPr>
        <p:spPr>
          <a:xfrm>
            <a:off x="913795" y="1405467"/>
            <a:ext cx="10353762" cy="4385733"/>
          </a:xfrm>
        </p:spPr>
        <p:txBody>
          <a:bodyPr>
            <a:normAutofit/>
          </a:bodyPr>
          <a:lstStyle/>
          <a:p>
            <a:r>
              <a:rPr lang="en-US" sz="1800" dirty="0"/>
              <a:t>The function return statement is used to exit from a function and go back to the function caller and return the specified value or data item to the caller. The syntax for the return statement is:</a:t>
            </a:r>
          </a:p>
          <a:p>
            <a:pPr marL="36900" indent="0">
              <a:buNone/>
            </a:pPr>
            <a:r>
              <a:rPr lang="en-US" sz="1800" dirty="0"/>
              <a:t>      return [</a:t>
            </a:r>
            <a:r>
              <a:rPr lang="en-US" sz="1800" dirty="0" err="1"/>
              <a:t>expression_list</a:t>
            </a:r>
            <a:r>
              <a:rPr lang="en-US" sz="1800" dirty="0"/>
              <a:t>]</a:t>
            </a:r>
          </a:p>
          <a:p>
            <a:r>
              <a:rPr lang="en-US" sz="1800" dirty="0">
                <a:effectLst/>
              </a:rPr>
              <a:t>The return statement can consist of a variable, an expression, or a constant which is returned at the end of the function execution. If none of the above is present with the return statement a None object is returned.</a:t>
            </a:r>
          </a:p>
          <a:p>
            <a:endParaRPr lang="en-IN" sz="1800" dirty="0"/>
          </a:p>
        </p:txBody>
      </p:sp>
      <p:pic>
        <p:nvPicPr>
          <p:cNvPr id="6" name="Picture 5">
            <a:extLst>
              <a:ext uri="{FF2B5EF4-FFF2-40B4-BE49-F238E27FC236}">
                <a16:creationId xmlns:a16="http://schemas.microsoft.com/office/drawing/2014/main" id="{AEAE7522-AC4B-B57C-AFAE-AA4ABC4496B8}"/>
              </a:ext>
            </a:extLst>
          </p:cNvPr>
          <p:cNvPicPr>
            <a:picLocks noChangeAspect="1"/>
          </p:cNvPicPr>
          <p:nvPr/>
        </p:nvPicPr>
        <p:blipFill>
          <a:blip r:embed="rId2"/>
          <a:stretch>
            <a:fillRect/>
          </a:stretch>
        </p:blipFill>
        <p:spPr>
          <a:xfrm>
            <a:off x="2619102" y="3429000"/>
            <a:ext cx="4306631" cy="2819400"/>
          </a:xfrm>
          <a:prstGeom prst="rect">
            <a:avLst/>
          </a:prstGeom>
        </p:spPr>
      </p:pic>
    </p:spTree>
    <p:extLst>
      <p:ext uri="{BB962C8B-B14F-4D97-AF65-F5344CB8AC3E}">
        <p14:creationId xmlns:p14="http://schemas.microsoft.com/office/powerpoint/2010/main" val="69210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8A55-7D94-4924-7734-27FDF852C2D2}"/>
              </a:ext>
            </a:extLst>
          </p:cNvPr>
          <p:cNvSpPr>
            <a:spLocks noGrp="1"/>
          </p:cNvSpPr>
          <p:nvPr>
            <p:ph type="title"/>
          </p:nvPr>
        </p:nvSpPr>
        <p:spPr>
          <a:xfrm>
            <a:off x="913795" y="609600"/>
            <a:ext cx="10353762" cy="812800"/>
          </a:xfrm>
        </p:spPr>
        <p:txBody>
          <a:bodyPr>
            <a:normAutofit fontScale="90000"/>
          </a:bodyPr>
          <a:lstStyle/>
          <a:p>
            <a:pPr algn="l" fontAlgn="base"/>
            <a:br>
              <a:rPr lang="en-IN" b="1" dirty="0">
                <a:effectLst/>
              </a:rPr>
            </a:br>
            <a:br>
              <a:rPr lang="en-IN" b="1" dirty="0">
                <a:effectLst/>
              </a:rPr>
            </a:br>
            <a:r>
              <a:rPr lang="en-IN" b="1" dirty="0">
                <a:effectLst/>
              </a:rPr>
              <a:t>Python Lambda Functions:</a:t>
            </a:r>
            <a:br>
              <a:rPr lang="en-IN" b="1" dirty="0">
                <a:effectLst/>
              </a:rPr>
            </a:br>
            <a:br>
              <a:rPr lang="en-IN" dirty="0">
                <a:effectLst/>
              </a:rPr>
            </a:br>
            <a:endParaRPr lang="en-IN" dirty="0"/>
          </a:p>
        </p:txBody>
      </p:sp>
      <p:sp>
        <p:nvSpPr>
          <p:cNvPr id="3" name="Content Placeholder 2">
            <a:extLst>
              <a:ext uri="{FF2B5EF4-FFF2-40B4-BE49-F238E27FC236}">
                <a16:creationId xmlns:a16="http://schemas.microsoft.com/office/drawing/2014/main" id="{D71C5ECD-1210-F950-2EB0-F10DAC07D007}"/>
              </a:ext>
            </a:extLst>
          </p:cNvPr>
          <p:cNvSpPr>
            <a:spLocks noGrp="1"/>
          </p:cNvSpPr>
          <p:nvPr>
            <p:ph idx="1"/>
          </p:nvPr>
        </p:nvSpPr>
        <p:spPr>
          <a:xfrm>
            <a:off x="913795" y="1422399"/>
            <a:ext cx="10353762" cy="4368801"/>
          </a:xfrm>
        </p:spPr>
        <p:txBody>
          <a:bodyPr>
            <a:normAutofit fontScale="92500" lnSpcReduction="20000"/>
          </a:bodyPr>
          <a:lstStyle/>
          <a:p>
            <a:pPr marL="36900" indent="0" algn="just" fontAlgn="base">
              <a:buNone/>
            </a:pPr>
            <a:r>
              <a:rPr lang="en-US" sz="1900" b="1" dirty="0">
                <a:effectLst/>
              </a:rPr>
              <a:t>Python Lambda Functions</a:t>
            </a:r>
            <a:r>
              <a:rPr lang="en-US" sz="1900" dirty="0">
                <a:effectLst/>
              </a:rPr>
              <a:t> are anonymous functions means that the function is without a name. As we already know the </a:t>
            </a:r>
            <a:r>
              <a:rPr lang="en-US" sz="1900" i="1" dirty="0">
                <a:effectLst/>
              </a:rPr>
              <a:t>def</a:t>
            </a:r>
            <a:r>
              <a:rPr lang="en-US" sz="1900" dirty="0">
                <a:effectLst/>
              </a:rPr>
              <a:t> keyword is used to define a normal function in Python. Similarly, the </a:t>
            </a:r>
            <a:r>
              <a:rPr lang="en-US" sz="1900" i="1" dirty="0">
                <a:effectLst/>
              </a:rPr>
              <a:t>lambda</a:t>
            </a:r>
            <a:r>
              <a:rPr lang="en-US" sz="1900" dirty="0">
                <a:effectLst/>
              </a:rPr>
              <a:t> keyword is used to define an anonymous function in </a:t>
            </a:r>
            <a:r>
              <a:rPr lang="en-US" sz="1900" u="sng" dirty="0">
                <a:effectLst/>
                <a:hlinkClick r:id="rId2"/>
              </a:rPr>
              <a:t>Python</a:t>
            </a:r>
            <a:r>
              <a:rPr lang="en-US" sz="1900" dirty="0">
                <a:effectLst/>
              </a:rPr>
              <a:t>. </a:t>
            </a:r>
          </a:p>
          <a:p>
            <a:pPr marL="36900" indent="0" algn="just" fontAlgn="base">
              <a:buNone/>
            </a:pPr>
            <a:endParaRPr lang="en-US" sz="19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endParaRPr lang="en-US" sz="1800" b="1" dirty="0">
              <a:effectLst/>
            </a:endParaRPr>
          </a:p>
          <a:p>
            <a:pPr marL="36900" indent="0" algn="just" fontAlgn="base">
              <a:buNone/>
            </a:pPr>
            <a:r>
              <a:rPr lang="en-US" sz="2600" b="1" dirty="0">
                <a:effectLst/>
              </a:rPr>
              <a:t>Python Lambda Function Syntax:</a:t>
            </a:r>
          </a:p>
          <a:p>
            <a:pPr marL="36900" indent="0" algn="just" fontAlgn="base">
              <a:buNone/>
            </a:pPr>
            <a:r>
              <a:rPr lang="en-US" sz="1900" b="1" dirty="0">
                <a:effectLst/>
              </a:rPr>
              <a:t>Syntax: lambda arguments : expression</a:t>
            </a:r>
          </a:p>
          <a:p>
            <a:pPr marL="36900" indent="0" algn="just" fontAlgn="base">
              <a:buNone/>
            </a:pPr>
            <a:r>
              <a:rPr lang="en-US" sz="1900" b="1" dirty="0">
                <a:effectLst/>
              </a:rPr>
              <a:t>lambda: The keyword to define the function.</a:t>
            </a:r>
          </a:p>
          <a:p>
            <a:pPr marL="36900" indent="0" algn="just" fontAlgn="base">
              <a:buNone/>
            </a:pPr>
            <a:r>
              <a:rPr lang="en-US" sz="1900" b="1" dirty="0">
                <a:effectLst/>
              </a:rPr>
              <a:t>arguments: A comma-separated list of input parameters (like in a regular function).</a:t>
            </a:r>
          </a:p>
          <a:p>
            <a:pPr marL="36900" indent="0" algn="just" fontAlgn="base">
              <a:buNone/>
            </a:pPr>
            <a:r>
              <a:rPr lang="en-US" sz="1900" b="1" dirty="0">
                <a:effectLst/>
              </a:rPr>
              <a:t>expression: A single expression that is evaluated and returned.</a:t>
            </a:r>
            <a:endParaRPr lang="en-IN" sz="1900" dirty="0"/>
          </a:p>
        </p:txBody>
      </p:sp>
      <p:pic>
        <p:nvPicPr>
          <p:cNvPr id="5" name="Picture 4">
            <a:extLst>
              <a:ext uri="{FF2B5EF4-FFF2-40B4-BE49-F238E27FC236}">
                <a16:creationId xmlns:a16="http://schemas.microsoft.com/office/drawing/2014/main" id="{A2D76425-2138-271B-3F09-A1C83A8D9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421" y="2235199"/>
            <a:ext cx="3791479" cy="1609950"/>
          </a:xfrm>
          <a:prstGeom prst="rect">
            <a:avLst/>
          </a:prstGeom>
        </p:spPr>
      </p:pic>
    </p:spTree>
    <p:extLst>
      <p:ext uri="{BB962C8B-B14F-4D97-AF65-F5344CB8AC3E}">
        <p14:creationId xmlns:p14="http://schemas.microsoft.com/office/powerpoint/2010/main" val="35439028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A998-10F4-0DF5-B55D-D4699FF6D5FC}"/>
              </a:ext>
            </a:extLst>
          </p:cNvPr>
          <p:cNvSpPr>
            <a:spLocks noGrp="1"/>
          </p:cNvSpPr>
          <p:nvPr>
            <p:ph type="title"/>
          </p:nvPr>
        </p:nvSpPr>
        <p:spPr>
          <a:xfrm>
            <a:off x="913795" y="609600"/>
            <a:ext cx="10353762" cy="829733"/>
          </a:xfrm>
        </p:spPr>
        <p:txBody>
          <a:bodyPr>
            <a:normAutofit/>
          </a:bodyPr>
          <a:lstStyle/>
          <a:p>
            <a:pPr algn="l"/>
            <a:r>
              <a:rPr lang="en-IN" sz="3600" dirty="0"/>
              <a:t>Recursion in Python:</a:t>
            </a:r>
          </a:p>
        </p:txBody>
      </p:sp>
      <p:sp>
        <p:nvSpPr>
          <p:cNvPr id="3" name="Content Placeholder 2">
            <a:extLst>
              <a:ext uri="{FF2B5EF4-FFF2-40B4-BE49-F238E27FC236}">
                <a16:creationId xmlns:a16="http://schemas.microsoft.com/office/drawing/2014/main" id="{BA23DD10-373A-A3B9-8464-E75503CEAD60}"/>
              </a:ext>
            </a:extLst>
          </p:cNvPr>
          <p:cNvSpPr>
            <a:spLocks noGrp="1"/>
          </p:cNvSpPr>
          <p:nvPr>
            <p:ph idx="1"/>
          </p:nvPr>
        </p:nvSpPr>
        <p:spPr>
          <a:xfrm>
            <a:off x="913795" y="1439333"/>
            <a:ext cx="10353762" cy="4351867"/>
          </a:xfrm>
        </p:spPr>
        <p:txBody>
          <a:bodyPr/>
          <a:lstStyle/>
          <a:p>
            <a:pPr fontAlgn="base"/>
            <a:r>
              <a:rPr lang="en-US" sz="1800" dirty="0">
                <a:effectLst/>
              </a:rPr>
              <a:t>Recursion involves a function calling itself directly or indirectly to solve a problem by breaking it down into simpler and more manageable parts. </a:t>
            </a:r>
            <a:r>
              <a:rPr lang="en-US" sz="1800" b="1" dirty="0">
                <a:effectLst/>
              </a:rPr>
              <a:t>Recursion </a:t>
            </a:r>
            <a:r>
              <a:rPr lang="en-US" sz="1800" dirty="0">
                <a:effectLst/>
              </a:rPr>
              <a:t>in Python refers to when a function calls itself. There are many instances when you have to build a recursive function to solve </a:t>
            </a:r>
            <a:r>
              <a:rPr lang="en-US" sz="1800" b="1" dirty="0">
                <a:effectLst/>
              </a:rPr>
              <a:t>Mathematical and Recursive Problems.</a:t>
            </a:r>
            <a:endParaRPr lang="en-US" sz="1800" dirty="0">
              <a:effectLst/>
            </a:endParaRPr>
          </a:p>
          <a:p>
            <a:pPr fontAlgn="base"/>
            <a:r>
              <a:rPr lang="en-US" sz="1800" dirty="0">
                <a:effectLst/>
              </a:rPr>
              <a:t>Using a recursive function should be done with caution, as a recursive function can become like a non-terminating loop. It is better to check your exit statement while creating a recursive function.</a:t>
            </a:r>
          </a:p>
          <a:p>
            <a:pPr marL="36900" indent="0">
              <a:buNone/>
            </a:pPr>
            <a:endParaRPr lang="en-IN" dirty="0"/>
          </a:p>
        </p:txBody>
      </p:sp>
      <p:pic>
        <p:nvPicPr>
          <p:cNvPr id="5" name="Picture 4">
            <a:extLst>
              <a:ext uri="{FF2B5EF4-FFF2-40B4-BE49-F238E27FC236}">
                <a16:creationId xmlns:a16="http://schemas.microsoft.com/office/drawing/2014/main" id="{201AFD19-DD8B-F990-940E-48180AA0FBA5}"/>
              </a:ext>
            </a:extLst>
          </p:cNvPr>
          <p:cNvPicPr>
            <a:picLocks noChangeAspect="1"/>
          </p:cNvPicPr>
          <p:nvPr/>
        </p:nvPicPr>
        <p:blipFill>
          <a:blip r:embed="rId2"/>
          <a:stretch>
            <a:fillRect/>
          </a:stretch>
        </p:blipFill>
        <p:spPr>
          <a:xfrm>
            <a:off x="1499906" y="3429000"/>
            <a:ext cx="4460627" cy="2362200"/>
          </a:xfrm>
          <a:prstGeom prst="rect">
            <a:avLst/>
          </a:prstGeom>
        </p:spPr>
      </p:pic>
    </p:spTree>
    <p:extLst>
      <p:ext uri="{BB962C8B-B14F-4D97-AF65-F5344CB8AC3E}">
        <p14:creationId xmlns:p14="http://schemas.microsoft.com/office/powerpoint/2010/main" val="1681962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5A19-4EB7-4604-7021-435425C25340}"/>
              </a:ext>
            </a:extLst>
          </p:cNvPr>
          <p:cNvSpPr>
            <a:spLocks noGrp="1"/>
          </p:cNvSpPr>
          <p:nvPr>
            <p:ph type="title"/>
          </p:nvPr>
        </p:nvSpPr>
        <p:spPr>
          <a:xfrm>
            <a:off x="913795" y="609600"/>
            <a:ext cx="10353762" cy="745067"/>
          </a:xfrm>
        </p:spPr>
        <p:txBody>
          <a:bodyPr>
            <a:normAutofit/>
          </a:bodyPr>
          <a:lstStyle/>
          <a:p>
            <a:pPr algn="l"/>
            <a:r>
              <a:rPr lang="en-US" sz="3600" dirty="0"/>
              <a:t>Why Python Uses 'Self' as Default Argument?</a:t>
            </a:r>
            <a:endParaRPr lang="en-IN" sz="3600" dirty="0"/>
          </a:p>
        </p:txBody>
      </p:sp>
      <p:sp>
        <p:nvSpPr>
          <p:cNvPr id="3" name="Content Placeholder 2">
            <a:extLst>
              <a:ext uri="{FF2B5EF4-FFF2-40B4-BE49-F238E27FC236}">
                <a16:creationId xmlns:a16="http://schemas.microsoft.com/office/drawing/2014/main" id="{1951FB4D-B8F4-DA50-804D-190C2A5DED0B}"/>
              </a:ext>
            </a:extLst>
          </p:cNvPr>
          <p:cNvSpPr>
            <a:spLocks noGrp="1"/>
          </p:cNvSpPr>
          <p:nvPr>
            <p:ph idx="1"/>
          </p:nvPr>
        </p:nvSpPr>
        <p:spPr>
          <a:xfrm>
            <a:off x="913795" y="1354667"/>
            <a:ext cx="10353762" cy="4436533"/>
          </a:xfrm>
        </p:spPr>
        <p:txBody>
          <a:bodyPr>
            <a:normAutofit/>
          </a:bodyPr>
          <a:lstStyle/>
          <a:p>
            <a:pPr marL="36900" indent="0">
              <a:buNone/>
            </a:pPr>
            <a:r>
              <a:rPr lang="en-US" sz="1800" dirty="0">
                <a:effectLst/>
              </a:rPr>
              <a:t>In Python, when defining methods within a class, the first parameter is always self. The parameter self is a convention not a keyword and it plays a key role in </a:t>
            </a:r>
            <a:r>
              <a:rPr lang="en-US" sz="1800" u="sng" dirty="0">
                <a:effectLst/>
                <a:hlinkClick r:id="rId2"/>
              </a:rPr>
              <a:t>Python</a:t>
            </a:r>
            <a:r>
              <a:rPr lang="en-US" sz="1800" dirty="0">
                <a:effectLst/>
              </a:rPr>
              <a:t>’s object-oriented structure.</a:t>
            </a:r>
          </a:p>
          <a:p>
            <a:pPr marL="36900" indent="0">
              <a:buNone/>
            </a:pPr>
            <a:endParaRPr lang="en-IN" sz="1800" dirty="0"/>
          </a:p>
        </p:txBody>
      </p:sp>
      <p:pic>
        <p:nvPicPr>
          <p:cNvPr id="5" name="Picture 4">
            <a:extLst>
              <a:ext uri="{FF2B5EF4-FFF2-40B4-BE49-F238E27FC236}">
                <a16:creationId xmlns:a16="http://schemas.microsoft.com/office/drawing/2014/main" id="{7D3E5DC5-3D50-3AB2-E2F0-838C2E09A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584" y="2085394"/>
            <a:ext cx="5969415" cy="4163006"/>
          </a:xfrm>
          <a:prstGeom prst="rect">
            <a:avLst/>
          </a:prstGeom>
        </p:spPr>
      </p:pic>
    </p:spTree>
    <p:extLst>
      <p:ext uri="{BB962C8B-B14F-4D97-AF65-F5344CB8AC3E}">
        <p14:creationId xmlns:p14="http://schemas.microsoft.com/office/powerpoint/2010/main" val="1931866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9956B-72B9-86F4-1DDF-23B43ED9B3D0}"/>
              </a:ext>
            </a:extLst>
          </p:cNvPr>
          <p:cNvSpPr>
            <a:spLocks noGrp="1"/>
          </p:cNvSpPr>
          <p:nvPr>
            <p:ph type="title"/>
          </p:nvPr>
        </p:nvSpPr>
        <p:spPr>
          <a:xfrm>
            <a:off x="913795" y="609600"/>
            <a:ext cx="10353762" cy="728133"/>
          </a:xfrm>
        </p:spPr>
        <p:txBody>
          <a:bodyPr>
            <a:normAutofit/>
          </a:bodyPr>
          <a:lstStyle/>
          <a:p>
            <a:pPr algn="l"/>
            <a:r>
              <a:rPr lang="en-US" sz="3600" b="1" dirty="0"/>
              <a:t>Map, Reduce and Filter Function in Python:</a:t>
            </a:r>
            <a:endParaRPr lang="en-IN" sz="3600" b="1" dirty="0"/>
          </a:p>
        </p:txBody>
      </p:sp>
      <p:sp>
        <p:nvSpPr>
          <p:cNvPr id="3" name="Content Placeholder 2">
            <a:extLst>
              <a:ext uri="{FF2B5EF4-FFF2-40B4-BE49-F238E27FC236}">
                <a16:creationId xmlns:a16="http://schemas.microsoft.com/office/drawing/2014/main" id="{C11B237F-786C-D6D5-4FD6-CDB8AC64700A}"/>
              </a:ext>
            </a:extLst>
          </p:cNvPr>
          <p:cNvSpPr>
            <a:spLocks noGrp="1"/>
          </p:cNvSpPr>
          <p:nvPr>
            <p:ph idx="1"/>
          </p:nvPr>
        </p:nvSpPr>
        <p:spPr>
          <a:xfrm>
            <a:off x="913795" y="1337733"/>
            <a:ext cx="6351978" cy="4453467"/>
          </a:xfrm>
        </p:spPr>
        <p:txBody>
          <a:bodyPr>
            <a:normAutofit lnSpcReduction="10000"/>
          </a:bodyPr>
          <a:lstStyle/>
          <a:p>
            <a:pPr marL="36900" indent="0">
              <a:buNone/>
            </a:pPr>
            <a:r>
              <a:rPr lang="en-US" sz="2400" dirty="0"/>
              <a:t>Map() Function:</a:t>
            </a:r>
          </a:p>
          <a:p>
            <a:pPr marL="36900" indent="0" algn="just">
              <a:buNone/>
            </a:pPr>
            <a:r>
              <a:rPr lang="en-US" sz="1800" dirty="0">
                <a:effectLst/>
              </a:rPr>
              <a:t>The</a:t>
            </a:r>
            <a:r>
              <a:rPr lang="en-US" sz="1800" b="1" dirty="0">
                <a:effectLst/>
              </a:rPr>
              <a:t> map() function</a:t>
            </a:r>
            <a:r>
              <a:rPr lang="en-US" sz="1800" dirty="0">
                <a:effectLst/>
              </a:rPr>
              <a:t> is used to apply a given function to every item of an </a:t>
            </a:r>
            <a:r>
              <a:rPr lang="en-US" sz="1800" b="1" dirty="0" err="1">
                <a:effectLst/>
              </a:rPr>
              <a:t>iterable</a:t>
            </a:r>
            <a:r>
              <a:rPr lang="en-US" sz="1800" dirty="0">
                <a:effectLst/>
              </a:rPr>
              <a:t>, such as a </a:t>
            </a:r>
            <a:r>
              <a:rPr lang="en-US" sz="1800" u="sng" dirty="0">
                <a:effectLst/>
                <a:hlinkClick r:id="rId2"/>
              </a:rPr>
              <a:t>list</a:t>
            </a:r>
            <a:r>
              <a:rPr lang="en-US" sz="1800" dirty="0">
                <a:effectLst/>
              </a:rPr>
              <a:t> or </a:t>
            </a:r>
            <a:r>
              <a:rPr lang="en-US" sz="1800" u="sng" dirty="0">
                <a:effectLst/>
                <a:hlinkClick r:id="rId3"/>
              </a:rPr>
              <a:t>tuple</a:t>
            </a:r>
            <a:r>
              <a:rPr lang="en-US" sz="1800" dirty="0">
                <a:effectLst/>
              </a:rPr>
              <a:t>, and returns a </a:t>
            </a:r>
            <a:r>
              <a:rPr lang="en-US" sz="1800" b="1" dirty="0">
                <a:effectLst/>
              </a:rPr>
              <a:t>map object</a:t>
            </a:r>
            <a:r>
              <a:rPr lang="en-US" sz="1800" dirty="0">
                <a:effectLst/>
              </a:rPr>
              <a:t> (which is an iterator). Let's start with a simple example of using</a:t>
            </a:r>
            <a:r>
              <a:rPr lang="en-US" sz="1800" b="1" dirty="0">
                <a:effectLst/>
              </a:rPr>
              <a:t> map()</a:t>
            </a:r>
            <a:r>
              <a:rPr lang="en-US" sz="1800" dirty="0">
                <a:effectLst/>
              </a:rPr>
              <a:t> to convert a list of strings into a list of integers.</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r>
              <a:rPr lang="en-US" sz="2400" dirty="0">
                <a:effectLst/>
              </a:rPr>
              <a:t>Reduce() Function: </a:t>
            </a:r>
          </a:p>
          <a:p>
            <a:pPr marL="36900" indent="0" algn="just">
              <a:buNone/>
            </a:pPr>
            <a:r>
              <a:rPr lang="en-US" sz="1800" dirty="0">
                <a:effectLst/>
              </a:rPr>
              <a:t>The </a:t>
            </a:r>
            <a:r>
              <a:rPr lang="en-US" sz="1800" b="1" dirty="0">
                <a:effectLst/>
              </a:rPr>
              <a:t>reduce(</a:t>
            </a:r>
            <a:r>
              <a:rPr lang="en-US" sz="1800" b="1" dirty="0" err="1">
                <a:effectLst/>
              </a:rPr>
              <a:t>fun,seq</a:t>
            </a:r>
            <a:r>
              <a:rPr lang="en-US" sz="1800" b="1" dirty="0">
                <a:effectLst/>
              </a:rPr>
              <a:t>)</a:t>
            </a:r>
            <a:r>
              <a:rPr lang="en-US" sz="1800" dirty="0">
                <a:effectLst/>
              </a:rPr>
              <a:t> function is used to</a:t>
            </a:r>
            <a:r>
              <a:rPr lang="en-US" sz="1800" b="1" dirty="0">
                <a:effectLst/>
              </a:rPr>
              <a:t> apply a particular function passed in its argument to all of the list elements</a:t>
            </a:r>
            <a:r>
              <a:rPr lang="en-US" sz="1800" dirty="0">
                <a:effectLst/>
              </a:rPr>
              <a:t> mentioned in the sequence passed along. This function is defined in "</a:t>
            </a:r>
            <a:r>
              <a:rPr lang="en-US" sz="1800" b="1" u="sng" dirty="0" err="1">
                <a:effectLst/>
                <a:hlinkClick r:id="rId4"/>
              </a:rPr>
              <a:t>functools</a:t>
            </a:r>
            <a:r>
              <a:rPr lang="en-US" sz="1800" dirty="0">
                <a:effectLst/>
              </a:rPr>
              <a:t>" module.</a:t>
            </a: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lgn="just">
              <a:buNone/>
            </a:pPr>
            <a:endParaRPr lang="en-US" sz="1800" dirty="0">
              <a:effectLst/>
            </a:endParaRPr>
          </a:p>
          <a:p>
            <a:pPr marL="36900" indent="0">
              <a:buNone/>
            </a:pPr>
            <a:endParaRPr lang="en-IN" dirty="0"/>
          </a:p>
        </p:txBody>
      </p:sp>
      <p:pic>
        <p:nvPicPr>
          <p:cNvPr id="5" name="Picture 4">
            <a:extLst>
              <a:ext uri="{FF2B5EF4-FFF2-40B4-BE49-F238E27FC236}">
                <a16:creationId xmlns:a16="http://schemas.microsoft.com/office/drawing/2014/main" id="{0E29F0EE-B29C-FB7E-BFA1-D2108580F2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7963" y="1579643"/>
            <a:ext cx="3123082" cy="1324588"/>
          </a:xfrm>
          <a:prstGeom prst="rect">
            <a:avLst/>
          </a:prstGeom>
        </p:spPr>
      </p:pic>
      <p:pic>
        <p:nvPicPr>
          <p:cNvPr id="7" name="Picture 6">
            <a:extLst>
              <a:ext uri="{FF2B5EF4-FFF2-40B4-BE49-F238E27FC236}">
                <a16:creationId xmlns:a16="http://schemas.microsoft.com/office/drawing/2014/main" id="{3C72A5FC-F63E-4BC3-F17E-B043262D3E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57963" y="4129863"/>
            <a:ext cx="3286584" cy="2118538"/>
          </a:xfrm>
          <a:prstGeom prst="rect">
            <a:avLst/>
          </a:prstGeom>
        </p:spPr>
      </p:pic>
    </p:spTree>
    <p:extLst>
      <p:ext uri="{BB962C8B-B14F-4D97-AF65-F5344CB8AC3E}">
        <p14:creationId xmlns:p14="http://schemas.microsoft.com/office/powerpoint/2010/main" val="910292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6AB2C-0606-6B2A-A1A0-72B0941D2E6F}"/>
              </a:ext>
            </a:extLst>
          </p:cNvPr>
          <p:cNvSpPr>
            <a:spLocks noGrp="1"/>
          </p:cNvSpPr>
          <p:nvPr>
            <p:ph type="title"/>
          </p:nvPr>
        </p:nvSpPr>
        <p:spPr>
          <a:xfrm>
            <a:off x="913795" y="609600"/>
            <a:ext cx="10353762" cy="683741"/>
          </a:xfrm>
        </p:spPr>
        <p:txBody>
          <a:bodyPr>
            <a:normAutofit/>
          </a:bodyPr>
          <a:lstStyle/>
          <a:p>
            <a:pPr algn="l"/>
            <a:r>
              <a:rPr lang="en-US" sz="2400" dirty="0"/>
              <a:t>Filter() Function:</a:t>
            </a:r>
            <a:endParaRPr lang="en-IN" sz="2400" dirty="0"/>
          </a:p>
        </p:txBody>
      </p:sp>
      <p:sp>
        <p:nvSpPr>
          <p:cNvPr id="3" name="Content Placeholder 2">
            <a:extLst>
              <a:ext uri="{FF2B5EF4-FFF2-40B4-BE49-F238E27FC236}">
                <a16:creationId xmlns:a16="http://schemas.microsoft.com/office/drawing/2014/main" id="{B82F57A7-3D21-28F8-6D52-85789EF93B5B}"/>
              </a:ext>
            </a:extLst>
          </p:cNvPr>
          <p:cNvSpPr>
            <a:spLocks noGrp="1"/>
          </p:cNvSpPr>
          <p:nvPr>
            <p:ph idx="1"/>
          </p:nvPr>
        </p:nvSpPr>
        <p:spPr>
          <a:xfrm>
            <a:off x="913795" y="1136823"/>
            <a:ext cx="10353762" cy="4654378"/>
          </a:xfrm>
        </p:spPr>
        <p:txBody>
          <a:bodyPr>
            <a:normAutofit/>
          </a:bodyPr>
          <a:lstStyle/>
          <a:p>
            <a:pPr marL="36900" indent="0">
              <a:buNone/>
            </a:pPr>
            <a:r>
              <a:rPr lang="en-US" sz="1800" dirty="0">
                <a:effectLst/>
              </a:rPr>
              <a:t>The filter() method filters the given sequence with the help of a function that tests each element in the sequence to be true or not. Let's see a simple example of filter() function in </a:t>
            </a:r>
            <a:r>
              <a:rPr lang="en-US" sz="1800" u="sng" dirty="0">
                <a:effectLst/>
                <a:hlinkClick r:id="rId2"/>
              </a:rPr>
              <a:t>python</a:t>
            </a:r>
            <a:r>
              <a:rPr lang="en-US" sz="1800" dirty="0">
                <a:effectLst/>
              </a:rPr>
              <a:t>:</a:t>
            </a:r>
          </a:p>
          <a:p>
            <a:pPr marL="36900" indent="0">
              <a:buNone/>
            </a:pPr>
            <a:endParaRPr lang="en-US" sz="1800" dirty="0">
              <a:effectLst/>
            </a:endParaRPr>
          </a:p>
          <a:p>
            <a:pPr marL="36900" indent="0">
              <a:buNone/>
            </a:pPr>
            <a:endParaRPr lang="en-IN" sz="1800" dirty="0"/>
          </a:p>
        </p:txBody>
      </p:sp>
      <p:pic>
        <p:nvPicPr>
          <p:cNvPr id="5" name="Picture 4">
            <a:extLst>
              <a:ext uri="{FF2B5EF4-FFF2-40B4-BE49-F238E27FC236}">
                <a16:creationId xmlns:a16="http://schemas.microsoft.com/office/drawing/2014/main" id="{32E4764B-0679-6AD9-4690-21C28FDB5254}"/>
              </a:ext>
            </a:extLst>
          </p:cNvPr>
          <p:cNvPicPr>
            <a:picLocks noChangeAspect="1"/>
          </p:cNvPicPr>
          <p:nvPr/>
        </p:nvPicPr>
        <p:blipFill>
          <a:blip r:embed="rId3"/>
          <a:srcRect b="8697"/>
          <a:stretch>
            <a:fillRect/>
          </a:stretch>
        </p:blipFill>
        <p:spPr>
          <a:xfrm>
            <a:off x="1260827" y="1820564"/>
            <a:ext cx="4829849" cy="2235329"/>
          </a:xfrm>
          <a:prstGeom prst="rect">
            <a:avLst/>
          </a:prstGeom>
        </p:spPr>
      </p:pic>
    </p:spTree>
    <p:extLst>
      <p:ext uri="{BB962C8B-B14F-4D97-AF65-F5344CB8AC3E}">
        <p14:creationId xmlns:p14="http://schemas.microsoft.com/office/powerpoint/2010/main" val="943207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059F-0514-342D-D303-E9A3018C3C0A}"/>
              </a:ext>
            </a:extLst>
          </p:cNvPr>
          <p:cNvSpPr>
            <a:spLocks noGrp="1"/>
          </p:cNvSpPr>
          <p:nvPr>
            <p:ph type="title"/>
          </p:nvPr>
        </p:nvSpPr>
        <p:spPr>
          <a:xfrm>
            <a:off x="913795" y="609600"/>
            <a:ext cx="10353762" cy="778933"/>
          </a:xfrm>
        </p:spPr>
        <p:txBody>
          <a:bodyPr>
            <a:normAutofit/>
          </a:bodyPr>
          <a:lstStyle/>
          <a:p>
            <a:pPr algn="l"/>
            <a:r>
              <a:rPr lang="en-IN" sz="3600" b="1" dirty="0"/>
              <a:t>Decorators in Python:</a:t>
            </a:r>
          </a:p>
        </p:txBody>
      </p:sp>
      <p:sp>
        <p:nvSpPr>
          <p:cNvPr id="3" name="Content Placeholder 2">
            <a:extLst>
              <a:ext uri="{FF2B5EF4-FFF2-40B4-BE49-F238E27FC236}">
                <a16:creationId xmlns:a16="http://schemas.microsoft.com/office/drawing/2014/main" id="{40AC24B2-63E0-3DDD-BF08-A752501E2CAA}"/>
              </a:ext>
            </a:extLst>
          </p:cNvPr>
          <p:cNvSpPr>
            <a:spLocks noGrp="1"/>
          </p:cNvSpPr>
          <p:nvPr>
            <p:ph idx="1"/>
          </p:nvPr>
        </p:nvSpPr>
        <p:spPr>
          <a:xfrm>
            <a:off x="913795" y="1388533"/>
            <a:ext cx="5346962" cy="4859867"/>
          </a:xfrm>
        </p:spPr>
        <p:txBody>
          <a:bodyPr>
            <a:normAutofit lnSpcReduction="10000"/>
          </a:bodyPr>
          <a:lstStyle/>
          <a:p>
            <a:pPr algn="just"/>
            <a:r>
              <a:rPr lang="en-US" sz="1800" dirty="0">
                <a:effectLst/>
              </a:rPr>
              <a:t>In </a:t>
            </a:r>
            <a:r>
              <a:rPr lang="en-US" sz="1800" u="sng" dirty="0">
                <a:effectLst/>
                <a:hlinkClick r:id="rId2"/>
              </a:rPr>
              <a:t>Python</a:t>
            </a:r>
            <a:r>
              <a:rPr lang="en-US" sz="1800" dirty="0">
                <a:effectLst/>
              </a:rPr>
              <a:t>, decorators are a powerful and flexible way to modify or extend the behavior of functions or methods, without changing their actual code. A decorator is essentially a </a:t>
            </a:r>
            <a:r>
              <a:rPr lang="en-US" sz="1800" u="sng" dirty="0">
                <a:effectLst/>
                <a:hlinkClick r:id="rId3"/>
              </a:rPr>
              <a:t>function</a:t>
            </a:r>
            <a:r>
              <a:rPr lang="en-US" sz="1800" dirty="0">
                <a:effectLst/>
              </a:rPr>
              <a:t> that takes another function as an argument and returns a new function with enhanced functionality.</a:t>
            </a:r>
          </a:p>
          <a:p>
            <a:pPr algn="just"/>
            <a:r>
              <a:rPr lang="en-US" sz="1800" dirty="0">
                <a:effectLst/>
              </a:rPr>
              <a:t>Decorators are often used in scenarios such as logging, authentication and memorization, allowing us to add additional functionality to existing functions or methods in a clean, reusable way.</a:t>
            </a:r>
          </a:p>
          <a:p>
            <a:pPr algn="just"/>
            <a:r>
              <a:rPr lang="en-US" b="1" dirty="0" err="1">
                <a:effectLst/>
              </a:rPr>
              <a:t>decorator_name</a:t>
            </a:r>
            <a:r>
              <a:rPr lang="en-US" b="1" dirty="0">
                <a:effectLst/>
              </a:rPr>
              <a:t>:</a:t>
            </a:r>
            <a:r>
              <a:rPr lang="en-US" dirty="0">
                <a:effectLst/>
              </a:rPr>
              <a:t> This is the name of the decorator function.</a:t>
            </a:r>
          </a:p>
          <a:p>
            <a:pPr algn="just"/>
            <a:r>
              <a:rPr lang="en-US" b="1" dirty="0">
                <a:effectLst/>
              </a:rPr>
              <a:t>wrapper: </a:t>
            </a:r>
            <a:r>
              <a:rPr lang="en-US" dirty="0">
                <a:effectLst/>
              </a:rPr>
              <a:t>This is a nested function inside the decorator. It wraps the original function, adding additional functionality.</a:t>
            </a:r>
          </a:p>
        </p:txBody>
      </p:sp>
      <p:pic>
        <p:nvPicPr>
          <p:cNvPr id="5" name="Picture 4">
            <a:extLst>
              <a:ext uri="{FF2B5EF4-FFF2-40B4-BE49-F238E27FC236}">
                <a16:creationId xmlns:a16="http://schemas.microsoft.com/office/drawing/2014/main" id="{5F51FCDB-33B0-58F9-1C2A-8F5A80220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3734" y="1388533"/>
            <a:ext cx="3151866" cy="4301067"/>
          </a:xfrm>
          <a:prstGeom prst="rect">
            <a:avLst/>
          </a:prstGeom>
        </p:spPr>
      </p:pic>
    </p:spTree>
    <p:extLst>
      <p:ext uri="{BB962C8B-B14F-4D97-AF65-F5344CB8AC3E}">
        <p14:creationId xmlns:p14="http://schemas.microsoft.com/office/powerpoint/2010/main" val="3827004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2F492-3C65-F0D9-D028-7F8E3B2E27A4}"/>
              </a:ext>
            </a:extLst>
          </p:cNvPr>
          <p:cNvSpPr>
            <a:spLocks noGrp="1"/>
          </p:cNvSpPr>
          <p:nvPr>
            <p:ph type="title"/>
          </p:nvPr>
        </p:nvSpPr>
        <p:spPr>
          <a:xfrm>
            <a:off x="913795" y="728133"/>
            <a:ext cx="10353762" cy="677333"/>
          </a:xfrm>
        </p:spPr>
        <p:txBody>
          <a:bodyPr>
            <a:normAutofit fontScale="90000"/>
          </a:bodyPr>
          <a:lstStyle/>
          <a:p>
            <a:pPr algn="l"/>
            <a:r>
              <a:rPr lang="en-IN" b="1" dirty="0"/>
              <a:t>Higher-Order Functions: </a:t>
            </a:r>
          </a:p>
        </p:txBody>
      </p:sp>
      <p:sp>
        <p:nvSpPr>
          <p:cNvPr id="3" name="Content Placeholder 2">
            <a:extLst>
              <a:ext uri="{FF2B5EF4-FFF2-40B4-BE49-F238E27FC236}">
                <a16:creationId xmlns:a16="http://schemas.microsoft.com/office/drawing/2014/main" id="{99310122-1E4A-C744-A156-91CF2DBC5EDF}"/>
              </a:ext>
            </a:extLst>
          </p:cNvPr>
          <p:cNvSpPr>
            <a:spLocks noGrp="1"/>
          </p:cNvSpPr>
          <p:nvPr>
            <p:ph idx="1"/>
          </p:nvPr>
        </p:nvSpPr>
        <p:spPr>
          <a:xfrm>
            <a:off x="913795" y="1405467"/>
            <a:ext cx="10353762" cy="4385734"/>
          </a:xfrm>
        </p:spPr>
        <p:txBody>
          <a:bodyPr/>
          <a:lstStyle/>
          <a:p>
            <a:pPr marL="36900" indent="0">
              <a:buNone/>
            </a:pPr>
            <a:r>
              <a:rPr lang="en-US" dirty="0">
                <a:effectLst/>
              </a:rPr>
              <a:t>In Python, </a:t>
            </a:r>
            <a:r>
              <a:rPr lang="en-US" b="1" u="sng" dirty="0">
                <a:effectLst/>
                <a:hlinkClick r:id="rId2"/>
              </a:rPr>
              <a:t>higher-order functions</a:t>
            </a:r>
            <a:r>
              <a:rPr lang="en-US" dirty="0">
                <a:effectLst/>
              </a:rPr>
              <a:t> are functions that take one or more functions as arguments, return a function as a result or do both. Essentially, a higher-order function is a function that operates on other functions. This is a powerful concept in functional programming and is a key component in understanding how decorators work.</a:t>
            </a:r>
          </a:p>
          <a:p>
            <a:pPr marL="36900" indent="0">
              <a:buNone/>
            </a:pPr>
            <a:endParaRPr lang="en-IN" dirty="0"/>
          </a:p>
        </p:txBody>
      </p:sp>
      <p:pic>
        <p:nvPicPr>
          <p:cNvPr id="5" name="Picture 4">
            <a:extLst>
              <a:ext uri="{FF2B5EF4-FFF2-40B4-BE49-F238E27FC236}">
                <a16:creationId xmlns:a16="http://schemas.microsoft.com/office/drawing/2014/main" id="{E1603653-ADC6-51F3-C4D5-7CCB15EC3B7C}"/>
              </a:ext>
            </a:extLst>
          </p:cNvPr>
          <p:cNvPicPr>
            <a:picLocks noChangeAspect="1"/>
          </p:cNvPicPr>
          <p:nvPr/>
        </p:nvPicPr>
        <p:blipFill>
          <a:blip r:embed="rId3"/>
          <a:stretch>
            <a:fillRect/>
          </a:stretch>
        </p:blipFill>
        <p:spPr>
          <a:xfrm>
            <a:off x="1345537" y="2812956"/>
            <a:ext cx="6001588" cy="3096057"/>
          </a:xfrm>
          <a:prstGeom prst="rect">
            <a:avLst/>
          </a:prstGeom>
        </p:spPr>
      </p:pic>
    </p:spTree>
    <p:extLst>
      <p:ext uri="{BB962C8B-B14F-4D97-AF65-F5344CB8AC3E}">
        <p14:creationId xmlns:p14="http://schemas.microsoft.com/office/powerpoint/2010/main" val="14424080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79083-B3DE-1F43-6A6C-7A6FEB66D4F0}"/>
              </a:ext>
            </a:extLst>
          </p:cNvPr>
          <p:cNvSpPr>
            <a:spLocks noGrp="1"/>
          </p:cNvSpPr>
          <p:nvPr>
            <p:ph type="title"/>
          </p:nvPr>
        </p:nvSpPr>
        <p:spPr>
          <a:xfrm>
            <a:off x="913795" y="609600"/>
            <a:ext cx="10353762" cy="593124"/>
          </a:xfrm>
        </p:spPr>
        <p:txBody>
          <a:bodyPr>
            <a:normAutofit fontScale="90000"/>
          </a:bodyPr>
          <a:lstStyle/>
          <a:p>
            <a:pPr algn="l"/>
            <a:r>
              <a:rPr lang="en-US" b="1" dirty="0"/>
              <a:t>Types of Decorators in Python:</a:t>
            </a:r>
            <a:endParaRPr lang="en-IN" b="1" dirty="0"/>
          </a:p>
        </p:txBody>
      </p:sp>
      <p:sp>
        <p:nvSpPr>
          <p:cNvPr id="3" name="Content Placeholder 2">
            <a:extLst>
              <a:ext uri="{FF2B5EF4-FFF2-40B4-BE49-F238E27FC236}">
                <a16:creationId xmlns:a16="http://schemas.microsoft.com/office/drawing/2014/main" id="{7213C26C-B0CC-4F3C-CF91-36A95C5777E2}"/>
              </a:ext>
            </a:extLst>
          </p:cNvPr>
          <p:cNvSpPr>
            <a:spLocks noGrp="1"/>
          </p:cNvSpPr>
          <p:nvPr>
            <p:ph idx="1"/>
          </p:nvPr>
        </p:nvSpPr>
        <p:spPr>
          <a:xfrm>
            <a:off x="913795" y="1260389"/>
            <a:ext cx="10353762" cy="4530812"/>
          </a:xfrm>
        </p:spPr>
        <p:txBody>
          <a:bodyPr/>
          <a:lstStyle/>
          <a:p>
            <a:pPr marL="379800" indent="-342900">
              <a:buAutoNum type="arabicPeriod"/>
            </a:pPr>
            <a:r>
              <a:rPr lang="en-US" sz="1800" b="1" dirty="0"/>
              <a:t>Function Decorators:  </a:t>
            </a:r>
            <a:r>
              <a:rPr lang="en-US" sz="1800" dirty="0"/>
              <a:t>These are the most common. They take a function as input and return a modified function.</a:t>
            </a:r>
          </a:p>
          <a:p>
            <a:pPr marL="36900" indent="0">
              <a:buNone/>
            </a:pPr>
            <a:endParaRPr lang="en-US" sz="1800" dirty="0"/>
          </a:p>
          <a:p>
            <a:pPr marL="36900" indent="0">
              <a:buNone/>
            </a:pPr>
            <a:endParaRPr lang="en-IN" dirty="0"/>
          </a:p>
        </p:txBody>
      </p:sp>
      <p:pic>
        <p:nvPicPr>
          <p:cNvPr id="5" name="Picture 4">
            <a:extLst>
              <a:ext uri="{FF2B5EF4-FFF2-40B4-BE49-F238E27FC236}">
                <a16:creationId xmlns:a16="http://schemas.microsoft.com/office/drawing/2014/main" id="{194C410A-D0DC-D099-3DA0-668096100F3F}"/>
              </a:ext>
            </a:extLst>
          </p:cNvPr>
          <p:cNvPicPr>
            <a:picLocks noChangeAspect="1"/>
          </p:cNvPicPr>
          <p:nvPr/>
        </p:nvPicPr>
        <p:blipFill>
          <a:blip r:embed="rId2"/>
          <a:stretch>
            <a:fillRect/>
          </a:stretch>
        </p:blipFill>
        <p:spPr>
          <a:xfrm>
            <a:off x="1513172" y="2034764"/>
            <a:ext cx="3410426" cy="3562847"/>
          </a:xfrm>
          <a:prstGeom prst="rect">
            <a:avLst/>
          </a:prstGeom>
        </p:spPr>
      </p:pic>
    </p:spTree>
    <p:extLst>
      <p:ext uri="{BB962C8B-B14F-4D97-AF65-F5344CB8AC3E}">
        <p14:creationId xmlns:p14="http://schemas.microsoft.com/office/powerpoint/2010/main" val="3883962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FE6E6-8F9D-E82C-9B0B-CC224F879F9D}"/>
              </a:ext>
            </a:extLst>
          </p:cNvPr>
          <p:cNvSpPr>
            <a:spLocks noGrp="1"/>
          </p:cNvSpPr>
          <p:nvPr>
            <p:ph idx="1"/>
          </p:nvPr>
        </p:nvSpPr>
        <p:spPr>
          <a:xfrm>
            <a:off x="913795" y="422032"/>
            <a:ext cx="10823936" cy="5281246"/>
          </a:xfrm>
        </p:spPr>
        <p:txBody>
          <a:bodyPr/>
          <a:lstStyle/>
          <a:p>
            <a:pPr marL="36900" indent="0">
              <a:buNone/>
            </a:pPr>
            <a:r>
              <a:rPr lang="en-US" sz="1800" dirty="0"/>
              <a:t>2. Class Decorators: Used to modify or enhance classes. The decorator receives a class object and returns a modified or new class.</a:t>
            </a:r>
          </a:p>
          <a:p>
            <a:pPr marL="36900" indent="0">
              <a:buNone/>
            </a:pPr>
            <a:endParaRPr lang="en-US" sz="1800" dirty="0"/>
          </a:p>
          <a:p>
            <a:pPr marL="36900" indent="0">
              <a:buNone/>
            </a:pPr>
            <a:endParaRPr lang="en-US" sz="1800" dirty="0"/>
          </a:p>
          <a:p>
            <a:pPr marL="36900" indent="0">
              <a:buNone/>
            </a:pPr>
            <a:endParaRPr lang="en-US" sz="1800" dirty="0"/>
          </a:p>
          <a:p>
            <a:pPr marL="36900" indent="0">
              <a:buNone/>
            </a:pPr>
            <a:endParaRPr lang="en-US" sz="1800" dirty="0"/>
          </a:p>
          <a:p>
            <a:pPr marL="36900" indent="0">
              <a:buNone/>
            </a:pPr>
            <a:r>
              <a:rPr lang="en-US" sz="1800" dirty="0"/>
              <a:t>3. Method Decorators: Used to decorate methods within a class. They often handle special cases, such as the self argument for instance methods.</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1BA4E7B-84E1-0703-3DF7-DCBABCE6B968}"/>
              </a:ext>
            </a:extLst>
          </p:cNvPr>
          <p:cNvPicPr>
            <a:picLocks noChangeAspect="1"/>
          </p:cNvPicPr>
          <p:nvPr/>
        </p:nvPicPr>
        <p:blipFill>
          <a:blip r:embed="rId2"/>
          <a:stretch>
            <a:fillRect/>
          </a:stretch>
        </p:blipFill>
        <p:spPr>
          <a:xfrm>
            <a:off x="1684199" y="1040424"/>
            <a:ext cx="2940555" cy="1711787"/>
          </a:xfrm>
          <a:prstGeom prst="rect">
            <a:avLst/>
          </a:prstGeom>
        </p:spPr>
      </p:pic>
      <p:pic>
        <p:nvPicPr>
          <p:cNvPr id="10" name="Picture 9">
            <a:extLst>
              <a:ext uri="{FF2B5EF4-FFF2-40B4-BE49-F238E27FC236}">
                <a16:creationId xmlns:a16="http://schemas.microsoft.com/office/drawing/2014/main" id="{A7EED791-2C36-0D9C-CB37-259EED3BAF9B}"/>
              </a:ext>
            </a:extLst>
          </p:cNvPr>
          <p:cNvPicPr>
            <a:picLocks noChangeAspect="1"/>
          </p:cNvPicPr>
          <p:nvPr/>
        </p:nvPicPr>
        <p:blipFill>
          <a:blip r:embed="rId3"/>
          <a:stretch>
            <a:fillRect/>
          </a:stretch>
        </p:blipFill>
        <p:spPr>
          <a:xfrm>
            <a:off x="4687088" y="3172267"/>
            <a:ext cx="2900674" cy="3527471"/>
          </a:xfrm>
          <a:prstGeom prst="rect">
            <a:avLst/>
          </a:prstGeom>
        </p:spPr>
      </p:pic>
    </p:spTree>
    <p:extLst>
      <p:ext uri="{BB962C8B-B14F-4D97-AF65-F5344CB8AC3E}">
        <p14:creationId xmlns:p14="http://schemas.microsoft.com/office/powerpoint/2010/main" val="419926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2832</TotalTime>
  <Words>4262</Words>
  <Application>Microsoft Office PowerPoint</Application>
  <PresentationFormat>Widescreen</PresentationFormat>
  <Paragraphs>328</Paragraphs>
  <Slides>54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Python Functions:</vt:lpstr>
      <vt:lpstr>Types of Functions in Python:</vt:lpstr>
      <vt:lpstr>Python Function Arguments:</vt:lpstr>
      <vt:lpstr>Types of Python Function Arguments:</vt:lpstr>
      <vt:lpstr>Keyword Arguments:</vt:lpstr>
      <vt:lpstr>Arbitrary Keyword  Arguments:</vt:lpstr>
      <vt:lpstr>Example 2: Variable length keyword arguments:</vt:lpstr>
      <vt:lpstr>Python Function within Functions:</vt:lpstr>
      <vt:lpstr> Use of Pass Keyword in a Function:</vt:lpstr>
      <vt:lpstr>Return Statement in Python Function:</vt:lpstr>
      <vt:lpstr>  Python Lambda Functions:  </vt:lpstr>
      <vt:lpstr>Recursion in Python:</vt:lpstr>
      <vt:lpstr>Why Python Uses 'Self' as Default Argument?</vt:lpstr>
      <vt:lpstr>Map, Reduce and Filter Function in Python:</vt:lpstr>
      <vt:lpstr>Filter() Function:</vt:lpstr>
      <vt:lpstr>Decorators in Python:</vt:lpstr>
      <vt:lpstr>Higher-Order Functions: </vt:lpstr>
      <vt:lpstr>Types of Decorators in Python: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31</cp:revision>
  <dcterms:created xsi:type="dcterms:W3CDTF">2025-07-02T08:21:56Z</dcterms:created>
  <dcterms:modified xsi:type="dcterms:W3CDTF">2025-07-07T14:59:47Z</dcterms:modified>
</cp:coreProperties>
</file>