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F4BFF5-BD55-4120-860A-85503BABE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29CAB78-AA12-4C7F-85B9-7F561BBBE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050D11-45B0-4FB5-B769-16D6CD082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CDCB-129C-4C2A-9C56-FB7CB29A52DB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6F0D33-1DDA-4EC3-90DB-8838A065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7B6635-6760-44F7-8E90-065C1C96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083B-9813-48EF-BF00-7A4B0B630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28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A94FFD-8866-4C68-8EDE-AFC7C8A9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31C73C3-B307-4CD7-87DD-E5A06D60D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137F9-3EA5-495C-A33A-C14E8D533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CDCB-129C-4C2A-9C56-FB7CB29A52DB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D597F6-3EAB-4B18-A9C6-2E0049C5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05545C-EDC5-487B-8BB7-BC922DC4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083B-9813-48EF-BF00-7A4B0B630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526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D2D07E9-4B4F-4E31-85BA-A9F9F24A2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7936EC-C6AD-4FB8-88E1-4A729D115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712446-1335-49A8-AD6D-A5044EC6F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CDCB-129C-4C2A-9C56-FB7CB29A52DB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F10E42-A77E-4D70-BB6E-98E3F152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E0EF81-98C6-4FA1-A544-0DB32FDD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083B-9813-48EF-BF00-7A4B0B630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312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48EAEA-0FF0-4688-A8F6-E748B8E0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E0F054-BF45-4EA3-8E3A-AD7C6E9CD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D5C2ED-5C86-4CBB-968E-5661C91B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CDCB-129C-4C2A-9C56-FB7CB29A52DB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2071E-2C5E-40DB-8F48-B963C78D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0CBCC3-3A63-435C-AB95-AF71563F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083B-9813-48EF-BF00-7A4B0B630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454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DEA359-65D8-4087-9F4C-64CB67C3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93073C-B465-4A47-ABAD-4E966261B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2AB56A-F97B-4897-8EC1-5598458B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CDCB-129C-4C2A-9C56-FB7CB29A52DB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AEF12E-7B8D-429F-BE3E-F248FF05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A493A5-0C13-4C39-99FD-41ACD970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083B-9813-48EF-BF00-7A4B0B630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26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82BC1C-A1EA-4DD6-BD3C-B6997D80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3F932B-EEC6-47A3-A812-5C40415F7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FC02AB5-C904-48A1-B638-9B75B1946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A9EB51E-C11E-4C06-A687-D1AE142AE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CDCB-129C-4C2A-9C56-FB7CB29A52DB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7421CF-B30E-4D9F-9786-C8D081E1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3B406C-9DFE-42C0-8122-492C9B77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083B-9813-48EF-BF00-7A4B0B630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51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B4EB7F-63E2-44BF-A6F1-F34131DC7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A1DF5A-EC40-40C3-AECE-5FF408C73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C24DF5A-43C3-4899-AB53-424EF8430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4421850-3E21-40EB-959D-993562B1F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1D22E10-0621-4683-85AE-278A8F172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4E3ECD7-A981-4294-9747-E2092E19A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CDCB-129C-4C2A-9C56-FB7CB29A52DB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D55552D-75BE-438C-AB01-28301D68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0CC7AEB-7FBA-4B9C-AE4E-84D86F32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083B-9813-48EF-BF00-7A4B0B630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628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5B77F2-124C-4FEA-A6C0-E8C1AF73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AFB837-CEED-41FE-B7D3-92F4BCB8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CDCB-129C-4C2A-9C56-FB7CB29A52DB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C121A6C-A2E0-4C22-AEE4-0DCEB11C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33B965D-453E-4B26-9424-87B5792A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083B-9813-48EF-BF00-7A4B0B630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1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63785C-B10F-4802-AC50-62253A1A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CDCB-129C-4C2A-9C56-FB7CB29A52DB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CE3232-1A09-4A04-BFD5-9031D79A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E38F4E5-6A6E-4AE2-9B9A-E21425DD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083B-9813-48EF-BF00-7A4B0B630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57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00BB64-10EC-4044-9FF6-6A7E26AB9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0CFFB4-764A-4118-8B06-E0E1B267F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117979C-3EB5-4195-B2DA-CEF533729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751D06-E5F0-420C-AD61-7509F55C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CDCB-129C-4C2A-9C56-FB7CB29A52DB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75705C5-A9DD-4C34-B799-0A657FAE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8BB20D-6B46-42E3-BFDA-5F8837DA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083B-9813-48EF-BF00-7A4B0B630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574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6DEFB9-FC9A-4EBE-8A8E-58690801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8A56EE6-E00C-4D77-98C1-BED11F891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20EAC8-2B63-4A3D-A44C-0B5F1CA29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651C57D-6D54-47D6-A1CE-C2619A07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CDCB-129C-4C2A-9C56-FB7CB29A52DB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0A5E38D-345C-46F6-958E-6BBA478C3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3A3C1B0-2C55-4DFF-92D9-C40B802F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083B-9813-48EF-BF00-7A4B0B630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446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7E00BC3-B6A5-4A6E-A46D-4F05A59A9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242C31-7E48-4A37-AF6B-72E3F7F9F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819B1C-F88F-4D56-AF43-C756FE6DB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BCDCB-129C-4C2A-9C56-FB7CB29A52DB}" type="datetimeFigureOut">
              <a:rPr lang="it-IT" smtClean="0"/>
              <a:t>07/01/2021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DA5CBC-2644-4A6E-89F1-A0D77F669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2FAE14-54D4-475D-A642-C1529E9D8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D083B-9813-48EF-BF00-7A4B0B630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68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B99BEE58-55A7-426E-B667-82A851EABBE2}"/>
              </a:ext>
            </a:extLst>
          </p:cNvPr>
          <p:cNvSpPr/>
          <p:nvPr/>
        </p:nvSpPr>
        <p:spPr>
          <a:xfrm>
            <a:off x="3257843" y="474137"/>
            <a:ext cx="2258682" cy="590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ProfinetDataSource</a:t>
            </a:r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BD9A3C30-B6EE-496A-9BDC-DABF83662D2E}"/>
              </a:ext>
            </a:extLst>
          </p:cNvPr>
          <p:cNvSpPr/>
          <p:nvPr/>
        </p:nvSpPr>
        <p:spPr>
          <a:xfrm>
            <a:off x="5681676" y="493684"/>
            <a:ext cx="3055037" cy="6525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DataSourceI</a:t>
            </a:r>
            <a:endParaRPr lang="it-IT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5B9A702A-B123-457D-88A7-5216F6F89D01}"/>
              </a:ext>
            </a:extLst>
          </p:cNvPr>
          <p:cNvSpPr/>
          <p:nvPr/>
        </p:nvSpPr>
        <p:spPr>
          <a:xfrm>
            <a:off x="5673731" y="4963902"/>
            <a:ext cx="3049743" cy="690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ICyclicNotifiable</a:t>
            </a:r>
            <a:endParaRPr lang="it-IT" dirty="0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92BC9A31-36DF-4524-B110-FAB01451754A}"/>
              </a:ext>
            </a:extLst>
          </p:cNvPr>
          <p:cNvSpPr/>
          <p:nvPr/>
        </p:nvSpPr>
        <p:spPr>
          <a:xfrm>
            <a:off x="5668437" y="2695153"/>
            <a:ext cx="3055037" cy="6904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ITimerEntryPoint</a:t>
            </a:r>
            <a:endParaRPr lang="it-IT" dirty="0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1E52FAFF-3718-4445-B529-E965ABB0355B}"/>
              </a:ext>
            </a:extLst>
          </p:cNvPr>
          <p:cNvSpPr/>
          <p:nvPr/>
        </p:nvSpPr>
        <p:spPr>
          <a:xfrm>
            <a:off x="5673730" y="3455880"/>
            <a:ext cx="3049744" cy="6904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IMainThreadEntryPoint</a:t>
            </a:r>
            <a:endParaRPr lang="it-IT" dirty="0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AA05B768-9D99-4309-AB96-5E93F0E732F3}"/>
              </a:ext>
            </a:extLst>
          </p:cNvPr>
          <p:cNvSpPr/>
          <p:nvPr/>
        </p:nvSpPr>
        <p:spPr>
          <a:xfrm>
            <a:off x="5681675" y="5712985"/>
            <a:ext cx="3055038" cy="690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IProfinetEventNotifiable</a:t>
            </a:r>
            <a:endParaRPr lang="it-IT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C3745F3B-3C9E-4907-9F85-AC5665707D3A}"/>
              </a:ext>
            </a:extLst>
          </p:cNvPr>
          <p:cNvSpPr/>
          <p:nvPr/>
        </p:nvSpPr>
        <p:spPr>
          <a:xfrm>
            <a:off x="5681675" y="1201650"/>
            <a:ext cx="3055038" cy="6904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ISynchronisableInput</a:t>
            </a:r>
            <a:endParaRPr lang="it-IT" dirty="0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588D6442-BCAD-4ECD-8704-B0FCF8576F44}"/>
              </a:ext>
            </a:extLst>
          </p:cNvPr>
          <p:cNvSpPr/>
          <p:nvPr/>
        </p:nvSpPr>
        <p:spPr>
          <a:xfrm>
            <a:off x="5673731" y="1950733"/>
            <a:ext cx="3055039" cy="6904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ISynchronisableOutput</a:t>
            </a:r>
            <a:endParaRPr lang="it-IT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E9955A56-B78A-4CA5-94FC-9E924D60B191}"/>
              </a:ext>
            </a:extLst>
          </p:cNvPr>
          <p:cNvSpPr/>
          <p:nvPr/>
        </p:nvSpPr>
        <p:spPr>
          <a:xfrm>
            <a:off x="5681675" y="4204069"/>
            <a:ext cx="3055039" cy="690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IOperationalSignalsEntryPoint</a:t>
            </a:r>
            <a:endParaRPr lang="it-IT" dirty="0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506ADD86-6727-4EBF-9828-669E48A97A81}"/>
              </a:ext>
            </a:extLst>
          </p:cNvPr>
          <p:cNvSpPr/>
          <p:nvPr/>
        </p:nvSpPr>
        <p:spPr>
          <a:xfrm>
            <a:off x="105647" y="2190085"/>
            <a:ext cx="2994991" cy="2531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ProfinetDataSourceAdapter</a:t>
            </a:r>
            <a:endParaRPr lang="it-IT" dirty="0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6BAEE6D1-1462-4E3C-84AE-9E893B50CA91}"/>
              </a:ext>
            </a:extLst>
          </p:cNvPr>
          <p:cNvSpPr/>
          <p:nvPr/>
        </p:nvSpPr>
        <p:spPr>
          <a:xfrm>
            <a:off x="105647" y="5188438"/>
            <a:ext cx="3055037" cy="6525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ILoggerAdapter</a:t>
            </a:r>
            <a:endParaRPr lang="it-IT" dirty="0"/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D3DD540F-41AA-45F6-8CAE-9DB170FA6428}"/>
              </a:ext>
            </a:extLst>
          </p:cNvPr>
          <p:cNvSpPr/>
          <p:nvPr/>
        </p:nvSpPr>
        <p:spPr>
          <a:xfrm>
            <a:off x="8915111" y="474136"/>
            <a:ext cx="3055037" cy="14179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MemoryMap</a:t>
            </a:r>
            <a:endParaRPr lang="it-IT" dirty="0"/>
          </a:p>
          <a:p>
            <a:pPr algn="ctr"/>
            <a:r>
              <a:rPr lang="it-IT" dirty="0" err="1"/>
              <a:t>SynchNMutex</a:t>
            </a:r>
            <a:endParaRPr lang="it-IT" dirty="0"/>
          </a:p>
          <a:p>
            <a:pPr algn="ctr"/>
            <a:r>
              <a:rPr lang="it-IT" dirty="0" err="1"/>
              <a:t>InputBroker</a:t>
            </a:r>
            <a:endParaRPr lang="it-IT" dirty="0"/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13BD22C3-262C-4493-9E92-82F14DC86759}"/>
              </a:ext>
            </a:extLst>
          </p:cNvPr>
          <p:cNvSpPr/>
          <p:nvPr/>
        </p:nvSpPr>
        <p:spPr>
          <a:xfrm>
            <a:off x="8925300" y="2027258"/>
            <a:ext cx="3055037" cy="14179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MemoryMap</a:t>
            </a:r>
            <a:endParaRPr lang="it-IT" dirty="0"/>
          </a:p>
          <a:p>
            <a:pPr algn="ctr"/>
            <a:r>
              <a:rPr lang="it-IT" dirty="0" err="1"/>
              <a:t>SynchNMutex</a:t>
            </a:r>
            <a:endParaRPr lang="it-IT" dirty="0"/>
          </a:p>
          <a:p>
            <a:pPr algn="ctr"/>
            <a:r>
              <a:rPr lang="it-IT" dirty="0" err="1"/>
              <a:t>OutputBroker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6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5962D455-280E-4647-9D6E-C28D9CA72B1F}"/>
              </a:ext>
            </a:extLst>
          </p:cNvPr>
          <p:cNvSpPr/>
          <p:nvPr/>
        </p:nvSpPr>
        <p:spPr>
          <a:xfrm>
            <a:off x="303972" y="927653"/>
            <a:ext cx="2372139" cy="1510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Slot 0</a:t>
            </a:r>
          </a:p>
          <a:p>
            <a:pPr algn="ctr"/>
            <a:r>
              <a:rPr lang="it-IT" dirty="0"/>
              <a:t>(Always </a:t>
            </a:r>
            <a:r>
              <a:rPr lang="it-IT" dirty="0" err="1"/>
              <a:t>present</a:t>
            </a:r>
            <a:r>
              <a:rPr lang="it-IT" dirty="0"/>
              <a:t>)</a:t>
            </a:r>
          </a:p>
          <a:p>
            <a:pPr algn="ctr"/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known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DAP</a:t>
            </a:r>
          </a:p>
          <a:p>
            <a:pPr algn="ctr"/>
            <a:r>
              <a:rPr lang="it-IT" dirty="0"/>
              <a:t>(Device Access Point)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828A6191-C6CA-4F6F-8AD4-3012630DAFB4}"/>
              </a:ext>
            </a:extLst>
          </p:cNvPr>
          <p:cNvSpPr/>
          <p:nvPr/>
        </p:nvSpPr>
        <p:spPr>
          <a:xfrm>
            <a:off x="303971" y="2570922"/>
            <a:ext cx="2372139" cy="1510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Slot 1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04F1C7C3-1DA2-452B-8E20-C8585A21DBAB}"/>
              </a:ext>
            </a:extLst>
          </p:cNvPr>
          <p:cNvSpPr/>
          <p:nvPr/>
        </p:nvSpPr>
        <p:spPr>
          <a:xfrm>
            <a:off x="303970" y="4716044"/>
            <a:ext cx="2372139" cy="1510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Slot N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1BFAD806-92F5-4E76-85C6-B43815116178}"/>
              </a:ext>
            </a:extLst>
          </p:cNvPr>
          <p:cNvSpPr/>
          <p:nvPr/>
        </p:nvSpPr>
        <p:spPr>
          <a:xfrm>
            <a:off x="303971" y="4214190"/>
            <a:ext cx="2372139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[…]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F2A98251-4DC6-4F08-BD08-B133F95826F5}"/>
              </a:ext>
            </a:extLst>
          </p:cNvPr>
          <p:cNvSpPr/>
          <p:nvPr/>
        </p:nvSpPr>
        <p:spPr>
          <a:xfrm>
            <a:off x="2510458" y="1062767"/>
            <a:ext cx="1677230" cy="3693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Subslot</a:t>
            </a:r>
            <a:r>
              <a:rPr lang="it-IT" dirty="0"/>
              <a:t> 0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431DDBFD-6832-43F4-9146-B1E92586ECCA}"/>
              </a:ext>
            </a:extLst>
          </p:cNvPr>
          <p:cNvSpPr/>
          <p:nvPr/>
        </p:nvSpPr>
        <p:spPr>
          <a:xfrm>
            <a:off x="2510458" y="1471365"/>
            <a:ext cx="1677230" cy="3693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[…]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E8344409-D635-4E94-A49A-92A93582447C}"/>
              </a:ext>
            </a:extLst>
          </p:cNvPr>
          <p:cNvSpPr/>
          <p:nvPr/>
        </p:nvSpPr>
        <p:spPr>
          <a:xfrm>
            <a:off x="2510458" y="1879963"/>
            <a:ext cx="1677230" cy="3693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Subslot</a:t>
            </a:r>
            <a:r>
              <a:rPr lang="it-IT" dirty="0"/>
              <a:t> N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1A67E66A-BF4C-4C8C-B3CC-E5E16C2D8808}"/>
              </a:ext>
            </a:extLst>
          </p:cNvPr>
          <p:cNvSpPr/>
          <p:nvPr/>
        </p:nvSpPr>
        <p:spPr>
          <a:xfrm>
            <a:off x="2510458" y="2707881"/>
            <a:ext cx="1677230" cy="3693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Subslot</a:t>
            </a:r>
            <a:r>
              <a:rPr lang="it-IT" dirty="0"/>
              <a:t> 0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104DDD54-8A56-4489-A189-64E5FBF8EC80}"/>
              </a:ext>
            </a:extLst>
          </p:cNvPr>
          <p:cNvSpPr/>
          <p:nvPr/>
        </p:nvSpPr>
        <p:spPr>
          <a:xfrm>
            <a:off x="2510458" y="3116479"/>
            <a:ext cx="1677230" cy="3693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[…]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4B4F4FFB-8866-4C89-9B71-FFD56B937FB9}"/>
              </a:ext>
            </a:extLst>
          </p:cNvPr>
          <p:cNvSpPr/>
          <p:nvPr/>
        </p:nvSpPr>
        <p:spPr>
          <a:xfrm>
            <a:off x="2510458" y="3525077"/>
            <a:ext cx="1677230" cy="3693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Subslot</a:t>
            </a:r>
            <a:r>
              <a:rPr lang="it-IT" dirty="0"/>
              <a:t> N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7D1D5D6E-79A6-4CE0-AAC1-976B16E0EF17}"/>
              </a:ext>
            </a:extLst>
          </p:cNvPr>
          <p:cNvSpPr/>
          <p:nvPr/>
        </p:nvSpPr>
        <p:spPr>
          <a:xfrm>
            <a:off x="2510458" y="4908603"/>
            <a:ext cx="1677230" cy="3693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Subslot</a:t>
            </a:r>
            <a:r>
              <a:rPr lang="it-IT" dirty="0"/>
              <a:t> 0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D2BB81A-3706-48C7-BEFC-878250FD9AF0}"/>
              </a:ext>
            </a:extLst>
          </p:cNvPr>
          <p:cNvSpPr/>
          <p:nvPr/>
        </p:nvSpPr>
        <p:spPr>
          <a:xfrm>
            <a:off x="2510458" y="5317201"/>
            <a:ext cx="1677230" cy="3693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[…]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C95A95E9-C1F8-4767-8919-04D024E53EAC}"/>
              </a:ext>
            </a:extLst>
          </p:cNvPr>
          <p:cNvSpPr/>
          <p:nvPr/>
        </p:nvSpPr>
        <p:spPr>
          <a:xfrm>
            <a:off x="2510458" y="5725799"/>
            <a:ext cx="1677230" cy="3693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Subslot</a:t>
            </a:r>
            <a:r>
              <a:rPr lang="it-IT" dirty="0"/>
              <a:t> N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A8547ABC-82DC-4E3E-9E71-5469F536C2B5}"/>
              </a:ext>
            </a:extLst>
          </p:cNvPr>
          <p:cNvSpPr/>
          <p:nvPr/>
        </p:nvSpPr>
        <p:spPr>
          <a:xfrm>
            <a:off x="4743450" y="1147609"/>
            <a:ext cx="2074794" cy="10698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Module </a:t>
            </a:r>
            <a:r>
              <a:rPr lang="it-IT" dirty="0" err="1"/>
              <a:t>ident</a:t>
            </a:r>
            <a:endParaRPr lang="it-IT" dirty="0"/>
          </a:p>
          <a:p>
            <a:pPr algn="ctr"/>
            <a:r>
              <a:rPr lang="it-IT" dirty="0" err="1"/>
              <a:t>Submodule</a:t>
            </a:r>
            <a:r>
              <a:rPr lang="it-IT" dirty="0"/>
              <a:t> </a:t>
            </a:r>
            <a:r>
              <a:rPr lang="it-IT" dirty="0" err="1"/>
              <a:t>ident</a:t>
            </a:r>
            <a:endParaRPr lang="it-IT" dirty="0"/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8B4DAE07-4A94-4336-B169-DC263B074D2A}"/>
              </a:ext>
            </a:extLst>
          </p:cNvPr>
          <p:cNvSpPr/>
          <p:nvPr/>
        </p:nvSpPr>
        <p:spPr>
          <a:xfrm rot="10800000">
            <a:off x="4263887" y="1305327"/>
            <a:ext cx="344557" cy="71959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2842F6E7-E332-4ADD-92D0-A23CFE43E256}"/>
              </a:ext>
            </a:extLst>
          </p:cNvPr>
          <p:cNvSpPr/>
          <p:nvPr/>
        </p:nvSpPr>
        <p:spPr>
          <a:xfrm>
            <a:off x="4743450" y="2795713"/>
            <a:ext cx="2074794" cy="10698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Module </a:t>
            </a:r>
            <a:r>
              <a:rPr lang="it-IT" dirty="0" err="1"/>
              <a:t>ident</a:t>
            </a:r>
            <a:endParaRPr lang="it-IT" dirty="0"/>
          </a:p>
          <a:p>
            <a:pPr algn="ctr"/>
            <a:r>
              <a:rPr lang="it-IT" dirty="0" err="1"/>
              <a:t>Submodule</a:t>
            </a:r>
            <a:r>
              <a:rPr lang="it-IT" dirty="0"/>
              <a:t> </a:t>
            </a:r>
            <a:r>
              <a:rPr lang="it-IT" dirty="0" err="1"/>
              <a:t>ident</a:t>
            </a:r>
            <a:endParaRPr lang="it-IT" dirty="0"/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E260C432-5F36-4A65-9ECE-26D68843FAE2}"/>
              </a:ext>
            </a:extLst>
          </p:cNvPr>
          <p:cNvSpPr/>
          <p:nvPr/>
        </p:nvSpPr>
        <p:spPr>
          <a:xfrm rot="10800000">
            <a:off x="4263887" y="2953431"/>
            <a:ext cx="344557" cy="71959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4A99EC21-75CF-4541-989F-015CAC8268FF}"/>
              </a:ext>
            </a:extLst>
          </p:cNvPr>
          <p:cNvSpPr/>
          <p:nvPr/>
        </p:nvSpPr>
        <p:spPr>
          <a:xfrm>
            <a:off x="4743450" y="4985524"/>
            <a:ext cx="2074794" cy="10698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Module </a:t>
            </a:r>
            <a:r>
              <a:rPr lang="it-IT" dirty="0" err="1"/>
              <a:t>ident</a:t>
            </a:r>
            <a:endParaRPr lang="it-IT" dirty="0"/>
          </a:p>
          <a:p>
            <a:pPr algn="ctr"/>
            <a:r>
              <a:rPr lang="it-IT" dirty="0" err="1"/>
              <a:t>Submodule</a:t>
            </a:r>
            <a:r>
              <a:rPr lang="it-IT" dirty="0"/>
              <a:t> </a:t>
            </a:r>
            <a:r>
              <a:rPr lang="it-IT" dirty="0" err="1"/>
              <a:t>ident</a:t>
            </a:r>
            <a:endParaRPr lang="it-IT" dirty="0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DF9C9B6F-4B51-41EF-B883-F82DEF2884FC}"/>
              </a:ext>
            </a:extLst>
          </p:cNvPr>
          <p:cNvSpPr/>
          <p:nvPr/>
        </p:nvSpPr>
        <p:spPr>
          <a:xfrm rot="10800000">
            <a:off x="4263887" y="5143242"/>
            <a:ext cx="344557" cy="71959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0797938-C352-4C33-B0BC-E8ECBAA21DB1}"/>
              </a:ext>
            </a:extLst>
          </p:cNvPr>
          <p:cNvSpPr txBox="1"/>
          <p:nvPr/>
        </p:nvSpPr>
        <p:spPr>
          <a:xfrm>
            <a:off x="7374006" y="1451966"/>
            <a:ext cx="416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Must match the &lt;</a:t>
            </a:r>
            <a:r>
              <a:rPr lang="it-IT" dirty="0" err="1"/>
              <a:t>DeviceAccessPointItem</a:t>
            </a:r>
            <a:r>
              <a:rPr lang="it-IT" dirty="0"/>
              <a:t>&gt;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2B9AC7A-C921-4E7E-89E0-62FD2CD65005}"/>
              </a:ext>
            </a:extLst>
          </p:cNvPr>
          <p:cNvSpPr txBox="1"/>
          <p:nvPr/>
        </p:nvSpPr>
        <p:spPr>
          <a:xfrm>
            <a:off x="7374006" y="3114143"/>
            <a:ext cx="416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Must match the &lt;</a:t>
            </a:r>
            <a:r>
              <a:rPr lang="it-IT" dirty="0" err="1"/>
              <a:t>VirtualSubmoduleItem</a:t>
            </a:r>
            <a:r>
              <a:rPr lang="it-IT" dirty="0"/>
              <a:t>&gt;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0C02075-B96B-4333-982A-B082C3A303CA}"/>
              </a:ext>
            </a:extLst>
          </p:cNvPr>
          <p:cNvSpPr txBox="1"/>
          <p:nvPr/>
        </p:nvSpPr>
        <p:spPr>
          <a:xfrm>
            <a:off x="7374006" y="5317202"/>
            <a:ext cx="416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Must match the &lt;</a:t>
            </a:r>
            <a:r>
              <a:rPr lang="it-IT" dirty="0" err="1"/>
              <a:t>VirtualSubmoduleItem</a:t>
            </a:r>
            <a:r>
              <a:rPr lang="it-IT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4430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DCB38C05-E27A-4EDE-A253-A9A40926BB62}"/>
              </a:ext>
            </a:extLst>
          </p:cNvPr>
          <p:cNvSpPr txBox="1"/>
          <p:nvPr/>
        </p:nvSpPr>
        <p:spPr>
          <a:xfrm>
            <a:off x="303972" y="200025"/>
            <a:ext cx="590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MARTe2 </a:t>
            </a:r>
            <a:r>
              <a:rPr lang="it-IT" b="1" dirty="0" err="1"/>
              <a:t>Configuration</a:t>
            </a:r>
            <a:r>
              <a:rPr lang="it-IT" b="1" dirty="0"/>
              <a:t> file – </a:t>
            </a:r>
            <a:r>
              <a:rPr lang="it-IT" b="1" dirty="0" err="1"/>
              <a:t>Section</a:t>
            </a:r>
            <a:r>
              <a:rPr lang="it-IT" b="1" dirty="0"/>
              <a:t> 6, Slots/</a:t>
            </a:r>
            <a:r>
              <a:rPr lang="it-IT" b="1" dirty="0" err="1"/>
              <a:t>Subslots</a:t>
            </a:r>
            <a:r>
              <a:rPr lang="it-IT" b="1" dirty="0"/>
              <a:t> layout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0DDA2AC-6BE6-4B74-9FA2-642F9BD371F8}"/>
              </a:ext>
            </a:extLst>
          </p:cNvPr>
          <p:cNvSpPr/>
          <p:nvPr/>
        </p:nvSpPr>
        <p:spPr>
          <a:xfrm>
            <a:off x="303971" y="892608"/>
            <a:ext cx="6414881" cy="48985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D11523CA-BA9E-4D93-961E-9F6D851F0FCF}"/>
              </a:ext>
            </a:extLst>
          </p:cNvPr>
          <p:cNvSpPr/>
          <p:nvPr/>
        </p:nvSpPr>
        <p:spPr>
          <a:xfrm>
            <a:off x="940904" y="1298713"/>
            <a:ext cx="6135757" cy="40684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7285ECA6-3F9D-4646-9F01-0F28C3132E2A}"/>
              </a:ext>
            </a:extLst>
          </p:cNvPr>
          <p:cNvSpPr/>
          <p:nvPr/>
        </p:nvSpPr>
        <p:spPr>
          <a:xfrm>
            <a:off x="1563757" y="2413626"/>
            <a:ext cx="5923721" cy="26204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6226C83-9DEB-4326-938F-715302988263}"/>
              </a:ext>
            </a:extLst>
          </p:cNvPr>
          <p:cNvSpPr txBox="1"/>
          <p:nvPr/>
        </p:nvSpPr>
        <p:spPr>
          <a:xfrm>
            <a:off x="303971" y="892608"/>
            <a:ext cx="641488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Slots = {</a:t>
            </a:r>
            <a:endParaRPr lang="it-IT" sz="2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    Slot0 = {</a:t>
            </a:r>
            <a:endParaRPr lang="it-IT" sz="2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it-IT" sz="2400" b="1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SlotNumber</a:t>
            </a:r>
            <a:r>
              <a:rPr lang="it-IT" sz="2400" b="1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0</a:t>
            </a:r>
            <a:endParaRPr lang="it-IT" sz="2400" b="1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it-IT" sz="24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Subslots</a:t>
            </a:r>
            <a:r>
              <a:rPr lang="it-IT" sz="2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{</a:t>
            </a:r>
            <a:endParaRPr lang="it-IT" sz="2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        Subslot1 = {</a:t>
            </a:r>
            <a:endParaRPr lang="it-IT" sz="2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it-IT" sz="2400" b="1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SubslotNumber</a:t>
            </a:r>
            <a:r>
              <a:rPr lang="it-IT" sz="2400" b="1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1</a:t>
            </a:r>
            <a:endParaRPr lang="it-IT" sz="2400" b="1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it-IT" sz="24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DeviceAccessPoint</a:t>
            </a:r>
            <a:r>
              <a:rPr lang="it-IT" sz="2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1</a:t>
            </a:r>
            <a:endParaRPr lang="it-IT" sz="2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it-IT" sz="2400" b="1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Expected</a:t>
            </a:r>
            <a:r>
              <a:rPr lang="it-IT" sz="2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DataDirection</a:t>
            </a:r>
            <a:r>
              <a:rPr lang="it-IT" sz="2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1</a:t>
            </a:r>
            <a:endParaRPr lang="it-IT" sz="2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it-IT" sz="2400" b="1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Expected</a:t>
            </a:r>
            <a:r>
              <a:rPr lang="it-IT" sz="2400" b="1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InputSize</a:t>
            </a:r>
            <a:r>
              <a:rPr lang="it-IT" sz="2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0</a:t>
            </a:r>
            <a:endParaRPr lang="it-IT" sz="2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it-IT" sz="2400" b="1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Expected</a:t>
            </a:r>
            <a:r>
              <a:rPr lang="it-IT" sz="2400" b="1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OutputSize</a:t>
            </a:r>
            <a:r>
              <a:rPr lang="it-IT" sz="2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0</a:t>
            </a:r>
            <a:endParaRPr lang="it-IT" sz="2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it-IT" sz="2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     }</a:t>
            </a:r>
          </a:p>
          <a:p>
            <a:r>
              <a:rPr lang="it-IT" sz="2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sz="2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endParaRPr lang="it-IT" sz="1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endParaRPr lang="it-IT" sz="800" b="0" dirty="0">
              <a:solidFill>
                <a:srgbClr val="38488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DF45739-5842-41AF-B3FF-AEF609820DE7}"/>
              </a:ext>
            </a:extLst>
          </p:cNvPr>
          <p:cNvSpPr txBox="1"/>
          <p:nvPr/>
        </p:nvSpPr>
        <p:spPr>
          <a:xfrm>
            <a:off x="7851915" y="351423"/>
            <a:ext cx="4168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Slots</a:t>
            </a:r>
            <a:r>
              <a:rPr lang="it-IT" sz="1400" dirty="0"/>
              <a:t> </a:t>
            </a:r>
            <a:r>
              <a:rPr lang="it-IT" sz="1400" dirty="0" err="1"/>
              <a:t>section</a:t>
            </a:r>
            <a:r>
              <a:rPr lang="it-IT" sz="1400" dirty="0"/>
              <a:t> matches the device slot </a:t>
            </a:r>
            <a:r>
              <a:rPr lang="it-IT" sz="1400" dirty="0" err="1"/>
              <a:t>profile</a:t>
            </a:r>
            <a:endParaRPr lang="it-IT" sz="1400" dirty="0"/>
          </a:p>
          <a:p>
            <a:endParaRPr lang="it-IT" sz="1400" dirty="0"/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89CF6F2C-704C-45E0-A60C-C7DADA4E7F61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6718852" y="613033"/>
            <a:ext cx="1133063" cy="27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744660D-E807-4909-8D64-A9D9777A945F}"/>
              </a:ext>
            </a:extLst>
          </p:cNvPr>
          <p:cNvSpPr txBox="1"/>
          <p:nvPr/>
        </p:nvSpPr>
        <p:spPr>
          <a:xfrm>
            <a:off x="7851915" y="874643"/>
            <a:ext cx="4168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Each</a:t>
            </a:r>
            <a:r>
              <a:rPr lang="it-IT" sz="1400" dirty="0"/>
              <a:t> slots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identified</a:t>
            </a:r>
            <a:r>
              <a:rPr lang="it-IT" sz="1400" dirty="0"/>
              <a:t> by the </a:t>
            </a:r>
            <a:r>
              <a:rPr lang="it-IT" sz="1400" b="1" dirty="0" err="1"/>
              <a:t>SlotNumber</a:t>
            </a:r>
            <a:r>
              <a:rPr lang="it-IT" sz="1400" dirty="0"/>
              <a:t> </a:t>
            </a:r>
            <a:r>
              <a:rPr lang="it-IT" sz="1400" dirty="0" err="1"/>
              <a:t>attribute</a:t>
            </a:r>
            <a:r>
              <a:rPr lang="it-IT" sz="1400" dirty="0"/>
              <a:t> and </a:t>
            </a:r>
            <a:r>
              <a:rPr lang="it-IT" sz="1400" dirty="0" err="1"/>
              <a:t>contains</a:t>
            </a:r>
            <a:r>
              <a:rPr lang="it-IT" sz="1400" dirty="0"/>
              <a:t> 1:N </a:t>
            </a:r>
            <a:r>
              <a:rPr lang="it-IT" sz="1400" dirty="0" err="1"/>
              <a:t>Subslots</a:t>
            </a:r>
            <a:endParaRPr lang="it-IT" sz="1400" dirty="0"/>
          </a:p>
          <a:p>
            <a:endParaRPr lang="it-IT" sz="1400" dirty="0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5E4E992F-4DC3-4ADA-BE17-033820046D5B}"/>
              </a:ext>
            </a:extLst>
          </p:cNvPr>
          <p:cNvCxnSpPr>
            <a:stCxn id="35" idx="1"/>
          </p:cNvCxnSpPr>
          <p:nvPr/>
        </p:nvCxnSpPr>
        <p:spPr>
          <a:xfrm flipH="1">
            <a:off x="7076661" y="1243975"/>
            <a:ext cx="775254" cy="5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6F9F11C-B771-4507-B0AA-8ECCF5E8B625}"/>
              </a:ext>
            </a:extLst>
          </p:cNvPr>
          <p:cNvSpPr txBox="1"/>
          <p:nvPr/>
        </p:nvSpPr>
        <p:spPr>
          <a:xfrm>
            <a:off x="7851915" y="2136527"/>
            <a:ext cx="41686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subslots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identified</a:t>
            </a:r>
            <a:r>
              <a:rPr lang="it-IT" sz="1400" dirty="0"/>
              <a:t> by the </a:t>
            </a:r>
            <a:r>
              <a:rPr lang="it-IT" sz="1400" b="1" dirty="0" err="1"/>
              <a:t>SubslotNumber</a:t>
            </a:r>
            <a:r>
              <a:rPr lang="it-IT" sz="1400" dirty="0"/>
              <a:t> </a:t>
            </a:r>
            <a:r>
              <a:rPr lang="it-IT" sz="1400" dirty="0" err="1"/>
              <a:t>attribute</a:t>
            </a:r>
            <a:r>
              <a:rPr lang="it-IT" sz="1400" dirty="0"/>
              <a:t>. The </a:t>
            </a:r>
            <a:r>
              <a:rPr lang="it-IT" sz="1400" dirty="0" err="1"/>
              <a:t>subslot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the </a:t>
            </a:r>
            <a:r>
              <a:rPr lang="it-IT" sz="1400" dirty="0" err="1"/>
              <a:t>effective</a:t>
            </a:r>
            <a:r>
              <a:rPr lang="it-IT" sz="1400" dirty="0"/>
              <a:t> container for the </a:t>
            </a:r>
            <a:r>
              <a:rPr lang="it-IT" sz="1400" dirty="0" err="1"/>
              <a:t>module</a:t>
            </a:r>
            <a:r>
              <a:rPr lang="it-IT" sz="1400" dirty="0"/>
              <a:t> data. </a:t>
            </a:r>
          </a:p>
          <a:p>
            <a:r>
              <a:rPr lang="it-IT" sz="1400" dirty="0"/>
              <a:t>The </a:t>
            </a:r>
            <a:r>
              <a:rPr lang="it-IT" sz="1400" b="1" dirty="0" err="1"/>
              <a:t>DeviceAccessPoint</a:t>
            </a:r>
            <a:r>
              <a:rPr lang="it-IT" sz="1400" dirty="0"/>
              <a:t>  </a:t>
            </a:r>
            <a:r>
              <a:rPr lang="it-IT" sz="1400" dirty="0" err="1"/>
              <a:t>attribute</a:t>
            </a:r>
            <a:r>
              <a:rPr lang="it-IT" sz="1400" dirty="0"/>
              <a:t> must be 1 </a:t>
            </a:r>
            <a:r>
              <a:rPr lang="it-IT" sz="1400" dirty="0" err="1"/>
              <a:t>if</a:t>
            </a:r>
            <a:r>
              <a:rPr lang="it-IT" sz="1400" dirty="0"/>
              <a:t> </a:t>
            </a:r>
            <a:r>
              <a:rPr lang="it-IT" sz="1400" dirty="0" err="1"/>
              <a:t>referring</a:t>
            </a:r>
            <a:r>
              <a:rPr lang="it-IT" sz="1400" dirty="0"/>
              <a:t> to a DAP..</a:t>
            </a:r>
          </a:p>
          <a:p>
            <a:r>
              <a:rPr lang="it-IT" sz="1400" b="1" dirty="0" err="1">
                <a:solidFill>
                  <a:schemeClr val="accent2">
                    <a:lumMod val="75000"/>
                  </a:schemeClr>
                </a:solidFill>
              </a:rPr>
              <a:t>ExpectedDataDirection</a:t>
            </a:r>
            <a:r>
              <a:rPr lang="it-IT" sz="1400" dirty="0"/>
              <a:t> can be</a:t>
            </a:r>
          </a:p>
          <a:p>
            <a:r>
              <a:rPr lang="en-US" sz="1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0 - No Input Output</a:t>
            </a:r>
            <a:endParaRPr lang="en-US" sz="1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1 - Input Only</a:t>
            </a:r>
            <a:endParaRPr lang="en-US" sz="1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2 - Output Only</a:t>
            </a:r>
            <a:endParaRPr lang="en-US" sz="1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3 - Combined Input/Output</a:t>
            </a:r>
          </a:p>
          <a:p>
            <a:r>
              <a:rPr lang="it-IT" sz="1400" b="1" dirty="0" err="1">
                <a:solidFill>
                  <a:schemeClr val="accent6">
                    <a:lumMod val="75000"/>
                  </a:schemeClr>
                </a:solidFill>
              </a:rPr>
              <a:t>ExpectedInputSize</a:t>
            </a:r>
            <a:r>
              <a:rPr lang="it-IT" sz="1400" dirty="0"/>
              <a:t> and </a:t>
            </a:r>
            <a:r>
              <a:rPr lang="it-IT" sz="1400" b="1" dirty="0" err="1">
                <a:solidFill>
                  <a:schemeClr val="accent4">
                    <a:lumMod val="75000"/>
                  </a:schemeClr>
                </a:solidFill>
              </a:rPr>
              <a:t>ExpectedOutputSize</a:t>
            </a:r>
            <a:r>
              <a:rPr lang="it-IT" sz="1400" dirty="0"/>
              <a:t> (</a:t>
            </a:r>
            <a:r>
              <a:rPr lang="it-IT" sz="1400" dirty="0" err="1"/>
              <a:t>both</a:t>
            </a:r>
            <a:r>
              <a:rPr lang="it-IT" sz="1400" dirty="0"/>
              <a:t> </a:t>
            </a:r>
            <a:r>
              <a:rPr lang="it-IT" sz="1400" dirty="0" err="1"/>
              <a:t>expressed</a:t>
            </a:r>
            <a:r>
              <a:rPr lang="it-IT" sz="1400" dirty="0"/>
              <a:t> in byte) </a:t>
            </a:r>
            <a:r>
              <a:rPr lang="it-IT" sz="1400" dirty="0" err="1"/>
              <a:t>represent</a:t>
            </a:r>
            <a:r>
              <a:rPr lang="it-IT" sz="1400" dirty="0"/>
              <a:t> the size of the input and output and must be set </a:t>
            </a:r>
            <a:r>
              <a:rPr lang="it-IT" sz="1400" dirty="0" err="1"/>
              <a:t>accordingly</a:t>
            </a:r>
            <a:r>
              <a:rPr lang="it-IT" sz="1400" dirty="0"/>
              <a:t> to GSDML file.</a:t>
            </a:r>
            <a:endParaRPr lang="en-US" sz="1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endParaRPr lang="it-IT" sz="1400" dirty="0"/>
          </a:p>
          <a:p>
            <a:endParaRPr lang="it-IT" sz="1400" dirty="0"/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1A2E6BDB-1148-4AF5-9F91-FA4F473C2568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7487479" y="2413629"/>
            <a:ext cx="364436" cy="1384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1F603938-883D-427F-A6A3-324388222FAC}"/>
              </a:ext>
            </a:extLst>
          </p:cNvPr>
          <p:cNvSpPr/>
          <p:nvPr/>
        </p:nvSpPr>
        <p:spPr>
          <a:xfrm>
            <a:off x="2372139" y="3525078"/>
            <a:ext cx="1391478" cy="111318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89399AD-255A-4937-9F92-EC22161F4DD4}"/>
              </a:ext>
            </a:extLst>
          </p:cNvPr>
          <p:cNvSpPr txBox="1"/>
          <p:nvPr/>
        </p:nvSpPr>
        <p:spPr>
          <a:xfrm>
            <a:off x="356980" y="6035053"/>
            <a:ext cx="11663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Means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MARTe2 </a:t>
            </a:r>
            <a:r>
              <a:rPr lang="it-IT" sz="1400" b="1" dirty="0" err="1"/>
              <a:t>expects</a:t>
            </a:r>
            <a:r>
              <a:rPr lang="it-IT" sz="1400" dirty="0"/>
              <a:t> </a:t>
            </a:r>
            <a:r>
              <a:rPr lang="it-IT" sz="1400" dirty="0" err="1"/>
              <a:t>specified</a:t>
            </a:r>
            <a:r>
              <a:rPr lang="it-IT" sz="1400" dirty="0"/>
              <a:t> input/output/</a:t>
            </a:r>
            <a:r>
              <a:rPr lang="it-IT" sz="1400" dirty="0" err="1"/>
              <a:t>direction</a:t>
            </a:r>
            <a:r>
              <a:rPr lang="it-IT" sz="1400" dirty="0"/>
              <a:t> for the data in the slot. </a:t>
            </a:r>
            <a:r>
              <a:rPr lang="it-IT" sz="1400" dirty="0" err="1"/>
              <a:t>When</a:t>
            </a:r>
            <a:r>
              <a:rPr lang="it-IT" sz="1400" dirty="0"/>
              <a:t> the </a:t>
            </a:r>
            <a:r>
              <a:rPr lang="it-IT" sz="1400" dirty="0" err="1"/>
              <a:t>plugging</a:t>
            </a:r>
            <a:r>
              <a:rPr lang="it-IT" sz="1400" dirty="0"/>
              <a:t> </a:t>
            </a:r>
            <a:r>
              <a:rPr lang="it-IT" sz="1400" dirty="0" err="1"/>
              <a:t>process</a:t>
            </a:r>
            <a:r>
              <a:rPr lang="it-IT" sz="1400" dirty="0"/>
              <a:t> </a:t>
            </a:r>
            <a:r>
              <a:rPr lang="it-IT" sz="1400" dirty="0" err="1"/>
              <a:t>happens</a:t>
            </a:r>
            <a:r>
              <a:rPr lang="it-IT" sz="1400" dirty="0"/>
              <a:t>, after the connection, the </a:t>
            </a:r>
            <a:r>
              <a:rPr lang="it-IT" sz="1400" dirty="0" err="1"/>
              <a:t>Profinet</a:t>
            </a:r>
            <a:r>
              <a:rPr lang="it-IT" sz="1400" dirty="0"/>
              <a:t> Master </a:t>
            </a:r>
            <a:r>
              <a:rPr lang="it-IT" sz="1400" dirty="0" err="1"/>
              <a:t>sends</a:t>
            </a:r>
            <a:r>
              <a:rPr lang="it-IT" sz="1400" dirty="0"/>
              <a:t> the GSDML  + Engineering tool </a:t>
            </a:r>
            <a:r>
              <a:rPr lang="it-IT" sz="1400" dirty="0" err="1"/>
              <a:t>obtained</a:t>
            </a:r>
            <a:r>
              <a:rPr lang="it-IT" sz="1400" dirty="0"/>
              <a:t> </a:t>
            </a:r>
            <a:r>
              <a:rPr lang="it-IT" sz="1400" dirty="0" err="1"/>
              <a:t>configuration</a:t>
            </a:r>
            <a:r>
              <a:rPr lang="it-IT" sz="1400" dirty="0"/>
              <a:t>. At </a:t>
            </a:r>
            <a:r>
              <a:rPr lang="it-IT" sz="1400" dirty="0" err="1"/>
              <a:t>that</a:t>
            </a:r>
            <a:r>
              <a:rPr lang="it-IT" sz="1400" dirty="0"/>
              <a:t> point, a matching </a:t>
            </a:r>
            <a:r>
              <a:rPr lang="it-IT" sz="1400" dirty="0" err="1"/>
              <a:t>between</a:t>
            </a:r>
            <a:r>
              <a:rPr lang="it-IT" sz="1400" dirty="0"/>
              <a:t> </a:t>
            </a:r>
            <a:r>
              <a:rPr lang="it-IT" sz="1400" dirty="0" err="1"/>
              <a:t>expected</a:t>
            </a:r>
            <a:r>
              <a:rPr lang="it-IT" sz="1400" dirty="0"/>
              <a:t> and </a:t>
            </a:r>
            <a:r>
              <a:rPr lang="it-IT" sz="1400" dirty="0" err="1"/>
              <a:t>configured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done</a:t>
            </a:r>
            <a:r>
              <a:rPr lang="it-IT" sz="1400" dirty="0"/>
              <a:t>, to </a:t>
            </a:r>
            <a:r>
              <a:rPr lang="it-IT" sz="1400" dirty="0" err="1"/>
              <a:t>confirm</a:t>
            </a:r>
            <a:r>
              <a:rPr lang="it-IT" sz="1400" dirty="0"/>
              <a:t> the </a:t>
            </a:r>
            <a:r>
              <a:rPr lang="it-IT" sz="1400" dirty="0" err="1"/>
              <a:t>correct</a:t>
            </a:r>
            <a:r>
              <a:rPr lang="it-IT" sz="1400" dirty="0"/>
              <a:t> </a:t>
            </a:r>
            <a:r>
              <a:rPr lang="it-IT" sz="1400" dirty="0" err="1"/>
              <a:t>configuration</a:t>
            </a:r>
            <a:r>
              <a:rPr lang="it-IT" sz="1400" dirty="0"/>
              <a:t>.</a:t>
            </a:r>
          </a:p>
          <a:p>
            <a:endParaRPr lang="it-IT" sz="1400" dirty="0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00E60CB-0B2F-4CC6-821F-45374D367996}"/>
              </a:ext>
            </a:extLst>
          </p:cNvPr>
          <p:cNvCxnSpPr>
            <a:endCxn id="4" idx="2"/>
          </p:cNvCxnSpPr>
          <p:nvPr/>
        </p:nvCxnSpPr>
        <p:spPr>
          <a:xfrm flipV="1">
            <a:off x="2213113" y="4638261"/>
            <a:ext cx="854765" cy="145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390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DCB38C05-E27A-4EDE-A253-A9A40926BB62}"/>
              </a:ext>
            </a:extLst>
          </p:cNvPr>
          <p:cNvSpPr txBox="1"/>
          <p:nvPr/>
        </p:nvSpPr>
        <p:spPr>
          <a:xfrm>
            <a:off x="303972" y="200025"/>
            <a:ext cx="591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MARTe2 </a:t>
            </a:r>
            <a:r>
              <a:rPr lang="it-IT" b="1" dirty="0" err="1"/>
              <a:t>Configuration</a:t>
            </a:r>
            <a:r>
              <a:rPr lang="it-IT" b="1" dirty="0"/>
              <a:t> file – </a:t>
            </a:r>
            <a:r>
              <a:rPr lang="it-IT" b="1" dirty="0" err="1"/>
              <a:t>Section</a:t>
            </a:r>
            <a:r>
              <a:rPr lang="it-IT" b="1" dirty="0"/>
              <a:t> 7, MARTe2 </a:t>
            </a:r>
            <a:r>
              <a:rPr lang="it-IT" b="1" dirty="0" err="1"/>
              <a:t>Signal</a:t>
            </a:r>
            <a:r>
              <a:rPr lang="it-IT" b="1" dirty="0"/>
              <a:t> layout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6226C83-9DEB-4326-938F-715302988263}"/>
              </a:ext>
            </a:extLst>
          </p:cNvPr>
          <p:cNvSpPr txBox="1"/>
          <p:nvPr/>
        </p:nvSpPr>
        <p:spPr>
          <a:xfrm>
            <a:off x="303972" y="686104"/>
            <a:ext cx="6414881" cy="38164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it-IT" sz="20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InputInt32A = {</a:t>
            </a:r>
            <a:endParaRPr lang="it-IT" sz="20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0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it-IT" sz="2000" b="1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sz="2000" b="1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int32</a:t>
            </a:r>
            <a:endParaRPr lang="it-IT" sz="2000" b="1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0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it-IT" sz="20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NumberOfElements</a:t>
            </a:r>
            <a:r>
              <a:rPr lang="it-IT" sz="20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1</a:t>
            </a:r>
            <a:endParaRPr lang="it-IT" sz="20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0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it-IT" sz="20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NumberOfDimensions</a:t>
            </a:r>
            <a:r>
              <a:rPr lang="it-IT" sz="20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0</a:t>
            </a:r>
            <a:endParaRPr lang="it-IT" sz="20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0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it-IT" sz="2000" b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Slot</a:t>
            </a:r>
            <a:r>
              <a:rPr lang="it-IT" sz="20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2</a:t>
            </a:r>
            <a:endParaRPr lang="it-IT" sz="20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0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it-IT" sz="2000" b="1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Subslot</a:t>
            </a:r>
            <a:r>
              <a:rPr lang="it-IT" sz="20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1</a:t>
            </a:r>
            <a:endParaRPr lang="it-IT" sz="20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0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it-IT" sz="20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5</a:t>
            </a:r>
            <a:endParaRPr lang="it-IT" sz="20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0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it-IT" sz="20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it-IT" sz="20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0</a:t>
            </a:r>
            <a:endParaRPr lang="it-IT" sz="20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0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it-IT" sz="20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NeedsSwapping</a:t>
            </a:r>
            <a:r>
              <a:rPr lang="it-IT" sz="20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1</a:t>
            </a:r>
            <a:endParaRPr lang="it-IT" sz="20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0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sz="20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endParaRPr lang="it-IT" sz="20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endParaRPr lang="it-IT" sz="1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endParaRPr lang="it-IT" sz="800" b="0" dirty="0">
              <a:solidFill>
                <a:srgbClr val="38488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6220893-171B-4895-BB8F-FD231B5148F2}"/>
              </a:ext>
            </a:extLst>
          </p:cNvPr>
          <p:cNvSpPr txBox="1"/>
          <p:nvPr/>
        </p:nvSpPr>
        <p:spPr>
          <a:xfrm>
            <a:off x="303972" y="5567043"/>
            <a:ext cx="92773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&lt;</a:t>
            </a:r>
            <a:r>
              <a:rPr lang="en-US" b="1" dirty="0" err="1"/>
              <a:t>IOData</a:t>
            </a:r>
            <a:r>
              <a:rPr lang="en-US" dirty="0"/>
              <a:t>&gt;</a:t>
            </a:r>
          </a:p>
          <a:p>
            <a:r>
              <a:rPr lang="en-US" dirty="0"/>
              <a:t>	&lt;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Input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Consistency="All items consistency"</a:t>
            </a:r>
            <a:r>
              <a:rPr lang="en-US" dirty="0"/>
              <a:t>&gt;</a:t>
            </a:r>
            <a:endParaRPr lang="it-IT" dirty="0"/>
          </a:p>
          <a:p>
            <a:r>
              <a:rPr lang="it-IT" dirty="0"/>
              <a:t>		&lt;</a:t>
            </a:r>
            <a:r>
              <a:rPr lang="it-IT" b="1" dirty="0" err="1"/>
              <a:t>DataItem</a:t>
            </a:r>
            <a:r>
              <a:rPr lang="it-IT" dirty="0"/>
              <a:t>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DataType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="Integer32"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TextId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="TOK_Input_DataItem_Int32"</a:t>
            </a:r>
            <a:r>
              <a:rPr lang="it-IT" dirty="0"/>
              <a:t>/&gt;</a:t>
            </a:r>
          </a:p>
        </p:txBody>
      </p:sp>
      <p:sp>
        <p:nvSpPr>
          <p:cNvPr id="7" name="Freccia in giù 6">
            <a:extLst>
              <a:ext uri="{FF2B5EF4-FFF2-40B4-BE49-F238E27FC236}">
                <a16:creationId xmlns:a16="http://schemas.microsoft.com/office/drawing/2014/main" id="{00C2378B-6E49-45A7-BD9C-E1C022AAB0B7}"/>
              </a:ext>
            </a:extLst>
          </p:cNvPr>
          <p:cNvSpPr/>
          <p:nvPr/>
        </p:nvSpPr>
        <p:spPr>
          <a:xfrm rot="10800000">
            <a:off x="2769291" y="4527855"/>
            <a:ext cx="742121" cy="542656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0F5B96E-836A-4B1F-AD76-73AEA3B2B011}"/>
              </a:ext>
            </a:extLst>
          </p:cNvPr>
          <p:cNvSpPr/>
          <p:nvPr/>
        </p:nvSpPr>
        <p:spPr>
          <a:xfrm>
            <a:off x="914400" y="1351721"/>
            <a:ext cx="3193774" cy="649357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FCA5203-0866-487B-9A2C-2ECF5F4698B2}"/>
              </a:ext>
            </a:extLst>
          </p:cNvPr>
          <p:cNvSpPr/>
          <p:nvPr/>
        </p:nvSpPr>
        <p:spPr>
          <a:xfrm>
            <a:off x="914400" y="2001079"/>
            <a:ext cx="2160104" cy="861392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1AFE786-3781-4062-BFA5-60C7849420B4}"/>
              </a:ext>
            </a:extLst>
          </p:cNvPr>
          <p:cNvSpPr txBox="1"/>
          <p:nvPr/>
        </p:nvSpPr>
        <p:spPr>
          <a:xfrm>
            <a:off x="7329281" y="686104"/>
            <a:ext cx="4168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Usually</a:t>
            </a:r>
            <a:r>
              <a:rPr lang="it-IT" sz="1400" dirty="0"/>
              <a:t> </a:t>
            </a:r>
            <a:r>
              <a:rPr lang="it-IT" sz="1400" dirty="0" err="1"/>
              <a:t>Profinet</a:t>
            </a:r>
            <a:r>
              <a:rPr lang="it-IT" sz="1400" dirty="0"/>
              <a:t> </a:t>
            </a:r>
            <a:r>
              <a:rPr lang="it-IT" sz="1400" dirty="0" err="1"/>
              <a:t>variables</a:t>
            </a:r>
            <a:r>
              <a:rPr lang="it-IT" sz="1400" dirty="0"/>
              <a:t> (field </a:t>
            </a:r>
            <a:r>
              <a:rPr lang="it-IT" sz="1400" dirty="0" err="1"/>
              <a:t>variables</a:t>
            </a:r>
            <a:r>
              <a:rPr lang="it-IT" sz="1400" dirty="0"/>
              <a:t>) are </a:t>
            </a:r>
            <a:r>
              <a:rPr lang="it-IT" sz="1400" b="1" dirty="0"/>
              <a:t>single </a:t>
            </a:r>
            <a:r>
              <a:rPr lang="it-IT" sz="1400" b="1" dirty="0" err="1"/>
              <a:t>typed</a:t>
            </a:r>
            <a:r>
              <a:rPr lang="it-IT" sz="1400" b="1" dirty="0"/>
              <a:t> </a:t>
            </a:r>
            <a:r>
              <a:rPr lang="it-IT" sz="1400" b="1" dirty="0" err="1"/>
              <a:t>values</a:t>
            </a:r>
            <a:r>
              <a:rPr lang="it-IT" sz="1400" dirty="0"/>
              <a:t>, </a:t>
            </a:r>
            <a:r>
              <a:rPr lang="it-IT" sz="1400" dirty="0" err="1"/>
              <a:t>NoE</a:t>
            </a:r>
            <a:r>
              <a:rPr lang="it-IT" sz="1400" dirty="0"/>
              <a:t> and </a:t>
            </a:r>
            <a:r>
              <a:rPr lang="it-IT" sz="1400" dirty="0" err="1"/>
              <a:t>NoD</a:t>
            </a:r>
            <a:r>
              <a:rPr lang="it-IT" sz="1400" dirty="0"/>
              <a:t> can stay 1/0</a:t>
            </a:r>
          </a:p>
          <a:p>
            <a:endParaRPr lang="it-IT" sz="1400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69100D4-7859-4D80-808A-7DD708A83534}"/>
              </a:ext>
            </a:extLst>
          </p:cNvPr>
          <p:cNvCxnSpPr>
            <a:stCxn id="22" idx="1"/>
          </p:cNvCxnSpPr>
          <p:nvPr/>
        </p:nvCxnSpPr>
        <p:spPr>
          <a:xfrm flipH="1">
            <a:off x="4108174" y="1055436"/>
            <a:ext cx="3221107" cy="29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5072AC3-5DE0-489F-B338-6FD7793AE068}"/>
              </a:ext>
            </a:extLst>
          </p:cNvPr>
          <p:cNvSpPr txBox="1"/>
          <p:nvPr/>
        </p:nvSpPr>
        <p:spPr>
          <a:xfrm>
            <a:off x="7329281" y="2014489"/>
            <a:ext cx="4168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MARTe2 </a:t>
            </a:r>
            <a:r>
              <a:rPr lang="it-IT" sz="1400" dirty="0" err="1"/>
              <a:t>signal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«</a:t>
            </a:r>
            <a:r>
              <a:rPr lang="it-IT" sz="1400" dirty="0" err="1"/>
              <a:t>contained</a:t>
            </a:r>
            <a:r>
              <a:rPr lang="it-IT" sz="1400" dirty="0"/>
              <a:t>» </a:t>
            </a:r>
            <a:r>
              <a:rPr lang="it-IT" sz="1400" dirty="0" err="1"/>
              <a:t>into</a:t>
            </a:r>
            <a:r>
              <a:rPr lang="it-IT" sz="1400" dirty="0"/>
              <a:t> a </a:t>
            </a:r>
            <a:r>
              <a:rPr lang="it-IT" sz="1400" dirty="0" err="1"/>
              <a:t>Profinet</a:t>
            </a:r>
            <a:r>
              <a:rPr lang="it-IT" sz="1400" dirty="0"/>
              <a:t> </a:t>
            </a:r>
            <a:r>
              <a:rPr lang="it-IT" sz="1400" b="1" dirty="0">
                <a:solidFill>
                  <a:schemeClr val="accent4">
                    <a:lumMod val="50000"/>
                  </a:schemeClr>
                </a:solidFill>
              </a:rPr>
              <a:t>Slot</a:t>
            </a:r>
            <a:r>
              <a:rPr lang="it-IT" sz="1400" dirty="0"/>
              <a:t>/</a:t>
            </a:r>
            <a:r>
              <a:rPr lang="it-IT" sz="1400" b="1" dirty="0" err="1">
                <a:solidFill>
                  <a:schemeClr val="accent2">
                    <a:lumMod val="50000"/>
                  </a:schemeClr>
                </a:solidFill>
              </a:rPr>
              <a:t>Subslot</a:t>
            </a:r>
            <a:r>
              <a:rPr lang="it-IT" sz="1400" dirty="0"/>
              <a:t> after a byte 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</a:rPr>
              <a:t>Offset</a:t>
            </a:r>
          </a:p>
          <a:p>
            <a:endParaRPr lang="it-IT" sz="1400" dirty="0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4A351B4-7F06-44F3-B998-E616CF67DB75}"/>
              </a:ext>
            </a:extLst>
          </p:cNvPr>
          <p:cNvCxnSpPr>
            <a:stCxn id="25" idx="1"/>
            <a:endCxn id="10" idx="3"/>
          </p:cNvCxnSpPr>
          <p:nvPr/>
        </p:nvCxnSpPr>
        <p:spPr>
          <a:xfrm flipH="1">
            <a:off x="3074504" y="2383821"/>
            <a:ext cx="4254777" cy="4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5271E4C8-DFC4-48E5-A3A1-702197EC072B}"/>
              </a:ext>
            </a:extLst>
          </p:cNvPr>
          <p:cNvSpPr/>
          <p:nvPr/>
        </p:nvSpPr>
        <p:spPr>
          <a:xfrm>
            <a:off x="914400" y="2855845"/>
            <a:ext cx="2160104" cy="328004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AE6DE6AC-1E9C-4951-AE96-114712D102F8}"/>
              </a:ext>
            </a:extLst>
          </p:cNvPr>
          <p:cNvSpPr txBox="1"/>
          <p:nvPr/>
        </p:nvSpPr>
        <p:spPr>
          <a:xfrm>
            <a:off x="7329281" y="2943838"/>
            <a:ext cx="4168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</a:t>
            </a:r>
            <a:r>
              <a:rPr lang="it-IT" sz="1400" dirty="0" err="1"/>
              <a:t>direction</a:t>
            </a:r>
            <a:r>
              <a:rPr lang="it-IT" sz="1400" dirty="0"/>
              <a:t> of the </a:t>
            </a:r>
            <a:r>
              <a:rPr lang="it-IT" sz="1400" dirty="0" err="1"/>
              <a:t>signal</a:t>
            </a:r>
            <a:r>
              <a:rPr lang="it-IT" sz="1400" dirty="0"/>
              <a:t> (MARTe2 point-of-</a:t>
            </a:r>
            <a:r>
              <a:rPr lang="it-IT" sz="1400" dirty="0" err="1"/>
              <a:t>view</a:t>
            </a:r>
            <a:r>
              <a:rPr lang="it-IT" sz="1400" dirty="0"/>
              <a:t>)</a:t>
            </a:r>
          </a:p>
          <a:p>
            <a:r>
              <a:rPr lang="it-IT" sz="1400" b="1" dirty="0">
                <a:solidFill>
                  <a:schemeClr val="accent5">
                    <a:lumMod val="50000"/>
                  </a:schemeClr>
                </a:solidFill>
              </a:rPr>
              <a:t>0 – Input</a:t>
            </a:r>
          </a:p>
          <a:p>
            <a:r>
              <a:rPr lang="it-IT" sz="1400" b="1" dirty="0">
                <a:solidFill>
                  <a:schemeClr val="accent5">
                    <a:lumMod val="50000"/>
                  </a:schemeClr>
                </a:solidFill>
              </a:rPr>
              <a:t>1 - Output</a:t>
            </a:r>
          </a:p>
          <a:p>
            <a:endParaRPr lang="it-IT" sz="1400" dirty="0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5B65BBB-27E1-4125-831B-5DA127F9F0DF}"/>
              </a:ext>
            </a:extLst>
          </p:cNvPr>
          <p:cNvCxnSpPr>
            <a:stCxn id="31" idx="1"/>
          </p:cNvCxnSpPr>
          <p:nvPr/>
        </p:nvCxnSpPr>
        <p:spPr>
          <a:xfrm flipH="1" flipV="1">
            <a:off x="3074505" y="3019848"/>
            <a:ext cx="4254776" cy="40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D20A3E1B-1315-4A08-8146-CE2529860999}"/>
              </a:ext>
            </a:extLst>
          </p:cNvPr>
          <p:cNvSpPr/>
          <p:nvPr/>
        </p:nvSpPr>
        <p:spPr>
          <a:xfrm>
            <a:off x="914399" y="3179464"/>
            <a:ext cx="2478158" cy="328004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3B69E8C-F0BA-4047-BD09-3001C10537CE}"/>
              </a:ext>
            </a:extLst>
          </p:cNvPr>
          <p:cNvSpPr txBox="1"/>
          <p:nvPr/>
        </p:nvSpPr>
        <p:spPr>
          <a:xfrm>
            <a:off x="7338392" y="3998964"/>
            <a:ext cx="4168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Profinet</a:t>
            </a:r>
            <a:r>
              <a:rPr lang="it-IT" sz="1400" dirty="0"/>
              <a:t> </a:t>
            </a:r>
            <a:r>
              <a:rPr lang="it-IT" sz="1400" dirty="0" err="1"/>
              <a:t>uses</a:t>
            </a:r>
            <a:r>
              <a:rPr lang="it-IT" sz="1400" dirty="0"/>
              <a:t> Big </a:t>
            </a:r>
            <a:r>
              <a:rPr lang="it-IT" sz="1400" dirty="0" err="1"/>
              <a:t>Endian</a:t>
            </a:r>
            <a:r>
              <a:rPr lang="it-IT" sz="1400" dirty="0"/>
              <a:t> byte </a:t>
            </a:r>
            <a:r>
              <a:rPr lang="it-IT" sz="1400" dirty="0" err="1"/>
              <a:t>ordering</a:t>
            </a:r>
            <a:r>
              <a:rPr lang="it-IT" sz="1400" dirty="0"/>
              <a:t> </a:t>
            </a:r>
            <a:r>
              <a:rPr lang="it-IT" sz="1400" dirty="0" err="1"/>
              <a:t>while</a:t>
            </a:r>
            <a:r>
              <a:rPr lang="it-IT" sz="1400" dirty="0"/>
              <a:t> MARTe2 can be </a:t>
            </a:r>
            <a:r>
              <a:rPr lang="it-IT" sz="1400" dirty="0" err="1"/>
              <a:t>run</a:t>
            </a:r>
            <a:r>
              <a:rPr lang="it-IT" sz="1400" dirty="0"/>
              <a:t> on </a:t>
            </a:r>
            <a:r>
              <a:rPr lang="it-IT" sz="1400" dirty="0" err="1"/>
              <a:t>MultiArch</a:t>
            </a:r>
            <a:r>
              <a:rPr lang="it-IT" sz="1400" dirty="0"/>
              <a:t> </a:t>
            </a:r>
            <a:r>
              <a:rPr lang="it-IT" sz="1400" dirty="0" err="1"/>
              <a:t>which</a:t>
            </a:r>
            <a:r>
              <a:rPr lang="it-IT" sz="1400" dirty="0"/>
              <a:t> can be </a:t>
            </a:r>
            <a:r>
              <a:rPr lang="it-IT" sz="1400" dirty="0" err="1"/>
              <a:t>BE</a:t>
            </a:r>
            <a:r>
              <a:rPr lang="it-IT" sz="1400" dirty="0"/>
              <a:t> or LE. </a:t>
            </a:r>
            <a:r>
              <a:rPr lang="it-IT" sz="1400" b="1" dirty="0">
                <a:solidFill>
                  <a:srgbClr val="C00000"/>
                </a:solidFill>
              </a:rPr>
              <a:t>Always </a:t>
            </a:r>
            <a:r>
              <a:rPr lang="it-IT" sz="1400" b="1" dirty="0" err="1">
                <a:solidFill>
                  <a:srgbClr val="C00000"/>
                </a:solidFill>
              </a:rPr>
              <a:t>enable</a:t>
            </a:r>
            <a:r>
              <a:rPr lang="it-IT" sz="1400" b="1" dirty="0">
                <a:solidFill>
                  <a:srgbClr val="C00000"/>
                </a:solidFill>
              </a:rPr>
              <a:t>, </a:t>
            </a:r>
            <a:r>
              <a:rPr lang="it-IT" sz="1400" b="1" dirty="0" err="1">
                <a:solidFill>
                  <a:srgbClr val="C00000"/>
                </a:solidFill>
              </a:rPr>
              <a:t>unless</a:t>
            </a:r>
            <a:r>
              <a:rPr lang="it-IT" sz="1400" b="1" dirty="0">
                <a:solidFill>
                  <a:srgbClr val="C00000"/>
                </a:solidFill>
              </a:rPr>
              <a:t> downstream GAM </a:t>
            </a:r>
            <a:r>
              <a:rPr lang="it-IT" sz="1400" b="1" dirty="0" err="1">
                <a:solidFill>
                  <a:srgbClr val="C00000"/>
                </a:solidFill>
              </a:rPr>
              <a:t>knows</a:t>
            </a:r>
            <a:r>
              <a:rPr lang="it-IT" sz="1400" b="1" dirty="0">
                <a:solidFill>
                  <a:srgbClr val="C00000"/>
                </a:solidFill>
              </a:rPr>
              <a:t> </a:t>
            </a:r>
            <a:r>
              <a:rPr lang="it-IT" sz="1400" b="1" dirty="0" err="1">
                <a:solidFill>
                  <a:srgbClr val="C00000"/>
                </a:solidFill>
              </a:rPr>
              <a:t>how</a:t>
            </a:r>
            <a:r>
              <a:rPr lang="it-IT" sz="1400" b="1" dirty="0">
                <a:solidFill>
                  <a:srgbClr val="C00000"/>
                </a:solidFill>
              </a:rPr>
              <a:t> to handle the BE </a:t>
            </a:r>
            <a:r>
              <a:rPr lang="it-IT" sz="1400" b="1" dirty="0" err="1">
                <a:solidFill>
                  <a:srgbClr val="C00000"/>
                </a:solidFill>
              </a:rPr>
              <a:t>binary</a:t>
            </a:r>
            <a:r>
              <a:rPr lang="it-IT" sz="1400" b="1" dirty="0">
                <a:solidFill>
                  <a:srgbClr val="C00000"/>
                </a:solidFill>
              </a:rPr>
              <a:t> blob.</a:t>
            </a:r>
          </a:p>
          <a:p>
            <a:r>
              <a:rPr lang="it-IT" sz="1400" b="1" dirty="0" err="1">
                <a:solidFill>
                  <a:srgbClr val="C00000"/>
                </a:solidFill>
              </a:rPr>
              <a:t>Only</a:t>
            </a:r>
            <a:r>
              <a:rPr lang="it-IT" sz="1400" b="1" dirty="0">
                <a:solidFill>
                  <a:srgbClr val="C00000"/>
                </a:solidFill>
              </a:rPr>
              <a:t> 2, 4 and 8 byte size </a:t>
            </a:r>
            <a:r>
              <a:rPr lang="it-IT" sz="1400" b="1" dirty="0" err="1">
                <a:solidFill>
                  <a:srgbClr val="C00000"/>
                </a:solidFill>
              </a:rPr>
              <a:t>types</a:t>
            </a:r>
            <a:r>
              <a:rPr lang="it-IT" sz="1400" b="1" dirty="0">
                <a:solidFill>
                  <a:srgbClr val="C00000"/>
                </a:solidFill>
              </a:rPr>
              <a:t> are </a:t>
            </a:r>
            <a:r>
              <a:rPr lang="it-IT" sz="1400" b="1" dirty="0" err="1">
                <a:solidFill>
                  <a:srgbClr val="C00000"/>
                </a:solidFill>
              </a:rPr>
              <a:t>affected</a:t>
            </a:r>
            <a:r>
              <a:rPr lang="it-IT" sz="1400" b="1" dirty="0">
                <a:solidFill>
                  <a:srgbClr val="C00000"/>
                </a:solidFill>
              </a:rPr>
              <a:t>.</a:t>
            </a:r>
          </a:p>
          <a:p>
            <a:r>
              <a:rPr lang="it-IT" sz="1400" b="1" dirty="0" err="1">
                <a:solidFill>
                  <a:schemeClr val="accent1">
                    <a:lumMod val="50000"/>
                  </a:schemeClr>
                </a:solidFill>
              </a:rPr>
              <a:t>Uses</a:t>
            </a:r>
            <a:r>
              <a:rPr lang="it-IT" sz="1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1400" b="1" dirty="0" err="1">
                <a:solidFill>
                  <a:schemeClr val="accent1">
                    <a:lumMod val="50000"/>
                  </a:schemeClr>
                </a:solidFill>
              </a:rPr>
              <a:t>internal</a:t>
            </a:r>
            <a:r>
              <a:rPr lang="it-IT" sz="1400" b="1" dirty="0">
                <a:solidFill>
                  <a:schemeClr val="accent1">
                    <a:lumMod val="50000"/>
                  </a:schemeClr>
                </a:solidFill>
              </a:rPr>
              <a:t> MARTe2 To/From </a:t>
            </a:r>
            <a:r>
              <a:rPr lang="it-IT" sz="1400" b="1" dirty="0" err="1">
                <a:solidFill>
                  <a:schemeClr val="accent1">
                    <a:lumMod val="50000"/>
                  </a:schemeClr>
                </a:solidFill>
              </a:rPr>
              <a:t>BigEndian</a:t>
            </a:r>
            <a:r>
              <a:rPr lang="it-IT" sz="1400" b="1" dirty="0">
                <a:solidFill>
                  <a:schemeClr val="accent1">
                    <a:lumMod val="50000"/>
                  </a:schemeClr>
                </a:solidFill>
              </a:rPr>
              <a:t>, so in BE </a:t>
            </a:r>
            <a:r>
              <a:rPr lang="it-IT" sz="1400" b="1" dirty="0" err="1">
                <a:solidFill>
                  <a:schemeClr val="accent1">
                    <a:lumMod val="50000"/>
                  </a:schemeClr>
                </a:solidFill>
              </a:rPr>
              <a:t>archs</a:t>
            </a:r>
            <a:r>
              <a:rPr lang="it-IT" sz="1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1400" b="1" dirty="0" err="1">
                <a:solidFill>
                  <a:schemeClr val="accent1">
                    <a:lumMod val="50000"/>
                  </a:schemeClr>
                </a:solidFill>
              </a:rPr>
              <a:t>simply</a:t>
            </a:r>
            <a:r>
              <a:rPr lang="it-IT" sz="1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1400" b="1" dirty="0" err="1">
                <a:solidFill>
                  <a:schemeClr val="accent1">
                    <a:lumMod val="50000"/>
                  </a:schemeClr>
                </a:solidFill>
              </a:rPr>
              <a:t>does</a:t>
            </a:r>
            <a:r>
              <a:rPr lang="it-IT" sz="1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1400" b="1" dirty="0" err="1">
                <a:solidFill>
                  <a:schemeClr val="accent1">
                    <a:lumMod val="50000"/>
                  </a:schemeClr>
                </a:solidFill>
              </a:rPr>
              <a:t>nothing</a:t>
            </a:r>
            <a:r>
              <a:rPr lang="it-IT" sz="1400" b="1" dirty="0">
                <a:solidFill>
                  <a:schemeClr val="accent1">
                    <a:lumMod val="50000"/>
                  </a:schemeClr>
                </a:solidFill>
              </a:rPr>
              <a:t>. In LE </a:t>
            </a:r>
            <a:r>
              <a:rPr lang="it-IT" sz="1400" b="1" dirty="0" err="1">
                <a:solidFill>
                  <a:schemeClr val="accent1">
                    <a:lumMod val="50000"/>
                  </a:schemeClr>
                </a:solidFill>
              </a:rPr>
              <a:t>archs</a:t>
            </a:r>
            <a:r>
              <a:rPr lang="it-IT" sz="1400" b="1" dirty="0">
                <a:solidFill>
                  <a:schemeClr val="accent1">
                    <a:lumMod val="50000"/>
                  </a:schemeClr>
                </a:solidFill>
              </a:rPr>
              <a:t>, standard byte swapping </a:t>
            </a:r>
            <a:r>
              <a:rPr lang="it-IT" sz="1400" b="1" dirty="0" err="1">
                <a:solidFill>
                  <a:schemeClr val="accent1">
                    <a:lumMod val="50000"/>
                  </a:schemeClr>
                </a:solidFill>
              </a:rPr>
              <a:t>occurs</a:t>
            </a:r>
            <a:r>
              <a:rPr lang="it-IT" sz="1400" b="1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it-IT" sz="1400" b="1" dirty="0" err="1">
                <a:solidFill>
                  <a:schemeClr val="accent1">
                    <a:lumMod val="50000"/>
                  </a:schemeClr>
                </a:solidFill>
              </a:rPr>
              <a:t>see</a:t>
            </a:r>
            <a:r>
              <a:rPr lang="it-IT" sz="1400" b="1" dirty="0">
                <a:solidFill>
                  <a:schemeClr val="accent1">
                    <a:lumMod val="50000"/>
                  </a:schemeClr>
                </a:solidFill>
              </a:rPr>
              <a:t> MARTe2 </a:t>
            </a:r>
            <a:r>
              <a:rPr lang="it-IT" sz="1400" b="1" dirty="0" err="1">
                <a:solidFill>
                  <a:schemeClr val="accent1">
                    <a:lumMod val="50000"/>
                  </a:schemeClr>
                </a:solidFill>
              </a:rPr>
              <a:t>Endianity.h</a:t>
            </a:r>
            <a:r>
              <a:rPr lang="it-IT" sz="14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it-IT" sz="1400" dirty="0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C56843C1-E6AF-42A1-8CDF-111304D4AAFB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3392558" y="3374535"/>
            <a:ext cx="3945834" cy="164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a gomito 35">
            <a:extLst>
              <a:ext uri="{FF2B5EF4-FFF2-40B4-BE49-F238E27FC236}">
                <a16:creationId xmlns:a16="http://schemas.microsoft.com/office/drawing/2014/main" id="{84C586DE-C64F-40CE-8E43-A7A52D932B1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232453" y="2610679"/>
            <a:ext cx="5049080" cy="2160104"/>
          </a:xfrm>
          <a:prstGeom prst="bentConnector3">
            <a:avLst>
              <a:gd name="adj1" fmla="val 9986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0010E531-E0B4-4DC6-9A8E-1B1FF64D475B}"/>
              </a:ext>
            </a:extLst>
          </p:cNvPr>
          <p:cNvSpPr txBox="1"/>
          <p:nvPr/>
        </p:nvSpPr>
        <p:spPr>
          <a:xfrm>
            <a:off x="2468532" y="5307877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GSDML Side</a:t>
            </a:r>
          </a:p>
        </p:txBody>
      </p:sp>
    </p:spTree>
    <p:extLst>
      <p:ext uri="{BB962C8B-B14F-4D97-AF65-F5344CB8AC3E}">
        <p14:creationId xmlns:p14="http://schemas.microsoft.com/office/powerpoint/2010/main" val="349417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544E36-4234-4659-8884-B7C89C86A7C6}"/>
              </a:ext>
            </a:extLst>
          </p:cNvPr>
          <p:cNvSpPr txBox="1"/>
          <p:nvPr/>
        </p:nvSpPr>
        <p:spPr>
          <a:xfrm>
            <a:off x="303972" y="1488956"/>
            <a:ext cx="352590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ProfinetDeviceLed</a:t>
            </a:r>
            <a:r>
              <a:rPr lang="it-IT" sz="16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{</a:t>
            </a:r>
            <a:endParaRPr lang="it-IT" sz="16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it-IT" sz="16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sz="16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uint8</a:t>
            </a:r>
            <a:endParaRPr lang="it-IT" sz="16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it-IT" sz="16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NumberOfElements</a:t>
            </a:r>
            <a:r>
              <a:rPr lang="it-IT" sz="16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1</a:t>
            </a:r>
            <a:endParaRPr lang="it-IT" sz="16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it-IT" sz="16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NumberOfDimensions</a:t>
            </a:r>
            <a:r>
              <a:rPr lang="it-IT" sz="16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0</a:t>
            </a:r>
            <a:endParaRPr lang="it-IT" sz="16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sz="16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ProfinetDeviceReady</a:t>
            </a:r>
            <a:r>
              <a:rPr lang="it-IT" sz="16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{</a:t>
            </a:r>
            <a:endParaRPr lang="it-IT" sz="16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it-IT" sz="16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sz="16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uint8</a:t>
            </a:r>
            <a:endParaRPr lang="it-IT" sz="16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it-IT" sz="16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NumberOfElements</a:t>
            </a:r>
            <a:r>
              <a:rPr lang="it-IT" sz="16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1</a:t>
            </a:r>
            <a:endParaRPr lang="it-IT" sz="16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it-IT" sz="16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NumberOfDimensions</a:t>
            </a:r>
            <a:r>
              <a:rPr lang="it-IT" sz="16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0</a:t>
            </a:r>
            <a:endParaRPr lang="it-IT" sz="16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sz="16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endParaRPr lang="it-IT" sz="800" b="0" dirty="0">
              <a:solidFill>
                <a:srgbClr val="38488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CB38C05-E27A-4EDE-A253-A9A40926BB62}"/>
              </a:ext>
            </a:extLst>
          </p:cNvPr>
          <p:cNvSpPr txBox="1"/>
          <p:nvPr/>
        </p:nvSpPr>
        <p:spPr>
          <a:xfrm>
            <a:off x="303972" y="200025"/>
            <a:ext cx="585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MARTe2 </a:t>
            </a:r>
            <a:r>
              <a:rPr lang="it-IT" b="1" dirty="0" err="1"/>
              <a:t>Configuration</a:t>
            </a:r>
            <a:r>
              <a:rPr lang="it-IT" b="1" dirty="0"/>
              <a:t> file – </a:t>
            </a:r>
            <a:r>
              <a:rPr lang="it-IT" b="1" dirty="0" err="1"/>
              <a:t>Section</a:t>
            </a:r>
            <a:r>
              <a:rPr lang="it-IT" b="1" dirty="0"/>
              <a:t> 8, LED and Ready </a:t>
            </a:r>
            <a:r>
              <a:rPr lang="it-IT" b="1" dirty="0" err="1"/>
              <a:t>signal</a:t>
            </a:r>
            <a:endParaRPr lang="it-IT" b="1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9334A7D-5765-48C5-BBE2-FDBF690252A4}"/>
              </a:ext>
            </a:extLst>
          </p:cNvPr>
          <p:cNvSpPr txBox="1"/>
          <p:nvPr/>
        </p:nvSpPr>
        <p:spPr>
          <a:xfrm>
            <a:off x="303972" y="705991"/>
            <a:ext cx="1147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>
                <a:solidFill>
                  <a:srgbClr val="333333"/>
                </a:solidFill>
                <a:effectLst/>
                <a:latin typeface="Open Sans"/>
              </a:rPr>
              <a:t>Two </a:t>
            </a:r>
            <a:r>
              <a:rPr lang="it-IT" b="0" i="0" dirty="0" err="1">
                <a:solidFill>
                  <a:srgbClr val="333333"/>
                </a:solidFill>
                <a:effectLst/>
                <a:latin typeface="Open Sans"/>
              </a:rPr>
              <a:t>ancillary</a:t>
            </a:r>
            <a:r>
              <a:rPr lang="it-IT" b="0" i="0" dirty="0"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lang="it-IT" b="0" i="0" dirty="0" err="1">
                <a:solidFill>
                  <a:srgbClr val="333333"/>
                </a:solidFill>
                <a:effectLst/>
                <a:latin typeface="Open Sans"/>
              </a:rPr>
              <a:t>signals</a:t>
            </a:r>
            <a:r>
              <a:rPr lang="it-IT" b="0" i="0" dirty="0">
                <a:solidFill>
                  <a:srgbClr val="333333"/>
                </a:solidFill>
                <a:effectLst/>
                <a:latin typeface="Open Sans"/>
              </a:rPr>
              <a:t> are </a:t>
            </a:r>
            <a:r>
              <a:rPr lang="it-IT" b="0" i="0" dirty="0" err="1">
                <a:solidFill>
                  <a:srgbClr val="333333"/>
                </a:solidFill>
                <a:effectLst/>
                <a:latin typeface="Open Sans"/>
              </a:rPr>
              <a:t>available</a:t>
            </a:r>
            <a:r>
              <a:rPr lang="it-IT" b="0" i="0" dirty="0">
                <a:solidFill>
                  <a:srgbClr val="333333"/>
                </a:solidFill>
                <a:effectLst/>
                <a:latin typeface="Open Sans"/>
              </a:rPr>
              <a:t>: LED and Ready. </a:t>
            </a:r>
            <a:r>
              <a:rPr lang="it-IT" b="0" i="0" dirty="0" err="1">
                <a:solidFill>
                  <a:srgbClr val="333333"/>
                </a:solidFill>
                <a:effectLst/>
                <a:latin typeface="Open Sans"/>
              </a:rPr>
              <a:t>They</a:t>
            </a:r>
            <a:r>
              <a:rPr lang="it-IT" b="0" i="0" dirty="0"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lang="it-IT" b="0" i="0" dirty="0" err="1">
                <a:solidFill>
                  <a:srgbClr val="333333"/>
                </a:solidFill>
                <a:effectLst/>
                <a:latin typeface="Open Sans"/>
              </a:rPr>
              <a:t>give</a:t>
            </a:r>
            <a:r>
              <a:rPr lang="it-IT" b="0" i="0" dirty="0"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lang="it-IT" b="0" i="0" dirty="0" err="1">
                <a:solidFill>
                  <a:srgbClr val="333333"/>
                </a:solidFill>
                <a:effectLst/>
                <a:latin typeface="Open Sans"/>
              </a:rPr>
              <a:t>indications</a:t>
            </a:r>
            <a:r>
              <a:rPr lang="it-IT" b="0" i="0" dirty="0"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lang="it-IT" b="0" i="0" dirty="0" err="1">
                <a:solidFill>
                  <a:srgbClr val="333333"/>
                </a:solidFill>
                <a:effectLst/>
                <a:latin typeface="Open Sans"/>
              </a:rPr>
              <a:t>about</a:t>
            </a:r>
            <a:r>
              <a:rPr lang="it-IT" b="0" i="0" dirty="0">
                <a:solidFill>
                  <a:srgbClr val="333333"/>
                </a:solidFill>
                <a:effectLst/>
                <a:latin typeface="Open Sans"/>
              </a:rPr>
              <a:t> the </a:t>
            </a:r>
            <a:r>
              <a:rPr lang="it-IT" b="0" i="0" dirty="0" err="1">
                <a:solidFill>
                  <a:srgbClr val="333333"/>
                </a:solidFill>
                <a:effectLst/>
                <a:latin typeface="Open Sans"/>
              </a:rPr>
              <a:t>Profinet</a:t>
            </a:r>
            <a:r>
              <a:rPr lang="it-IT" b="0" i="0" dirty="0">
                <a:solidFill>
                  <a:srgbClr val="333333"/>
                </a:solidFill>
                <a:effectLst/>
                <a:latin typeface="Open Sans"/>
              </a:rPr>
              <a:t> status.</a:t>
            </a:r>
            <a:endParaRPr lang="it-IT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9667F45-7975-4DDC-935F-98200AF9958D}"/>
              </a:ext>
            </a:extLst>
          </p:cNvPr>
          <p:cNvSpPr/>
          <p:nvPr/>
        </p:nvSpPr>
        <p:spPr>
          <a:xfrm>
            <a:off x="303972" y="1488956"/>
            <a:ext cx="3168098" cy="138676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984C1E6-C6FD-47AB-8733-18FF7ED5F055}"/>
              </a:ext>
            </a:extLst>
          </p:cNvPr>
          <p:cNvSpPr/>
          <p:nvPr/>
        </p:nvSpPr>
        <p:spPr>
          <a:xfrm>
            <a:off x="303972" y="2955007"/>
            <a:ext cx="3168098" cy="138676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B634CF5-69A2-4F08-AB4D-723B28BB3C7A}"/>
              </a:ext>
            </a:extLst>
          </p:cNvPr>
          <p:cNvSpPr txBox="1"/>
          <p:nvPr/>
        </p:nvSpPr>
        <p:spPr>
          <a:xfrm>
            <a:off x="6428133" y="1813007"/>
            <a:ext cx="4168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Profinet</a:t>
            </a:r>
            <a:r>
              <a:rPr lang="it-IT" sz="1400" dirty="0"/>
              <a:t> LED output </a:t>
            </a:r>
            <a:r>
              <a:rPr lang="it-IT" sz="1400" dirty="0" err="1"/>
              <a:t>signal</a:t>
            </a:r>
            <a:r>
              <a:rPr lang="it-IT" sz="1400" dirty="0"/>
              <a:t>. Can be 0 – 1. Can be </a:t>
            </a:r>
            <a:r>
              <a:rPr lang="it-IT" sz="1400" dirty="0" err="1"/>
              <a:t>controlled</a:t>
            </a:r>
            <a:r>
              <a:rPr lang="it-IT" sz="1400" dirty="0"/>
              <a:t> from the </a:t>
            </a:r>
            <a:r>
              <a:rPr lang="it-IT" sz="1400" dirty="0" err="1"/>
              <a:t>Profinet</a:t>
            </a:r>
            <a:r>
              <a:rPr lang="it-IT" sz="1400" dirty="0"/>
              <a:t> Master or Engineering tool.</a:t>
            </a:r>
          </a:p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13E1EB8-2F22-48EA-8359-A7665CE3C228}"/>
              </a:ext>
            </a:extLst>
          </p:cNvPr>
          <p:cNvSpPr txBox="1"/>
          <p:nvPr/>
        </p:nvSpPr>
        <p:spPr>
          <a:xfrm>
            <a:off x="6428133" y="2894745"/>
            <a:ext cx="41686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MARTe</a:t>
            </a:r>
            <a:r>
              <a:rPr lang="it-IT" sz="1400" dirty="0"/>
              <a:t> startup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different</a:t>
            </a:r>
            <a:r>
              <a:rPr lang="it-IT" sz="1400" dirty="0"/>
              <a:t> </a:t>
            </a:r>
            <a:r>
              <a:rPr lang="it-IT" sz="1400" dirty="0" err="1"/>
              <a:t>timings</a:t>
            </a:r>
            <a:r>
              <a:rPr lang="it-IT" sz="1400" dirty="0"/>
              <a:t> from </a:t>
            </a:r>
            <a:r>
              <a:rPr lang="it-IT" sz="1400" dirty="0" err="1"/>
              <a:t>Profinet</a:t>
            </a:r>
            <a:r>
              <a:rPr lang="it-IT" sz="1400" dirty="0"/>
              <a:t>. </a:t>
            </a:r>
            <a:r>
              <a:rPr lang="it-IT" sz="1400" dirty="0" err="1"/>
              <a:t>Profinet</a:t>
            </a:r>
            <a:r>
              <a:rPr lang="it-IT" sz="1400" dirty="0"/>
              <a:t> </a:t>
            </a:r>
            <a:r>
              <a:rPr lang="it-IT" sz="1400" dirty="0" err="1"/>
              <a:t>may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be ready (or </a:t>
            </a:r>
            <a:r>
              <a:rPr lang="it-IT" sz="1400" dirty="0" err="1"/>
              <a:t>become</a:t>
            </a:r>
            <a:r>
              <a:rPr lang="it-IT" sz="1400" dirty="0"/>
              <a:t> no </a:t>
            </a:r>
            <a:r>
              <a:rPr lang="it-IT" sz="1400" dirty="0" err="1"/>
              <a:t>longer</a:t>
            </a:r>
            <a:r>
              <a:rPr lang="it-IT" sz="1400" dirty="0"/>
              <a:t> ready </a:t>
            </a:r>
            <a:r>
              <a:rPr lang="it-IT" sz="1400" dirty="0" err="1"/>
              <a:t>during</a:t>
            </a:r>
            <a:r>
              <a:rPr lang="it-IT" sz="1400" dirty="0"/>
              <a:t> </a:t>
            </a:r>
            <a:r>
              <a:rPr lang="it-IT" sz="1400" dirty="0" err="1"/>
              <a:t>operations</a:t>
            </a:r>
            <a:r>
              <a:rPr lang="it-IT" sz="1400" dirty="0"/>
              <a:t>) </a:t>
            </a:r>
            <a:r>
              <a:rPr lang="it-IT" sz="1400" dirty="0" err="1"/>
              <a:t>while</a:t>
            </a:r>
            <a:r>
              <a:rPr lang="it-IT" sz="1400" dirty="0"/>
              <a:t> MARTe2 </a:t>
            </a:r>
            <a:r>
              <a:rPr lang="it-IT" sz="1400" dirty="0" err="1"/>
              <a:t>is</a:t>
            </a:r>
            <a:r>
              <a:rPr lang="it-IT" sz="1400" dirty="0"/>
              <a:t> running.</a:t>
            </a:r>
          </a:p>
          <a:p>
            <a:r>
              <a:rPr lang="it-IT" sz="1400" dirty="0" err="1"/>
              <a:t>When</a:t>
            </a:r>
            <a:r>
              <a:rPr lang="it-IT" sz="1400" dirty="0"/>
              <a:t> the </a:t>
            </a:r>
            <a:r>
              <a:rPr lang="it-IT" sz="1400" dirty="0" err="1"/>
              <a:t>signal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high (1) the </a:t>
            </a:r>
            <a:r>
              <a:rPr lang="it-IT" sz="1400" dirty="0" err="1"/>
              <a:t>Profinet</a:t>
            </a:r>
            <a:r>
              <a:rPr lang="it-IT" sz="1400" dirty="0"/>
              <a:t> stack </a:t>
            </a:r>
            <a:r>
              <a:rPr lang="it-IT" sz="1400" dirty="0" err="1"/>
              <a:t>is</a:t>
            </a:r>
            <a:r>
              <a:rPr lang="it-IT" sz="1400" dirty="0"/>
              <a:t> running and </a:t>
            </a:r>
            <a:r>
              <a:rPr lang="it-IT" sz="1400" dirty="0" err="1"/>
              <a:t>updating</a:t>
            </a:r>
            <a:r>
              <a:rPr lang="it-IT" sz="1400" dirty="0"/>
              <a:t> the I/O bank. </a:t>
            </a:r>
            <a:r>
              <a:rPr lang="it-IT" sz="1400" dirty="0" err="1"/>
              <a:t>When</a:t>
            </a:r>
            <a:r>
              <a:rPr lang="it-IT" sz="1400" dirty="0"/>
              <a:t> low, </a:t>
            </a:r>
            <a:r>
              <a:rPr lang="it-IT" sz="1400" dirty="0" err="1"/>
              <a:t>instead</a:t>
            </a:r>
            <a:r>
              <a:rPr lang="it-IT" sz="1400" dirty="0"/>
              <a:t>:</a:t>
            </a:r>
          </a:p>
          <a:p>
            <a:pPr marL="285750" indent="-285750">
              <a:buFontTx/>
              <a:buChar char="-"/>
            </a:pPr>
            <a:r>
              <a:rPr lang="it-IT" sz="1400" dirty="0" err="1"/>
              <a:t>Profinet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in the </a:t>
            </a:r>
            <a:r>
              <a:rPr lang="it-IT" sz="1400" dirty="0" err="1"/>
              <a:t>early</a:t>
            </a:r>
            <a:r>
              <a:rPr lang="it-IT" sz="1400" dirty="0"/>
              <a:t> connection setup stages;</a:t>
            </a:r>
          </a:p>
          <a:p>
            <a:pPr marL="285750" indent="-285750">
              <a:buFontTx/>
              <a:buChar char="-"/>
            </a:pPr>
            <a:r>
              <a:rPr lang="it-IT" sz="1400" dirty="0" err="1"/>
              <a:t>Profinet</a:t>
            </a:r>
            <a:r>
              <a:rPr lang="it-IT" sz="1400" dirty="0"/>
              <a:t> </a:t>
            </a:r>
            <a:r>
              <a:rPr lang="it-IT" sz="1400" dirty="0" err="1"/>
              <a:t>became</a:t>
            </a:r>
            <a:r>
              <a:rPr lang="it-IT" sz="1400" dirty="0"/>
              <a:t> no </a:t>
            </a:r>
            <a:r>
              <a:rPr lang="it-IT" sz="1400" dirty="0" err="1"/>
              <a:t>longer</a:t>
            </a:r>
            <a:r>
              <a:rPr lang="it-IT" sz="1400" dirty="0"/>
              <a:t> </a:t>
            </a:r>
            <a:r>
              <a:rPr lang="it-IT" sz="1400" dirty="0" err="1"/>
              <a:t>available</a:t>
            </a:r>
            <a:r>
              <a:rPr lang="it-IT" sz="1400" dirty="0"/>
              <a:t> due to connection </a:t>
            </a:r>
            <a:r>
              <a:rPr lang="it-IT" sz="1400" dirty="0" err="1"/>
              <a:t>problems</a:t>
            </a:r>
            <a:r>
              <a:rPr lang="it-IT" sz="1400" dirty="0"/>
              <a:t> (</a:t>
            </a:r>
            <a:r>
              <a:rPr lang="it-IT" sz="1400" dirty="0" err="1"/>
              <a:t>timeouts</a:t>
            </a:r>
            <a:r>
              <a:rPr lang="it-IT" sz="1400" dirty="0"/>
              <a:t>, network </a:t>
            </a:r>
            <a:r>
              <a:rPr lang="it-IT" sz="1400" dirty="0" err="1"/>
              <a:t>errors</a:t>
            </a:r>
            <a:r>
              <a:rPr lang="it-IT" sz="1400" dirty="0"/>
              <a:t>).</a:t>
            </a:r>
          </a:p>
          <a:p>
            <a:pPr marL="285750" indent="-285750">
              <a:buFontTx/>
              <a:buChar char="-"/>
            </a:pPr>
            <a:endParaRPr lang="it-IT" sz="1400" dirty="0"/>
          </a:p>
          <a:p>
            <a:r>
              <a:rPr lang="it-IT" sz="1400" dirty="0" err="1"/>
              <a:t>While</a:t>
            </a:r>
            <a:r>
              <a:rPr lang="it-IT" sz="1400" dirty="0"/>
              <a:t> the library </a:t>
            </a:r>
            <a:r>
              <a:rPr lang="it-IT" sz="1400" dirty="0" err="1"/>
              <a:t>always</a:t>
            </a:r>
            <a:r>
              <a:rPr lang="it-IT" sz="1400" dirty="0"/>
              <a:t> </a:t>
            </a:r>
            <a:r>
              <a:rPr lang="it-IT" sz="1400" dirty="0" err="1"/>
              <a:t>tries</a:t>
            </a:r>
            <a:r>
              <a:rPr lang="it-IT" sz="1400" dirty="0"/>
              <a:t> to re-</a:t>
            </a:r>
            <a:r>
              <a:rPr lang="it-IT" sz="1400" dirty="0" err="1"/>
              <a:t>establish</a:t>
            </a:r>
            <a:r>
              <a:rPr lang="it-IT" sz="1400" dirty="0"/>
              <a:t> the connection (with the ready </a:t>
            </a:r>
            <a:r>
              <a:rPr lang="it-IT" sz="1400" dirty="0" err="1"/>
              <a:t>signal</a:t>
            </a:r>
            <a:r>
              <a:rPr lang="it-IT" sz="1400" dirty="0"/>
              <a:t> </a:t>
            </a:r>
            <a:r>
              <a:rPr lang="it-IT" sz="1400" dirty="0" err="1"/>
              <a:t>consequentially</a:t>
            </a:r>
            <a:r>
              <a:rPr lang="it-IT" sz="1400" dirty="0"/>
              <a:t> </a:t>
            </a:r>
            <a:r>
              <a:rPr lang="it-IT" sz="1400" dirty="0" err="1"/>
              <a:t>going</a:t>
            </a:r>
            <a:r>
              <a:rPr lang="it-IT" sz="1400" dirty="0"/>
              <a:t> from 0 -&gt; 1), </a:t>
            </a:r>
            <a:r>
              <a:rPr lang="it-IT" sz="1400" dirty="0" err="1"/>
              <a:t>signals</a:t>
            </a:r>
            <a:r>
              <a:rPr lang="it-IT" sz="1400" dirty="0"/>
              <a:t> </a:t>
            </a:r>
            <a:r>
              <a:rPr lang="it-IT" sz="1400" dirty="0" err="1"/>
              <a:t>may</a:t>
            </a:r>
            <a:r>
              <a:rPr lang="it-IT" sz="1400" dirty="0"/>
              <a:t> </a:t>
            </a:r>
            <a:r>
              <a:rPr lang="it-IT" sz="1400" dirty="0" err="1"/>
              <a:t>represent</a:t>
            </a:r>
            <a:r>
              <a:rPr lang="it-IT" sz="1400" dirty="0"/>
              <a:t> </a:t>
            </a:r>
            <a:r>
              <a:rPr lang="it-IT" sz="1400" dirty="0" err="1"/>
              <a:t>stale</a:t>
            </a:r>
            <a:r>
              <a:rPr lang="it-IT" sz="1400" dirty="0"/>
              <a:t> (</a:t>
            </a:r>
            <a:r>
              <a:rPr lang="it-IT" sz="1400" dirty="0" err="1"/>
              <a:t>old</a:t>
            </a:r>
            <a:r>
              <a:rPr lang="it-IT" sz="1400" dirty="0"/>
              <a:t>) </a:t>
            </a:r>
            <a:r>
              <a:rPr lang="it-IT" sz="1400" dirty="0" err="1"/>
              <a:t>values</a:t>
            </a:r>
            <a:r>
              <a:rPr lang="it-IT" sz="1400" dirty="0"/>
              <a:t>.</a:t>
            </a:r>
          </a:p>
          <a:p>
            <a:endParaRPr lang="it-IT" sz="1400" dirty="0"/>
          </a:p>
          <a:p>
            <a:r>
              <a:rPr lang="it-IT" sz="1400" dirty="0"/>
              <a:t>Ready </a:t>
            </a:r>
            <a:r>
              <a:rPr lang="it-IT" sz="1400" dirty="0" err="1"/>
              <a:t>signal</a:t>
            </a:r>
            <a:r>
              <a:rPr lang="it-IT" sz="1400" dirty="0"/>
              <a:t> </a:t>
            </a:r>
            <a:r>
              <a:rPr lang="it-IT" sz="1400" dirty="0" err="1"/>
              <a:t>gives</a:t>
            </a:r>
            <a:r>
              <a:rPr lang="it-IT" sz="1400" dirty="0"/>
              <a:t> an </a:t>
            </a:r>
            <a:r>
              <a:rPr lang="it-IT" sz="1400" dirty="0" err="1"/>
              <a:t>indication</a:t>
            </a:r>
            <a:r>
              <a:rPr lang="it-IT" sz="1400" dirty="0"/>
              <a:t> </a:t>
            </a:r>
            <a:r>
              <a:rPr lang="it-IT" sz="1400" dirty="0" err="1"/>
              <a:t>about</a:t>
            </a:r>
            <a:r>
              <a:rPr lang="it-IT" sz="1400" dirty="0"/>
              <a:t> the connection status. Downstream </a:t>
            </a:r>
            <a:r>
              <a:rPr lang="it-IT" sz="1400" dirty="0" err="1"/>
              <a:t>GAMs</a:t>
            </a:r>
            <a:r>
              <a:rPr lang="it-IT" sz="1400" dirty="0"/>
              <a:t> can </a:t>
            </a:r>
            <a:r>
              <a:rPr lang="it-IT" sz="1400" dirty="0" err="1"/>
              <a:t>implement</a:t>
            </a:r>
            <a:r>
              <a:rPr lang="it-IT" sz="1400" dirty="0"/>
              <a:t> </a:t>
            </a:r>
            <a:r>
              <a:rPr lang="it-IT" sz="1400" dirty="0" err="1"/>
              <a:t>preferred</a:t>
            </a:r>
            <a:r>
              <a:rPr lang="it-IT" sz="1400" dirty="0"/>
              <a:t> </a:t>
            </a:r>
            <a:r>
              <a:rPr lang="it-IT" sz="1400" dirty="0" err="1"/>
              <a:t>logic</a:t>
            </a:r>
            <a:r>
              <a:rPr lang="it-IT" sz="1400" dirty="0"/>
              <a:t> to account for </a:t>
            </a:r>
            <a:r>
              <a:rPr lang="it-IT" sz="1400" dirty="0" err="1"/>
              <a:t>signal</a:t>
            </a:r>
            <a:r>
              <a:rPr lang="it-IT" sz="1400" dirty="0"/>
              <a:t> </a:t>
            </a:r>
            <a:r>
              <a:rPr lang="it-IT" sz="1400" dirty="0" err="1"/>
              <a:t>unavailability</a:t>
            </a:r>
            <a:r>
              <a:rPr lang="it-IT" sz="1400" dirty="0"/>
              <a:t>.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83A2747-5E3E-4702-9827-724B82DD8321}"/>
              </a:ext>
            </a:extLst>
          </p:cNvPr>
          <p:cNvCxnSpPr>
            <a:stCxn id="8" idx="1"/>
            <a:endCxn id="2" idx="3"/>
          </p:cNvCxnSpPr>
          <p:nvPr/>
        </p:nvCxnSpPr>
        <p:spPr>
          <a:xfrm flipH="1" flipV="1">
            <a:off x="3472070" y="2182339"/>
            <a:ext cx="2956063" cy="107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8178B66-D002-48FC-A7CA-50D274648AF2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472071" y="3648390"/>
            <a:ext cx="2956062" cy="112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35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59EE4CD5-87A3-4197-B6F2-FA97D8D17352}"/>
              </a:ext>
            </a:extLst>
          </p:cNvPr>
          <p:cNvSpPr/>
          <p:nvPr/>
        </p:nvSpPr>
        <p:spPr>
          <a:xfrm>
            <a:off x="2994992" y="106800"/>
            <a:ext cx="2994991" cy="980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ProfinetDataSourceAdapter</a:t>
            </a:r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5E31510E-A15A-49E0-94C0-9023E5BC1BD7}"/>
              </a:ext>
            </a:extLst>
          </p:cNvPr>
          <p:cNvSpPr/>
          <p:nvPr/>
        </p:nvSpPr>
        <p:spPr>
          <a:xfrm>
            <a:off x="253994" y="106799"/>
            <a:ext cx="1565533" cy="9801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RT-LABS</a:t>
            </a:r>
          </a:p>
          <a:p>
            <a:pPr algn="ctr"/>
            <a:r>
              <a:rPr lang="it-IT" dirty="0"/>
              <a:t>P-NET Library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B768DD8-C959-4C17-B13A-B5C902ACE5D2}"/>
              </a:ext>
            </a:extLst>
          </p:cNvPr>
          <p:cNvSpPr/>
          <p:nvPr/>
        </p:nvSpPr>
        <p:spPr>
          <a:xfrm>
            <a:off x="6535099" y="2788343"/>
            <a:ext cx="3055037" cy="6904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ITimerEntryPoint</a:t>
            </a:r>
            <a:endParaRPr lang="it-IT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A95EEFCD-9B7F-4919-B714-A361F1A4B80B}"/>
              </a:ext>
            </a:extLst>
          </p:cNvPr>
          <p:cNvSpPr/>
          <p:nvPr/>
        </p:nvSpPr>
        <p:spPr>
          <a:xfrm>
            <a:off x="3375787" y="2788343"/>
            <a:ext cx="3049744" cy="6904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IMainThreadEntryPoint</a:t>
            </a:r>
            <a:endParaRPr lang="it-IT" dirty="0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BEB55D03-9C61-43A3-B608-37207F233F8B}"/>
              </a:ext>
            </a:extLst>
          </p:cNvPr>
          <p:cNvSpPr/>
          <p:nvPr/>
        </p:nvSpPr>
        <p:spPr>
          <a:xfrm>
            <a:off x="3375787" y="1684871"/>
            <a:ext cx="6209054" cy="980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ProfinetDataSource</a:t>
            </a:r>
            <a:endParaRPr lang="it-IT" dirty="0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942A8AF2-4212-4587-80C4-FD53CBA4EC7A}"/>
              </a:ext>
            </a:extLst>
          </p:cNvPr>
          <p:cNvSpPr/>
          <p:nvPr/>
        </p:nvSpPr>
        <p:spPr>
          <a:xfrm>
            <a:off x="3405809" y="5346731"/>
            <a:ext cx="2994991" cy="980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ProfinetMainThreadHelper</a:t>
            </a:r>
            <a:endParaRPr lang="it-IT" dirty="0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0332FECD-3BA4-49F0-900E-04A2A19AAB7D}"/>
              </a:ext>
            </a:extLst>
          </p:cNvPr>
          <p:cNvSpPr/>
          <p:nvPr/>
        </p:nvSpPr>
        <p:spPr>
          <a:xfrm>
            <a:off x="6616354" y="5346731"/>
            <a:ext cx="2994991" cy="980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ProfinetTimerHelper</a:t>
            </a:r>
            <a:endParaRPr lang="it-IT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BB16D61-4F13-433D-8075-9B50541A5590}"/>
              </a:ext>
            </a:extLst>
          </p:cNvPr>
          <p:cNvCxnSpPr>
            <a:stCxn id="9" idx="0"/>
          </p:cNvCxnSpPr>
          <p:nvPr/>
        </p:nvCxnSpPr>
        <p:spPr>
          <a:xfrm>
            <a:off x="4930681" y="5346731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2309B6EB-2689-497A-86D3-A24399A0C6D4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H="1" flipV="1">
            <a:off x="4900659" y="3478767"/>
            <a:ext cx="2646" cy="186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5B2FFABA-C0C2-4B71-84D3-985FEFEDDE0E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flipH="1" flipV="1">
            <a:off x="8062618" y="3478767"/>
            <a:ext cx="51232" cy="186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A310974-C900-4C7D-A205-6EDFEA9CEC1E}"/>
              </a:ext>
            </a:extLst>
          </p:cNvPr>
          <p:cNvSpPr txBox="1"/>
          <p:nvPr/>
        </p:nvSpPr>
        <p:spPr>
          <a:xfrm>
            <a:off x="8127244" y="3895831"/>
            <a:ext cx="39870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Calls </a:t>
            </a:r>
            <a:r>
              <a:rPr lang="it-IT" sz="1400" dirty="0" err="1"/>
              <a:t>cyclically</a:t>
            </a:r>
            <a:r>
              <a:rPr lang="it-IT" sz="1400" dirty="0"/>
              <a:t> </a:t>
            </a:r>
            <a:r>
              <a:rPr lang="it-IT" sz="1400" dirty="0" err="1"/>
              <a:t>TimerTick</a:t>
            </a:r>
            <a:r>
              <a:rPr lang="it-IT" sz="1400" dirty="0"/>
              <a:t>() on the </a:t>
            </a:r>
            <a:r>
              <a:rPr lang="it-IT" sz="1400" dirty="0" err="1"/>
              <a:t>DataSource</a:t>
            </a:r>
            <a:r>
              <a:rPr lang="it-IT" sz="1400" dirty="0"/>
              <a:t>.</a:t>
            </a:r>
          </a:p>
          <a:p>
            <a:r>
              <a:rPr lang="it-IT" sz="1400" dirty="0"/>
              <a:t>The call triggers the Timer event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handled</a:t>
            </a:r>
            <a:r>
              <a:rPr lang="it-IT" sz="1400" dirty="0"/>
              <a:t> to</a:t>
            </a:r>
          </a:p>
          <a:p>
            <a:r>
              <a:rPr lang="it-IT" sz="1400" dirty="0" err="1"/>
              <a:t>achieve</a:t>
            </a:r>
            <a:r>
              <a:rPr lang="it-IT" sz="1400" dirty="0"/>
              <a:t> </a:t>
            </a:r>
            <a:r>
              <a:rPr lang="it-IT" sz="1400" dirty="0" err="1"/>
              <a:t>Profinet</a:t>
            </a:r>
            <a:r>
              <a:rPr lang="it-IT" sz="1400" dirty="0"/>
              <a:t> </a:t>
            </a:r>
            <a:r>
              <a:rPr lang="it-IT" sz="1400" dirty="0" err="1"/>
              <a:t>cyclic</a:t>
            </a:r>
            <a:r>
              <a:rPr lang="it-IT" sz="1400" dirty="0"/>
              <a:t> data </a:t>
            </a:r>
            <a:r>
              <a:rPr lang="it-IT" sz="1400" dirty="0" err="1"/>
              <a:t>exchange</a:t>
            </a:r>
            <a:r>
              <a:rPr lang="it-IT" sz="1400" dirty="0"/>
              <a:t>.</a:t>
            </a:r>
          </a:p>
          <a:p>
            <a:r>
              <a:rPr lang="it-IT" sz="1400" dirty="0"/>
              <a:t>The </a:t>
            </a:r>
            <a:r>
              <a:rPr lang="it-IT" sz="1400" dirty="0" err="1"/>
              <a:t>TimerTick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the </a:t>
            </a:r>
            <a:r>
              <a:rPr lang="it-IT" sz="1400" dirty="0" err="1"/>
              <a:t>only</a:t>
            </a:r>
            <a:r>
              <a:rPr lang="it-IT" sz="1400" dirty="0"/>
              <a:t> event </a:t>
            </a:r>
            <a:r>
              <a:rPr lang="it-IT" sz="1400" dirty="0" err="1"/>
              <a:t>generated</a:t>
            </a:r>
            <a:r>
              <a:rPr lang="it-IT" sz="1400" dirty="0"/>
              <a:t> from the </a:t>
            </a:r>
            <a:r>
              <a:rPr lang="it-IT" sz="1400" dirty="0" err="1"/>
              <a:t>DataSource</a:t>
            </a:r>
            <a:r>
              <a:rPr lang="it-IT" sz="1400" dirty="0"/>
              <a:t> side.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784B812-D919-4313-8591-A29F1266FC1C}"/>
              </a:ext>
            </a:extLst>
          </p:cNvPr>
          <p:cNvSpPr txBox="1"/>
          <p:nvPr/>
        </p:nvSpPr>
        <p:spPr>
          <a:xfrm>
            <a:off x="276519" y="3572691"/>
            <a:ext cx="312664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</a:t>
            </a:r>
            <a:r>
              <a:rPr lang="it-IT" sz="1400" b="1" dirty="0" err="1"/>
              <a:t>MainThread</a:t>
            </a:r>
            <a:r>
              <a:rPr lang="it-IT" sz="1400" dirty="0"/>
              <a:t> </a:t>
            </a:r>
            <a:r>
              <a:rPr lang="it-IT" sz="1400" dirty="0" err="1"/>
              <a:t>keeps</a:t>
            </a:r>
            <a:r>
              <a:rPr lang="it-IT" sz="1400" dirty="0"/>
              <a:t> the event flag and </a:t>
            </a:r>
            <a:r>
              <a:rPr lang="it-IT" sz="1400" dirty="0" err="1"/>
              <a:t>awaits</a:t>
            </a:r>
            <a:r>
              <a:rPr lang="it-IT" sz="1400" dirty="0"/>
              <a:t> for </a:t>
            </a:r>
            <a:r>
              <a:rPr lang="it-IT" sz="1400" dirty="0" err="1"/>
              <a:t>various</a:t>
            </a:r>
            <a:r>
              <a:rPr lang="it-IT" sz="1400" dirty="0"/>
              <a:t> </a:t>
            </a:r>
            <a:r>
              <a:rPr lang="it-IT" sz="1400" dirty="0" err="1"/>
              <a:t>Profinet</a:t>
            </a:r>
            <a:r>
              <a:rPr lang="it-IT" sz="1400" dirty="0"/>
              <a:t> events to be </a:t>
            </a:r>
            <a:r>
              <a:rPr lang="it-IT" sz="1400" dirty="0" err="1"/>
              <a:t>raised</a:t>
            </a:r>
            <a:r>
              <a:rPr lang="it-IT" sz="1400" dirty="0"/>
              <a:t>. Once an event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available</a:t>
            </a:r>
            <a:r>
              <a:rPr lang="it-IT" sz="1400" dirty="0"/>
              <a:t>, the </a:t>
            </a:r>
            <a:r>
              <a:rPr lang="it-IT" sz="1400" dirty="0" err="1"/>
              <a:t>MainThread</a:t>
            </a:r>
            <a:r>
              <a:rPr lang="it-IT" sz="1400" dirty="0"/>
              <a:t> calls the </a:t>
            </a:r>
            <a:r>
              <a:rPr lang="it-IT" sz="1400" dirty="0" err="1"/>
              <a:t>corresponding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on the </a:t>
            </a:r>
            <a:r>
              <a:rPr lang="it-IT" sz="1400" dirty="0" err="1"/>
              <a:t>ProfinetDataSource</a:t>
            </a:r>
            <a:r>
              <a:rPr lang="it-IT" sz="1400" dirty="0"/>
              <a:t>.</a:t>
            </a:r>
          </a:p>
          <a:p>
            <a:r>
              <a:rPr lang="it-IT" sz="1400" dirty="0" err="1"/>
              <a:t>When</a:t>
            </a:r>
            <a:r>
              <a:rPr lang="it-IT" sz="1400" dirty="0"/>
              <a:t> the </a:t>
            </a:r>
            <a:r>
              <a:rPr lang="it-IT" sz="1400" dirty="0" err="1"/>
              <a:t>MainThread</a:t>
            </a:r>
            <a:r>
              <a:rPr lang="it-IT" sz="1400" dirty="0"/>
              <a:t> </a:t>
            </a:r>
            <a:r>
              <a:rPr lang="it-IT" sz="1400" dirty="0" err="1"/>
              <a:t>returns</a:t>
            </a:r>
            <a:r>
              <a:rPr lang="it-IT" sz="1400" dirty="0"/>
              <a:t> </a:t>
            </a:r>
            <a:r>
              <a:rPr lang="it-IT" sz="1400" dirty="0" err="1"/>
              <a:t>worked</a:t>
            </a:r>
            <a:r>
              <a:rPr lang="it-IT" sz="1400" dirty="0"/>
              <a:t> flags, the </a:t>
            </a:r>
            <a:r>
              <a:rPr lang="it-IT" sz="1400" dirty="0" err="1"/>
              <a:t>helper</a:t>
            </a:r>
            <a:r>
              <a:rPr lang="it-IT" sz="1400" dirty="0"/>
              <a:t> </a:t>
            </a:r>
            <a:r>
              <a:rPr lang="it-IT" sz="1400" dirty="0" err="1"/>
              <a:t>clears</a:t>
            </a:r>
            <a:r>
              <a:rPr lang="it-IT" sz="1400" dirty="0"/>
              <a:t> </a:t>
            </a:r>
            <a:r>
              <a:rPr lang="it-IT" sz="1400" dirty="0" err="1"/>
              <a:t>them</a:t>
            </a:r>
            <a:r>
              <a:rPr lang="it-IT" sz="1400" dirty="0"/>
              <a:t> from the global event and </a:t>
            </a:r>
            <a:r>
              <a:rPr lang="it-IT" sz="1400" dirty="0" err="1"/>
              <a:t>awaits</a:t>
            </a:r>
            <a:r>
              <a:rPr lang="it-IT" sz="1400" dirty="0"/>
              <a:t> </a:t>
            </a:r>
            <a:r>
              <a:rPr lang="it-IT" sz="1400" dirty="0" err="1"/>
              <a:t>another</a:t>
            </a:r>
            <a:r>
              <a:rPr lang="it-IT" sz="1400" dirty="0"/>
              <a:t> event to be </a:t>
            </a:r>
            <a:r>
              <a:rPr lang="it-IT" sz="1400" dirty="0" err="1"/>
              <a:t>raised</a:t>
            </a:r>
            <a:r>
              <a:rPr lang="it-IT" sz="1400" dirty="0"/>
              <a:t>.</a:t>
            </a:r>
            <a:r>
              <a:rPr lang="it-IT" sz="1400" b="1" dirty="0"/>
              <a:t> </a:t>
            </a:r>
            <a:r>
              <a:rPr lang="it-IT" sz="1400" b="1" dirty="0" err="1"/>
              <a:t>Operational</a:t>
            </a:r>
            <a:r>
              <a:rPr lang="it-IT" sz="1400" b="1" dirty="0"/>
              <a:t> </a:t>
            </a:r>
            <a:r>
              <a:rPr lang="it-IT" sz="1400" b="1" dirty="0" err="1"/>
              <a:t>Signals</a:t>
            </a:r>
            <a:r>
              <a:rPr lang="it-IT" sz="1400" b="1" dirty="0"/>
              <a:t> </a:t>
            </a:r>
            <a:endParaRPr lang="it-IT" sz="1400" dirty="0"/>
          </a:p>
          <a:p>
            <a:r>
              <a:rPr lang="it-IT" sz="1400" dirty="0" err="1"/>
              <a:t>interface</a:t>
            </a:r>
            <a:r>
              <a:rPr lang="it-IT" sz="1400" dirty="0"/>
              <a:t> transfers the </a:t>
            </a:r>
            <a:r>
              <a:rPr lang="it-IT" sz="1400" dirty="0" err="1"/>
              <a:t>direct</a:t>
            </a:r>
            <a:r>
              <a:rPr lang="it-IT" sz="1400" dirty="0"/>
              <a:t> LED/Ready </a:t>
            </a:r>
            <a:r>
              <a:rPr lang="it-IT" sz="1400" dirty="0" err="1"/>
              <a:t>Profinet</a:t>
            </a:r>
            <a:r>
              <a:rPr lang="it-IT" sz="1400" dirty="0"/>
              <a:t> </a:t>
            </a:r>
            <a:r>
              <a:rPr lang="it-IT" sz="1400" dirty="0" err="1"/>
              <a:t>signals</a:t>
            </a:r>
            <a:r>
              <a:rPr lang="it-IT" sz="1400" dirty="0"/>
              <a:t> to the </a:t>
            </a:r>
            <a:r>
              <a:rPr lang="it-IT" sz="1400" dirty="0" err="1"/>
              <a:t>DataSource</a:t>
            </a:r>
            <a:r>
              <a:rPr lang="it-IT" sz="1400" dirty="0"/>
              <a:t>.</a:t>
            </a: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3D24BC07-6F22-4D22-8799-8751C2F5BE3F}"/>
              </a:ext>
            </a:extLst>
          </p:cNvPr>
          <p:cNvSpPr/>
          <p:nvPr/>
        </p:nvSpPr>
        <p:spPr>
          <a:xfrm>
            <a:off x="6202018" y="876869"/>
            <a:ext cx="3055038" cy="690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IProfinetEventNotifiable</a:t>
            </a:r>
            <a:endParaRPr lang="it-IT" dirty="0"/>
          </a:p>
        </p:txBody>
      </p: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FB943EDF-D31A-4411-8E2A-D29D725B33FF}"/>
              </a:ext>
            </a:extLst>
          </p:cNvPr>
          <p:cNvCxnSpPr>
            <a:stCxn id="4" idx="3"/>
            <a:endCxn id="22" idx="0"/>
          </p:cNvCxnSpPr>
          <p:nvPr/>
        </p:nvCxnSpPr>
        <p:spPr>
          <a:xfrm>
            <a:off x="5989983" y="596869"/>
            <a:ext cx="1739554" cy="280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CA4D4AB-E10D-411A-AFF2-2B4328D3A609}"/>
              </a:ext>
            </a:extLst>
          </p:cNvPr>
          <p:cNvSpPr txBox="1"/>
          <p:nvPr/>
        </p:nvSpPr>
        <p:spPr>
          <a:xfrm>
            <a:off x="7729537" y="92256"/>
            <a:ext cx="3987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Events </a:t>
            </a:r>
            <a:r>
              <a:rPr lang="it-IT" sz="1400" dirty="0" err="1"/>
              <a:t>raising</a:t>
            </a:r>
            <a:r>
              <a:rPr lang="it-IT" sz="1400" dirty="0"/>
              <a:t> from the library are </a:t>
            </a:r>
            <a:r>
              <a:rPr lang="it-IT" sz="1400" dirty="0" err="1"/>
              <a:t>routed</a:t>
            </a:r>
            <a:r>
              <a:rPr lang="it-IT" sz="1400" dirty="0"/>
              <a:t> to the </a:t>
            </a:r>
            <a:r>
              <a:rPr lang="it-IT" sz="1400" dirty="0" err="1"/>
              <a:t>DataSource</a:t>
            </a:r>
            <a:r>
              <a:rPr lang="it-IT" sz="1400" dirty="0"/>
              <a:t> first and to the </a:t>
            </a:r>
            <a:r>
              <a:rPr lang="it-IT" sz="1400" dirty="0" err="1"/>
              <a:t>MainThreadHelper</a:t>
            </a:r>
            <a:r>
              <a:rPr lang="it-IT" sz="1400" dirty="0"/>
              <a:t> </a:t>
            </a:r>
            <a:r>
              <a:rPr lang="it-IT" sz="1400" dirty="0" err="1"/>
              <a:t>next</a:t>
            </a:r>
            <a:r>
              <a:rPr lang="it-IT" sz="1400" dirty="0"/>
              <a:t>.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F94F4BA8-44E3-46E3-8293-761AE6798AF2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1819527" y="596868"/>
            <a:ext cx="117546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BDF4D5C-8D9F-4EF7-9650-69CC268D055D}"/>
              </a:ext>
            </a:extLst>
          </p:cNvPr>
          <p:cNvSpPr txBox="1"/>
          <p:nvPr/>
        </p:nvSpPr>
        <p:spPr>
          <a:xfrm>
            <a:off x="253994" y="1121894"/>
            <a:ext cx="27409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Cyclics</a:t>
            </a:r>
            <a:r>
              <a:rPr lang="it-IT" sz="1400" dirty="0"/>
              <a:t> and more </a:t>
            </a:r>
            <a:r>
              <a:rPr lang="it-IT" sz="1400" dirty="0" err="1"/>
              <a:t>generic</a:t>
            </a:r>
            <a:r>
              <a:rPr lang="it-IT" sz="1400" dirty="0"/>
              <a:t> event </a:t>
            </a:r>
            <a:r>
              <a:rPr lang="it-IT" sz="1400" dirty="0" err="1"/>
              <a:t>handling</a:t>
            </a:r>
            <a:r>
              <a:rPr lang="it-IT" sz="1400" dirty="0"/>
              <a:t> </a:t>
            </a:r>
            <a:r>
              <a:rPr lang="it-IT" sz="1400" dirty="0" err="1"/>
              <a:t>result</a:t>
            </a:r>
            <a:r>
              <a:rPr lang="it-IT" sz="1400" dirty="0"/>
              <a:t> in bi-</a:t>
            </a:r>
            <a:r>
              <a:rPr lang="it-IT" sz="1400" dirty="0" err="1"/>
              <a:t>directional</a:t>
            </a:r>
            <a:r>
              <a:rPr lang="it-IT" sz="1400" dirty="0"/>
              <a:t> calls </a:t>
            </a:r>
            <a:r>
              <a:rPr lang="it-IT" sz="1400" dirty="0" err="1"/>
              <a:t>between</a:t>
            </a:r>
            <a:r>
              <a:rPr lang="it-IT" sz="1400" dirty="0"/>
              <a:t> </a:t>
            </a:r>
            <a:r>
              <a:rPr lang="it-IT" sz="1400" dirty="0" err="1"/>
              <a:t>adapter</a:t>
            </a:r>
            <a:r>
              <a:rPr lang="it-IT" sz="1400" dirty="0"/>
              <a:t> and </a:t>
            </a:r>
            <a:r>
              <a:rPr lang="it-IT" sz="1400" dirty="0" err="1"/>
              <a:t>underlying</a:t>
            </a:r>
            <a:r>
              <a:rPr lang="it-IT" sz="1400" dirty="0"/>
              <a:t> library. The </a:t>
            </a:r>
            <a:r>
              <a:rPr lang="it-IT" sz="1400" dirty="0" err="1"/>
              <a:t>DataSource</a:t>
            </a:r>
            <a:r>
              <a:rPr lang="it-IT" sz="1400" dirty="0"/>
              <a:t> </a:t>
            </a:r>
            <a:r>
              <a:rPr lang="it-IT" sz="1400" dirty="0" err="1"/>
              <a:t>uses</a:t>
            </a:r>
            <a:r>
              <a:rPr lang="it-IT" sz="1400" dirty="0"/>
              <a:t> </a:t>
            </a:r>
            <a:r>
              <a:rPr lang="it-IT" sz="1400" dirty="0" err="1"/>
              <a:t>directly</a:t>
            </a:r>
            <a:r>
              <a:rPr lang="it-IT" sz="1400" dirty="0"/>
              <a:t> the </a:t>
            </a:r>
            <a:r>
              <a:rPr lang="it-IT" sz="1400" dirty="0" err="1"/>
              <a:t>adapter</a:t>
            </a:r>
            <a:r>
              <a:rPr lang="it-IT" sz="1400" dirty="0"/>
              <a:t> to handle </a:t>
            </a:r>
            <a:r>
              <a:rPr lang="it-IT" sz="1400" dirty="0" err="1"/>
              <a:t>everything</a:t>
            </a:r>
            <a:r>
              <a:rPr lang="it-IT" sz="1400" dirty="0"/>
              <a:t>.</a:t>
            </a:r>
          </a:p>
        </p:txBody>
      </p: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6D993E01-9E8E-4336-BC04-92B858F52207}"/>
              </a:ext>
            </a:extLst>
          </p:cNvPr>
          <p:cNvCxnSpPr>
            <a:cxnSpLocks/>
            <a:stCxn id="22" idx="3"/>
            <a:endCxn id="7" idx="2"/>
          </p:cNvCxnSpPr>
          <p:nvPr/>
        </p:nvCxnSpPr>
        <p:spPr>
          <a:xfrm flipH="1">
            <a:off x="4900659" y="1222081"/>
            <a:ext cx="4356397" cy="2256686"/>
          </a:xfrm>
          <a:prstGeom prst="bentConnector4">
            <a:avLst>
              <a:gd name="adj1" fmla="val -12548"/>
              <a:gd name="adj2" fmla="val 1101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EF3B75D8-47B7-4671-BAF4-EBC4DC00C17F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H="1" flipV="1">
            <a:off x="4492488" y="1086937"/>
            <a:ext cx="1987826" cy="597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B3DE9519-853A-43EB-AD2D-D970CDBF5D14}"/>
              </a:ext>
            </a:extLst>
          </p:cNvPr>
          <p:cNvSpPr txBox="1"/>
          <p:nvPr/>
        </p:nvSpPr>
        <p:spPr>
          <a:xfrm>
            <a:off x="2599249" y="6403952"/>
            <a:ext cx="7205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MainThread</a:t>
            </a:r>
            <a:r>
              <a:rPr lang="it-IT" sz="1400" dirty="0"/>
              <a:t> and Timer </a:t>
            </a:r>
            <a:r>
              <a:rPr lang="it-IT" sz="1400" dirty="0" err="1"/>
              <a:t>helpers</a:t>
            </a:r>
            <a:r>
              <a:rPr lang="it-IT" sz="1400" dirty="0"/>
              <a:t> are </a:t>
            </a:r>
            <a:r>
              <a:rPr lang="it-IT" sz="1400" dirty="0" err="1"/>
              <a:t>both</a:t>
            </a:r>
            <a:r>
              <a:rPr lang="it-IT" sz="1400" dirty="0"/>
              <a:t> </a:t>
            </a:r>
            <a:r>
              <a:rPr lang="it-IT" sz="1400" b="1" dirty="0" err="1"/>
              <a:t>EmbeddedServiceMethodBinderT</a:t>
            </a:r>
            <a:r>
              <a:rPr lang="it-IT" sz="1400" b="1" dirty="0"/>
              <a:t>&lt;T&gt;</a:t>
            </a:r>
            <a:r>
              <a:rPr lang="it-IT" sz="1400" dirty="0"/>
              <a:t> </a:t>
            </a:r>
            <a:r>
              <a:rPr lang="it-IT" sz="1400" dirty="0" err="1"/>
              <a:t>implementations</a:t>
            </a:r>
            <a:r>
              <a:rPr lang="it-IT" sz="1400" dirty="0"/>
              <a:t>.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027A7AD1-9722-4206-AA0B-03B372D954F4}"/>
              </a:ext>
            </a:extLst>
          </p:cNvPr>
          <p:cNvSpPr/>
          <p:nvPr/>
        </p:nvSpPr>
        <p:spPr>
          <a:xfrm>
            <a:off x="211181" y="2794875"/>
            <a:ext cx="3055038" cy="690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IOperationalSignalsEntryPoint</a:t>
            </a:r>
            <a:endParaRPr lang="it-IT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21FD3297-BCF8-45E7-9951-CAAF48963CC1}"/>
              </a:ext>
            </a:extLst>
          </p:cNvPr>
          <p:cNvCxnSpPr>
            <a:stCxn id="4" idx="2"/>
            <a:endCxn id="23" idx="0"/>
          </p:cNvCxnSpPr>
          <p:nvPr/>
        </p:nvCxnSpPr>
        <p:spPr>
          <a:xfrm flipH="1">
            <a:off x="1738700" y="1086937"/>
            <a:ext cx="2753788" cy="170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71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49F234F-FDF0-4E23-9457-FC302D8FBA6D}"/>
              </a:ext>
            </a:extLst>
          </p:cNvPr>
          <p:cNvSpPr/>
          <p:nvPr/>
        </p:nvSpPr>
        <p:spPr>
          <a:xfrm>
            <a:off x="5738190" y="1799293"/>
            <a:ext cx="1391478" cy="4462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Memory</a:t>
            </a:r>
          </a:p>
          <a:p>
            <a:pPr algn="ctr"/>
            <a:r>
              <a:rPr lang="it-IT" dirty="0"/>
              <a:t>Bank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6A1E9710-798E-43B8-BB9A-ED3183EB35FA}"/>
              </a:ext>
            </a:extLst>
          </p:cNvPr>
          <p:cNvSpPr/>
          <p:nvPr/>
        </p:nvSpPr>
        <p:spPr>
          <a:xfrm>
            <a:off x="253994" y="1140202"/>
            <a:ext cx="2994991" cy="980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ProfinetDataSourceAdapter</a:t>
            </a:r>
            <a:endParaRPr lang="it-IT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6EC66121-279B-4795-925D-011E623DE8A9}"/>
              </a:ext>
            </a:extLst>
          </p:cNvPr>
          <p:cNvSpPr/>
          <p:nvPr/>
        </p:nvSpPr>
        <p:spPr>
          <a:xfrm>
            <a:off x="253994" y="106799"/>
            <a:ext cx="2994991" cy="9801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RT-LABS</a:t>
            </a:r>
          </a:p>
          <a:p>
            <a:pPr algn="ctr"/>
            <a:r>
              <a:rPr lang="it-IT" dirty="0"/>
              <a:t>P-NET Library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F5492E1-7866-44D2-B7F3-2C15E3D42614}"/>
              </a:ext>
            </a:extLst>
          </p:cNvPr>
          <p:cNvSpPr/>
          <p:nvPr/>
        </p:nvSpPr>
        <p:spPr>
          <a:xfrm>
            <a:off x="4571999" y="1945058"/>
            <a:ext cx="1391478" cy="19447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Slot1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086870D5-658D-48CF-ADD9-39646A6AA13C}"/>
              </a:ext>
            </a:extLst>
          </p:cNvPr>
          <p:cNvSpPr/>
          <p:nvPr/>
        </p:nvSpPr>
        <p:spPr>
          <a:xfrm>
            <a:off x="4571999" y="4035590"/>
            <a:ext cx="1391478" cy="19447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SlotN</a:t>
            </a:r>
            <a:endParaRPr lang="it-IT" dirty="0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F55486C7-C0C4-48D8-8360-3011F3D129C5}"/>
              </a:ext>
            </a:extLst>
          </p:cNvPr>
          <p:cNvSpPr/>
          <p:nvPr/>
        </p:nvSpPr>
        <p:spPr>
          <a:xfrm>
            <a:off x="3560411" y="2120339"/>
            <a:ext cx="1391478" cy="7404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Subslot1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1BD7743B-A328-49E1-ABFB-C44565D81E1A}"/>
              </a:ext>
            </a:extLst>
          </p:cNvPr>
          <p:cNvSpPr/>
          <p:nvPr/>
        </p:nvSpPr>
        <p:spPr>
          <a:xfrm>
            <a:off x="3560411" y="2980638"/>
            <a:ext cx="1391478" cy="7404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SubslotN</a:t>
            </a:r>
            <a:endParaRPr lang="it-IT" dirty="0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74C5078E-D41F-413E-A7D6-CE40E4FD4AB7}"/>
              </a:ext>
            </a:extLst>
          </p:cNvPr>
          <p:cNvSpPr/>
          <p:nvPr/>
        </p:nvSpPr>
        <p:spPr>
          <a:xfrm>
            <a:off x="3560411" y="4218645"/>
            <a:ext cx="1391478" cy="7404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Subslot1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09DB8871-04D7-409A-BD68-FB4627BB638C}"/>
              </a:ext>
            </a:extLst>
          </p:cNvPr>
          <p:cNvSpPr/>
          <p:nvPr/>
        </p:nvSpPr>
        <p:spPr>
          <a:xfrm>
            <a:off x="3560411" y="5078944"/>
            <a:ext cx="1391478" cy="7404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SubslotN</a:t>
            </a:r>
            <a:endParaRPr lang="it-IT" dirty="0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C622FBFD-A92E-433F-B066-C373AEC2A6D5}"/>
              </a:ext>
            </a:extLst>
          </p:cNvPr>
          <p:cNvSpPr/>
          <p:nvPr/>
        </p:nvSpPr>
        <p:spPr>
          <a:xfrm>
            <a:off x="8943015" y="160065"/>
            <a:ext cx="2994991" cy="980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ProfinetDataSource</a:t>
            </a:r>
            <a:endParaRPr lang="it-IT" dirty="0"/>
          </a:p>
        </p:txBody>
      </p:sp>
      <p:cxnSp>
        <p:nvCxnSpPr>
          <p:cNvPr id="16" name="Connettore a gomito 15">
            <a:extLst>
              <a:ext uri="{FF2B5EF4-FFF2-40B4-BE49-F238E27FC236}">
                <a16:creationId xmlns:a16="http://schemas.microsoft.com/office/drawing/2014/main" id="{221EB29E-C043-47D4-9580-4727C1B3D9D4}"/>
              </a:ext>
            </a:extLst>
          </p:cNvPr>
          <p:cNvCxnSpPr>
            <a:stCxn id="6" idx="3"/>
            <a:endCxn id="10" idx="0"/>
          </p:cNvCxnSpPr>
          <p:nvPr/>
        </p:nvCxnSpPr>
        <p:spPr>
          <a:xfrm>
            <a:off x="3248985" y="1630271"/>
            <a:ext cx="1007165" cy="490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B2EA9E7-0009-4448-92A8-F096F0EF768E}"/>
              </a:ext>
            </a:extLst>
          </p:cNvPr>
          <p:cNvSpPr txBox="1"/>
          <p:nvPr/>
        </p:nvSpPr>
        <p:spPr>
          <a:xfrm>
            <a:off x="253994" y="2336103"/>
            <a:ext cx="2994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Profinet</a:t>
            </a:r>
            <a:r>
              <a:rPr lang="it-IT" sz="1400" dirty="0"/>
              <a:t> </a:t>
            </a:r>
            <a:r>
              <a:rPr lang="it-IT" sz="1400" dirty="0" err="1"/>
              <a:t>sees</a:t>
            </a:r>
            <a:r>
              <a:rPr lang="it-IT" sz="1400" dirty="0"/>
              <a:t> </a:t>
            </a:r>
            <a:r>
              <a:rPr lang="it-IT" sz="1400" dirty="0" err="1"/>
              <a:t>its</a:t>
            </a:r>
            <a:r>
              <a:rPr lang="it-IT" sz="1400" dirty="0"/>
              <a:t> bank </a:t>
            </a:r>
            <a:r>
              <a:rPr lang="it-IT" sz="1400" dirty="0" err="1"/>
              <a:t>half</a:t>
            </a:r>
            <a:r>
              <a:rPr lang="it-IT" sz="1400" dirty="0"/>
              <a:t> </a:t>
            </a:r>
            <a:r>
              <a:rPr lang="it-IT" sz="1400" dirty="0" err="1"/>
              <a:t>splitted</a:t>
            </a:r>
            <a:r>
              <a:rPr lang="it-IT" sz="1400" dirty="0"/>
              <a:t> in slots/</a:t>
            </a:r>
            <a:r>
              <a:rPr lang="it-IT" sz="1400" dirty="0" err="1"/>
              <a:t>subslots</a:t>
            </a:r>
            <a:r>
              <a:rPr lang="it-IT" sz="1400" dirty="0"/>
              <a:t>.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subslot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configured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an offset from the bank start. The </a:t>
            </a:r>
            <a:r>
              <a:rPr lang="it-IT" sz="1400" dirty="0" err="1"/>
              <a:t>Profinet</a:t>
            </a:r>
            <a:r>
              <a:rPr lang="it-IT" sz="1400" dirty="0"/>
              <a:t> side </a:t>
            </a:r>
            <a:r>
              <a:rPr lang="it-IT" sz="1400" dirty="0" err="1"/>
              <a:t>half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located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offset 0 of the </a:t>
            </a:r>
            <a:r>
              <a:rPr lang="it-IT" sz="1400" dirty="0" err="1"/>
              <a:t>whole</a:t>
            </a:r>
            <a:r>
              <a:rPr lang="it-IT" sz="1400" dirty="0"/>
              <a:t> bank.</a:t>
            </a:r>
          </a:p>
          <a:p>
            <a:r>
              <a:rPr lang="it-IT" sz="1400" dirty="0" err="1"/>
              <a:t>Profinet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agnostic</a:t>
            </a:r>
            <a:r>
              <a:rPr lang="it-IT" sz="1400" dirty="0"/>
              <a:t> on the </a:t>
            </a:r>
            <a:r>
              <a:rPr lang="it-IT" sz="1400" dirty="0" err="1"/>
              <a:t>transported</a:t>
            </a:r>
            <a:r>
              <a:rPr lang="it-IT" sz="1400" dirty="0"/>
              <a:t> data </a:t>
            </a:r>
            <a:r>
              <a:rPr lang="it-IT" sz="1400" dirty="0" err="1"/>
              <a:t>representation</a:t>
            </a:r>
            <a:r>
              <a:rPr lang="it-IT" sz="1400" dirty="0"/>
              <a:t>, data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moved</a:t>
            </a:r>
            <a:r>
              <a:rPr lang="it-IT" sz="1400" dirty="0"/>
              <a:t> in </a:t>
            </a:r>
            <a:r>
              <a:rPr lang="it-IT" sz="1400" dirty="0" err="1"/>
              <a:t>subslot</a:t>
            </a:r>
            <a:r>
              <a:rPr lang="it-IT" sz="1400" dirty="0"/>
              <a:t> </a:t>
            </a:r>
            <a:r>
              <a:rPr lang="it-IT" sz="1400" dirty="0" err="1"/>
              <a:t>units</a:t>
            </a:r>
            <a:r>
              <a:rPr lang="it-IT" sz="1400" dirty="0"/>
              <a:t>.</a:t>
            </a:r>
          </a:p>
          <a:p>
            <a:endParaRPr lang="it-IT" sz="14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D3F330F-3A84-473E-8707-F7F2F9381A63}"/>
              </a:ext>
            </a:extLst>
          </p:cNvPr>
          <p:cNvSpPr txBox="1"/>
          <p:nvPr/>
        </p:nvSpPr>
        <p:spPr>
          <a:xfrm>
            <a:off x="4256150" y="106799"/>
            <a:ext cx="35493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Memory for input (</a:t>
            </a:r>
            <a:r>
              <a:rPr lang="it-IT" sz="1400" dirty="0" err="1"/>
              <a:t>same</a:t>
            </a:r>
            <a:r>
              <a:rPr lang="it-IT" sz="1400" dirty="0"/>
              <a:t> for outputs)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allocated</a:t>
            </a:r>
            <a:r>
              <a:rPr lang="it-IT" sz="1400" dirty="0"/>
              <a:t> in a single </a:t>
            </a:r>
            <a:r>
              <a:rPr lang="it-IT" sz="1400" dirty="0" err="1"/>
              <a:t>contiguous</a:t>
            </a:r>
            <a:r>
              <a:rPr lang="it-IT" sz="1400" dirty="0"/>
              <a:t> heap </a:t>
            </a:r>
            <a:r>
              <a:rPr lang="it-IT" sz="1400" dirty="0" err="1"/>
              <a:t>block</a:t>
            </a:r>
            <a:r>
              <a:rPr lang="it-IT" sz="1400" dirty="0"/>
              <a:t> </a:t>
            </a:r>
            <a:r>
              <a:rPr lang="it-IT" sz="1400" dirty="0" err="1"/>
              <a:t>twice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big, </a:t>
            </a:r>
            <a:r>
              <a:rPr lang="it-IT" sz="1400" dirty="0" err="1"/>
              <a:t>referred</a:t>
            </a:r>
            <a:r>
              <a:rPr lang="it-IT" sz="1400" dirty="0"/>
              <a:t> to </a:t>
            </a:r>
            <a:r>
              <a:rPr lang="it-IT" sz="1400" dirty="0" err="1"/>
              <a:t>as</a:t>
            </a:r>
            <a:r>
              <a:rPr lang="it-IT" sz="1400" dirty="0"/>
              <a:t> «bank».</a:t>
            </a:r>
          </a:p>
          <a:p>
            <a:r>
              <a:rPr lang="it-IT" sz="1400" dirty="0" err="1"/>
              <a:t>Same</a:t>
            </a:r>
            <a:r>
              <a:rPr lang="it-IT" sz="1400" dirty="0"/>
              <a:t> </a:t>
            </a:r>
            <a:r>
              <a:rPr lang="it-IT" sz="1400" dirty="0" err="1"/>
              <a:t>memory</a:t>
            </a:r>
            <a:r>
              <a:rPr lang="it-IT" sz="1400" dirty="0"/>
              <a:t> bank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two</a:t>
            </a:r>
            <a:r>
              <a:rPr lang="it-IT" sz="1400" dirty="0"/>
              <a:t> «</a:t>
            </a:r>
            <a:r>
              <a:rPr lang="it-IT" sz="1400" dirty="0" err="1"/>
              <a:t>perspectives</a:t>
            </a:r>
            <a:r>
              <a:rPr lang="it-IT" sz="1400" dirty="0"/>
              <a:t>» on </a:t>
            </a:r>
            <a:r>
              <a:rPr lang="it-IT" sz="1400" dirty="0" err="1"/>
              <a:t>it</a:t>
            </a:r>
            <a:r>
              <a:rPr lang="it-IT" sz="1400" dirty="0"/>
              <a:t>, to </a:t>
            </a:r>
            <a:r>
              <a:rPr lang="it-IT" sz="1400" dirty="0" err="1"/>
              <a:t>allow</a:t>
            </a:r>
            <a:r>
              <a:rPr lang="it-IT" sz="1400" dirty="0"/>
              <a:t> </a:t>
            </a:r>
            <a:r>
              <a:rPr lang="it-IT" sz="1400" dirty="0" err="1"/>
              <a:t>Profinet</a:t>
            </a:r>
            <a:r>
              <a:rPr lang="it-IT" sz="1400" dirty="0"/>
              <a:t> and </a:t>
            </a:r>
            <a:r>
              <a:rPr lang="it-IT" sz="1400" dirty="0" err="1"/>
              <a:t>MARTe</a:t>
            </a:r>
            <a:r>
              <a:rPr lang="it-IT" sz="1400" dirty="0"/>
              <a:t> access.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AFB52F7-099B-4B9F-8394-B6CF8007DF87}"/>
              </a:ext>
            </a:extLst>
          </p:cNvPr>
          <p:cNvSpPr txBox="1"/>
          <p:nvPr/>
        </p:nvSpPr>
        <p:spPr>
          <a:xfrm>
            <a:off x="8943016" y="2336103"/>
            <a:ext cx="299499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MARTe</a:t>
            </a:r>
            <a:r>
              <a:rPr lang="it-IT" sz="1400" dirty="0"/>
              <a:t> </a:t>
            </a:r>
            <a:r>
              <a:rPr lang="it-IT" sz="1400" dirty="0" err="1"/>
              <a:t>signals</a:t>
            </a:r>
            <a:r>
              <a:rPr lang="it-IT" sz="1400" dirty="0"/>
              <a:t> are </a:t>
            </a:r>
            <a:r>
              <a:rPr lang="it-IT" sz="1400" dirty="0" err="1"/>
              <a:t>located</a:t>
            </a:r>
            <a:r>
              <a:rPr lang="it-IT" sz="1400" dirty="0"/>
              <a:t> in the </a:t>
            </a:r>
            <a:r>
              <a:rPr lang="it-IT" sz="1400" dirty="0" err="1"/>
              <a:t>same</a:t>
            </a:r>
            <a:r>
              <a:rPr lang="it-IT" sz="1400" dirty="0"/>
              <a:t> bank, </a:t>
            </a:r>
            <a:r>
              <a:rPr lang="it-IT" sz="1400" dirty="0" err="1"/>
              <a:t>shifted</a:t>
            </a:r>
            <a:r>
              <a:rPr lang="it-IT" sz="1400" dirty="0"/>
              <a:t>. </a:t>
            </a:r>
            <a:r>
              <a:rPr lang="it-IT" sz="1400" dirty="0" err="1"/>
              <a:t>Signal</a:t>
            </a:r>
            <a:r>
              <a:rPr lang="it-IT" sz="1400" dirty="0"/>
              <a:t> </a:t>
            </a:r>
            <a:r>
              <a:rPr lang="it-IT" sz="1400" dirty="0" err="1"/>
              <a:t>coordinates</a:t>
            </a:r>
            <a:r>
              <a:rPr lang="it-IT" sz="1400" dirty="0"/>
              <a:t> are </a:t>
            </a:r>
            <a:r>
              <a:rPr lang="it-IT" sz="1400" dirty="0" err="1"/>
              <a:t>expressed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subslot</a:t>
            </a:r>
            <a:r>
              <a:rPr lang="it-IT" sz="1400" dirty="0"/>
              <a:t> and offset from the </a:t>
            </a:r>
            <a:r>
              <a:rPr lang="it-IT" sz="1400" dirty="0" err="1"/>
              <a:t>subslot</a:t>
            </a:r>
            <a:r>
              <a:rPr lang="it-IT" sz="1400" dirty="0"/>
              <a:t> start.</a:t>
            </a:r>
          </a:p>
          <a:p>
            <a:r>
              <a:rPr lang="it-IT" sz="1400" dirty="0" err="1"/>
              <a:t>Subslot</a:t>
            </a:r>
            <a:r>
              <a:rPr lang="it-IT" sz="1400" dirty="0"/>
              <a:t> can be </a:t>
            </a:r>
            <a:r>
              <a:rPr lang="it-IT" sz="1400" dirty="0" err="1"/>
              <a:t>seen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signal</a:t>
            </a:r>
            <a:r>
              <a:rPr lang="it-IT" sz="1400" dirty="0"/>
              <a:t> container, from the </a:t>
            </a:r>
            <a:r>
              <a:rPr lang="it-IT" sz="1400" dirty="0" err="1"/>
              <a:t>MARTe</a:t>
            </a:r>
            <a:r>
              <a:rPr lang="it-IT" sz="1400" dirty="0"/>
              <a:t> point of </a:t>
            </a:r>
            <a:r>
              <a:rPr lang="it-IT" sz="1400" dirty="0" err="1"/>
              <a:t>view</a:t>
            </a:r>
            <a:r>
              <a:rPr lang="it-IT" sz="1400" dirty="0"/>
              <a:t>.</a:t>
            </a:r>
          </a:p>
          <a:p>
            <a:r>
              <a:rPr lang="it-IT" sz="1400" dirty="0"/>
              <a:t>The </a:t>
            </a:r>
            <a:r>
              <a:rPr lang="it-IT" sz="1400" dirty="0" err="1"/>
              <a:t>MARTe</a:t>
            </a:r>
            <a:r>
              <a:rPr lang="it-IT" sz="1400" dirty="0"/>
              <a:t> side </a:t>
            </a:r>
            <a:r>
              <a:rPr lang="it-IT" sz="1400" dirty="0" err="1"/>
              <a:t>half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located</a:t>
            </a:r>
            <a:r>
              <a:rPr lang="it-IT" sz="1400" dirty="0"/>
              <a:t> just after the </a:t>
            </a:r>
            <a:r>
              <a:rPr lang="it-IT" sz="1400" dirty="0" err="1"/>
              <a:t>Profinet</a:t>
            </a:r>
            <a:r>
              <a:rPr lang="it-IT" sz="1400" dirty="0"/>
              <a:t> </a:t>
            </a:r>
            <a:r>
              <a:rPr lang="it-IT" sz="1400" dirty="0" err="1"/>
              <a:t>half</a:t>
            </a:r>
            <a:r>
              <a:rPr lang="it-IT" sz="1400" dirty="0"/>
              <a:t>.</a:t>
            </a:r>
          </a:p>
          <a:p>
            <a:r>
              <a:rPr lang="it-IT" sz="1400" dirty="0" err="1"/>
              <a:t>Only</a:t>
            </a:r>
            <a:r>
              <a:rPr lang="it-IT" sz="1400" dirty="0"/>
              <a:t> </a:t>
            </a:r>
            <a:r>
              <a:rPr lang="it-IT" sz="1400" dirty="0" err="1"/>
              <a:t>MARTe</a:t>
            </a:r>
            <a:r>
              <a:rPr lang="it-IT" sz="1400" dirty="0"/>
              <a:t> </a:t>
            </a:r>
            <a:r>
              <a:rPr lang="it-IT" sz="1400" dirty="0" err="1"/>
              <a:t>knows</a:t>
            </a:r>
            <a:r>
              <a:rPr lang="it-IT" sz="1400" dirty="0"/>
              <a:t> the </a:t>
            </a:r>
            <a:r>
              <a:rPr lang="it-IT" sz="1400" dirty="0" err="1"/>
              <a:t>real</a:t>
            </a:r>
            <a:r>
              <a:rPr lang="it-IT" sz="1400" dirty="0"/>
              <a:t> data </a:t>
            </a:r>
            <a:r>
              <a:rPr lang="it-IT" sz="1400" dirty="0" err="1"/>
              <a:t>representation</a:t>
            </a:r>
            <a:r>
              <a:rPr lang="it-IT" sz="1400" dirty="0"/>
              <a:t>.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A93D8FAA-A4FB-48FD-B984-D77380A40557}"/>
              </a:ext>
            </a:extLst>
          </p:cNvPr>
          <p:cNvSpPr/>
          <p:nvPr/>
        </p:nvSpPr>
        <p:spPr>
          <a:xfrm>
            <a:off x="6859124" y="2144004"/>
            <a:ext cx="1391478" cy="3308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Signal1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34DC2A09-3ABD-484F-A85C-87DB4DA9441C}"/>
              </a:ext>
            </a:extLst>
          </p:cNvPr>
          <p:cNvSpPr/>
          <p:nvPr/>
        </p:nvSpPr>
        <p:spPr>
          <a:xfrm>
            <a:off x="6881176" y="2517243"/>
            <a:ext cx="1391478" cy="3308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SignalN</a:t>
            </a:r>
            <a:endParaRPr lang="it-IT" dirty="0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705DB5EA-EB56-48BE-8AC8-25D085BA9111}"/>
              </a:ext>
            </a:extLst>
          </p:cNvPr>
          <p:cNvSpPr/>
          <p:nvPr/>
        </p:nvSpPr>
        <p:spPr>
          <a:xfrm>
            <a:off x="6859124" y="3007800"/>
            <a:ext cx="1391478" cy="3308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Signal1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F226F065-AC39-4F0E-BB01-6F691B02B884}"/>
              </a:ext>
            </a:extLst>
          </p:cNvPr>
          <p:cNvSpPr/>
          <p:nvPr/>
        </p:nvSpPr>
        <p:spPr>
          <a:xfrm>
            <a:off x="6859124" y="3381039"/>
            <a:ext cx="1391478" cy="3308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SignalN</a:t>
            </a:r>
            <a:endParaRPr lang="it-IT" dirty="0"/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F3C1629A-D302-409D-BB1B-93751193BCE1}"/>
              </a:ext>
            </a:extLst>
          </p:cNvPr>
          <p:cNvSpPr/>
          <p:nvPr/>
        </p:nvSpPr>
        <p:spPr>
          <a:xfrm>
            <a:off x="6881176" y="4245149"/>
            <a:ext cx="1391478" cy="3308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Signal1</a:t>
            </a: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6F531F40-55E4-49B3-BB0B-90117148D0AE}"/>
              </a:ext>
            </a:extLst>
          </p:cNvPr>
          <p:cNvSpPr/>
          <p:nvPr/>
        </p:nvSpPr>
        <p:spPr>
          <a:xfrm>
            <a:off x="6881176" y="4618388"/>
            <a:ext cx="1391478" cy="3308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SignalN</a:t>
            </a:r>
            <a:endParaRPr lang="it-IT" dirty="0"/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C15E267C-4541-48AA-AED8-CD26EE6EF935}"/>
              </a:ext>
            </a:extLst>
          </p:cNvPr>
          <p:cNvSpPr/>
          <p:nvPr/>
        </p:nvSpPr>
        <p:spPr>
          <a:xfrm>
            <a:off x="6859124" y="5096007"/>
            <a:ext cx="1391478" cy="3308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Signal1</a:t>
            </a: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DF7D69CA-FFFA-411C-8659-547BE1E8CEAA}"/>
              </a:ext>
            </a:extLst>
          </p:cNvPr>
          <p:cNvSpPr/>
          <p:nvPr/>
        </p:nvSpPr>
        <p:spPr>
          <a:xfrm>
            <a:off x="6859124" y="5469246"/>
            <a:ext cx="1391478" cy="3308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SignalN</a:t>
            </a:r>
            <a:endParaRPr lang="it-IT" dirty="0"/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5CE28F28-3FBE-48E4-9EC0-09B07CE245DA}"/>
              </a:ext>
            </a:extLst>
          </p:cNvPr>
          <p:cNvCxnSpPr>
            <a:cxnSpLocks/>
          </p:cNvCxnSpPr>
          <p:nvPr/>
        </p:nvCxnSpPr>
        <p:spPr>
          <a:xfrm>
            <a:off x="6414052" y="1431235"/>
            <a:ext cx="0" cy="522135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09F71D-706C-48AE-A2B2-7CD5A6E175EE}"/>
              </a:ext>
            </a:extLst>
          </p:cNvPr>
          <p:cNvCxnSpPr>
            <a:cxnSpLocks/>
          </p:cNvCxnSpPr>
          <p:nvPr/>
        </p:nvCxnSpPr>
        <p:spPr>
          <a:xfrm>
            <a:off x="4951889" y="2144004"/>
            <a:ext cx="19292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5D668396-8884-483C-BE85-8FDCD155C899}"/>
              </a:ext>
            </a:extLst>
          </p:cNvPr>
          <p:cNvCxnSpPr>
            <a:cxnSpLocks/>
          </p:cNvCxnSpPr>
          <p:nvPr/>
        </p:nvCxnSpPr>
        <p:spPr>
          <a:xfrm>
            <a:off x="4951889" y="3007800"/>
            <a:ext cx="19292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7CCFF5FA-0351-4155-B54F-327E40F0C103}"/>
              </a:ext>
            </a:extLst>
          </p:cNvPr>
          <p:cNvCxnSpPr>
            <a:cxnSpLocks/>
          </p:cNvCxnSpPr>
          <p:nvPr/>
        </p:nvCxnSpPr>
        <p:spPr>
          <a:xfrm>
            <a:off x="4951889" y="4245149"/>
            <a:ext cx="19292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A343B039-CABE-4703-8CAF-3C6DD6905166}"/>
              </a:ext>
            </a:extLst>
          </p:cNvPr>
          <p:cNvCxnSpPr>
            <a:cxnSpLocks/>
          </p:cNvCxnSpPr>
          <p:nvPr/>
        </p:nvCxnSpPr>
        <p:spPr>
          <a:xfrm>
            <a:off x="4929837" y="5096007"/>
            <a:ext cx="19292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ttangolo con angoli arrotondati 38">
            <a:extLst>
              <a:ext uri="{FF2B5EF4-FFF2-40B4-BE49-F238E27FC236}">
                <a16:creationId xmlns:a16="http://schemas.microsoft.com/office/drawing/2014/main" id="{F8E04C04-4EC0-4116-AC7D-1E9B722E49CC}"/>
              </a:ext>
            </a:extLst>
          </p:cNvPr>
          <p:cNvSpPr/>
          <p:nvPr/>
        </p:nvSpPr>
        <p:spPr>
          <a:xfrm>
            <a:off x="6859124" y="5891610"/>
            <a:ext cx="1391478" cy="2765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LED</a:t>
            </a:r>
            <a:endParaRPr lang="it-IT" dirty="0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537E92A8-E4C2-4E11-9A06-11E4A1E814A7}"/>
              </a:ext>
            </a:extLst>
          </p:cNvPr>
          <p:cNvSpPr txBox="1"/>
          <p:nvPr/>
        </p:nvSpPr>
        <p:spPr>
          <a:xfrm>
            <a:off x="8943015" y="5597824"/>
            <a:ext cx="29949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Three </a:t>
            </a:r>
            <a:r>
              <a:rPr lang="it-IT" sz="1400" dirty="0" err="1"/>
              <a:t>additional</a:t>
            </a:r>
            <a:r>
              <a:rPr lang="it-IT" sz="1400" dirty="0"/>
              <a:t> </a:t>
            </a:r>
            <a:r>
              <a:rPr lang="it-IT" sz="1400" dirty="0" err="1"/>
              <a:t>signals</a:t>
            </a:r>
            <a:r>
              <a:rPr lang="it-IT" sz="1400" dirty="0"/>
              <a:t> are </a:t>
            </a:r>
            <a:r>
              <a:rPr lang="it-IT" sz="1400" dirty="0" err="1"/>
              <a:t>placed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the </a:t>
            </a:r>
            <a:r>
              <a:rPr lang="it-IT" sz="1400" b="1" dirty="0"/>
              <a:t>output</a:t>
            </a:r>
            <a:r>
              <a:rPr lang="it-IT" sz="1400" dirty="0"/>
              <a:t> heap end. </a:t>
            </a:r>
            <a:r>
              <a:rPr lang="it-IT" sz="1400" dirty="0" err="1"/>
              <a:t>They</a:t>
            </a:r>
            <a:r>
              <a:rPr lang="it-IT" sz="1400" dirty="0"/>
              <a:t> are </a:t>
            </a:r>
            <a:r>
              <a:rPr lang="it-IT" sz="1400" dirty="0" err="1"/>
              <a:t>directly</a:t>
            </a:r>
            <a:r>
              <a:rPr lang="it-IT" sz="1400" dirty="0"/>
              <a:t> </a:t>
            </a:r>
            <a:r>
              <a:rPr lang="it-IT" sz="1400" dirty="0" err="1"/>
              <a:t>driven</a:t>
            </a:r>
            <a:r>
              <a:rPr lang="it-IT" sz="1400" dirty="0"/>
              <a:t> by </a:t>
            </a:r>
            <a:r>
              <a:rPr lang="it-IT" sz="1400" dirty="0" err="1"/>
              <a:t>their</a:t>
            </a:r>
            <a:r>
              <a:rPr lang="it-IT" sz="1400" dirty="0"/>
              <a:t> </a:t>
            </a:r>
            <a:r>
              <a:rPr lang="it-IT" sz="1400" dirty="0" err="1"/>
              <a:t>corresponding</a:t>
            </a:r>
            <a:r>
              <a:rPr lang="it-IT" sz="1400" dirty="0"/>
              <a:t> events </a:t>
            </a:r>
            <a:r>
              <a:rPr lang="it-IT" sz="1400" dirty="0" err="1"/>
              <a:t>raising</a:t>
            </a:r>
            <a:r>
              <a:rPr lang="it-IT" sz="1400" dirty="0"/>
              <a:t> from the </a:t>
            </a:r>
            <a:r>
              <a:rPr lang="it-IT" sz="1400" dirty="0" err="1"/>
              <a:t>adapter</a:t>
            </a:r>
            <a:r>
              <a:rPr lang="it-IT" sz="1400" dirty="0"/>
              <a:t>. (</a:t>
            </a:r>
            <a:r>
              <a:rPr lang="it-IT" sz="1400" dirty="0" err="1"/>
              <a:t>Alarm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greyed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currently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).</a:t>
            </a:r>
          </a:p>
          <a:p>
            <a:endParaRPr lang="it-IT" sz="1400" dirty="0"/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53C674B4-90F3-44D1-ADD0-1745598DDBD8}"/>
              </a:ext>
            </a:extLst>
          </p:cNvPr>
          <p:cNvSpPr/>
          <p:nvPr/>
        </p:nvSpPr>
        <p:spPr>
          <a:xfrm>
            <a:off x="6859124" y="6191162"/>
            <a:ext cx="1391478" cy="2765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READY</a:t>
            </a:r>
            <a:endParaRPr lang="it-IT" dirty="0"/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A19309B3-19DA-48F3-A12A-3E8D0D3D7248}"/>
              </a:ext>
            </a:extLst>
          </p:cNvPr>
          <p:cNvSpPr/>
          <p:nvPr/>
        </p:nvSpPr>
        <p:spPr>
          <a:xfrm>
            <a:off x="6859124" y="6491733"/>
            <a:ext cx="1391478" cy="276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ALARM</a:t>
            </a:r>
            <a:endParaRPr lang="it-IT" dirty="0"/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ADA5A97A-C8F0-49F8-B6A9-9E5868453C43}"/>
              </a:ext>
            </a:extLst>
          </p:cNvPr>
          <p:cNvSpPr/>
          <p:nvPr/>
        </p:nvSpPr>
        <p:spPr>
          <a:xfrm>
            <a:off x="4571999" y="6189915"/>
            <a:ext cx="1391478" cy="276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ALARM ACK</a:t>
            </a:r>
            <a:endParaRPr lang="it-IT" dirty="0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6777C3B5-ACB6-429D-8402-A960816CC60A}"/>
              </a:ext>
            </a:extLst>
          </p:cNvPr>
          <p:cNvSpPr txBox="1"/>
          <p:nvPr/>
        </p:nvSpPr>
        <p:spPr>
          <a:xfrm>
            <a:off x="114846" y="5497417"/>
            <a:ext cx="29949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</a:t>
            </a:r>
            <a:r>
              <a:rPr lang="it-IT" sz="1400" dirty="0" err="1"/>
              <a:t>alarm</a:t>
            </a:r>
            <a:r>
              <a:rPr lang="it-IT" sz="1400" dirty="0"/>
              <a:t> </a:t>
            </a:r>
            <a:r>
              <a:rPr lang="it-IT" sz="1400" dirty="0" err="1"/>
              <a:t>acknowledge</a:t>
            </a:r>
            <a:r>
              <a:rPr lang="it-IT" sz="1400" dirty="0"/>
              <a:t> input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placed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the </a:t>
            </a:r>
            <a:r>
              <a:rPr lang="it-IT" sz="1400" b="1" dirty="0"/>
              <a:t>input</a:t>
            </a:r>
            <a:r>
              <a:rPr lang="it-IT" sz="1400" dirty="0"/>
              <a:t> heap end. </a:t>
            </a:r>
            <a:r>
              <a:rPr lang="it-IT" sz="1400" dirty="0" err="1"/>
              <a:t>It</a:t>
            </a:r>
            <a:r>
              <a:rPr lang="it-IT" sz="1400" dirty="0"/>
              <a:t> drives </a:t>
            </a:r>
            <a:r>
              <a:rPr lang="it-IT" sz="1400" dirty="0" err="1"/>
              <a:t>directly</a:t>
            </a:r>
            <a:r>
              <a:rPr lang="it-IT" sz="1400" dirty="0"/>
              <a:t> the </a:t>
            </a:r>
            <a:r>
              <a:rPr lang="it-IT" sz="1400" dirty="0" err="1"/>
              <a:t>adapter</a:t>
            </a:r>
            <a:r>
              <a:rPr lang="it-IT" sz="1400" dirty="0"/>
              <a:t> to trigger the </a:t>
            </a:r>
            <a:r>
              <a:rPr lang="it-IT" sz="1400" dirty="0" err="1"/>
              <a:t>alarm</a:t>
            </a:r>
            <a:r>
              <a:rPr lang="it-IT" sz="1400" dirty="0"/>
              <a:t> </a:t>
            </a:r>
            <a:r>
              <a:rPr lang="it-IT" sz="1400" dirty="0" err="1"/>
              <a:t>acknowledgement</a:t>
            </a:r>
            <a:r>
              <a:rPr lang="it-IT" sz="1400" dirty="0"/>
              <a:t> processing chain. (</a:t>
            </a:r>
            <a:r>
              <a:rPr lang="it-IT" sz="1400" dirty="0" err="1"/>
              <a:t>Greyed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currently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)</a:t>
            </a:r>
          </a:p>
          <a:p>
            <a:endParaRPr lang="it-IT" sz="1400" dirty="0"/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4CD1F34A-CDF9-47FF-BD9F-7ABF3AE5DF69}"/>
              </a:ext>
            </a:extLst>
          </p:cNvPr>
          <p:cNvCxnSpPr>
            <a:stCxn id="46" idx="3"/>
            <a:endCxn id="45" idx="1"/>
          </p:cNvCxnSpPr>
          <p:nvPr/>
        </p:nvCxnSpPr>
        <p:spPr>
          <a:xfrm>
            <a:off x="3109836" y="6297636"/>
            <a:ext cx="1462163" cy="30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A5CCE6A4-91C4-4E9E-91E6-27CF2914E0E2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>
            <a:off x="8250602" y="6029898"/>
            <a:ext cx="692413" cy="2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C7B787E6-B242-463A-BF63-9CE9B2E18BB0}"/>
              </a:ext>
            </a:extLst>
          </p:cNvPr>
          <p:cNvCxnSpPr>
            <a:stCxn id="43" idx="3"/>
            <a:endCxn id="41" idx="1"/>
          </p:cNvCxnSpPr>
          <p:nvPr/>
        </p:nvCxnSpPr>
        <p:spPr>
          <a:xfrm flipV="1">
            <a:off x="8250602" y="6290322"/>
            <a:ext cx="692413" cy="3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52DFE885-7676-4EA2-8AF8-F3D9831B2F84}"/>
              </a:ext>
            </a:extLst>
          </p:cNvPr>
          <p:cNvCxnSpPr>
            <a:stCxn id="44" idx="3"/>
            <a:endCxn id="41" idx="1"/>
          </p:cNvCxnSpPr>
          <p:nvPr/>
        </p:nvCxnSpPr>
        <p:spPr>
          <a:xfrm flipV="1">
            <a:off x="8250602" y="6290322"/>
            <a:ext cx="692413" cy="33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9D5B55E7-B5EA-48EC-9646-11253C936D81}"/>
              </a:ext>
            </a:extLst>
          </p:cNvPr>
          <p:cNvSpPr txBox="1"/>
          <p:nvPr/>
        </p:nvSpPr>
        <p:spPr>
          <a:xfrm>
            <a:off x="6597383" y="1399676"/>
            <a:ext cx="120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MARTe2</a:t>
            </a:r>
            <a:r>
              <a:rPr lang="it-IT" sz="1400" dirty="0"/>
              <a:t> side</a:t>
            </a:r>
          </a:p>
          <a:p>
            <a:endParaRPr lang="it-IT" sz="1400" dirty="0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9480502F-8C22-4BB5-8B63-12FBB9B6787C}"/>
              </a:ext>
            </a:extLst>
          </p:cNvPr>
          <p:cNvSpPr txBox="1"/>
          <p:nvPr/>
        </p:nvSpPr>
        <p:spPr>
          <a:xfrm>
            <a:off x="5068959" y="1395840"/>
            <a:ext cx="120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Profinet</a:t>
            </a:r>
            <a:r>
              <a:rPr lang="it-IT" sz="1400" dirty="0"/>
              <a:t> side</a:t>
            </a:r>
          </a:p>
          <a:p>
            <a:endParaRPr lang="it-IT" sz="1400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06B42A5-973A-4C67-8B8F-5ED89920130F}"/>
              </a:ext>
            </a:extLst>
          </p:cNvPr>
          <p:cNvSpPr txBox="1"/>
          <p:nvPr/>
        </p:nvSpPr>
        <p:spPr>
          <a:xfrm>
            <a:off x="8971722" y="1140202"/>
            <a:ext cx="28624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MARTe2</a:t>
            </a:r>
            <a:r>
              <a:rPr lang="it-IT" sz="1400" dirty="0"/>
              <a:t> side start = </a:t>
            </a:r>
          </a:p>
          <a:p>
            <a:r>
              <a:rPr lang="it-IT" sz="1400" u="sng" dirty="0" err="1"/>
              <a:t>Profinet</a:t>
            </a:r>
            <a:r>
              <a:rPr lang="it-IT" sz="1400" u="sng" dirty="0"/>
              <a:t> side start + </a:t>
            </a:r>
            <a:r>
              <a:rPr lang="it-IT" sz="1400" u="sng" dirty="0" err="1"/>
              <a:t>half</a:t>
            </a:r>
            <a:r>
              <a:rPr lang="it-IT" sz="1400" u="sng" dirty="0"/>
              <a:t> bank size</a:t>
            </a:r>
          </a:p>
          <a:p>
            <a:r>
              <a:rPr lang="it-IT" sz="1400" dirty="0"/>
              <a:t>Two buffers </a:t>
            </a:r>
            <a:r>
              <a:rPr lang="it-IT" sz="1400" dirty="0" err="1"/>
              <a:t>guarantee</a:t>
            </a:r>
            <a:r>
              <a:rPr lang="it-IT" sz="1400" dirty="0"/>
              <a:t> </a:t>
            </a:r>
            <a:r>
              <a:rPr lang="it-IT" sz="1400" dirty="0" err="1"/>
              <a:t>independence</a:t>
            </a:r>
            <a:r>
              <a:rPr lang="it-IT" sz="1400" dirty="0"/>
              <a:t> and race </a:t>
            </a:r>
            <a:r>
              <a:rPr lang="it-IT" sz="1400" dirty="0" err="1"/>
              <a:t>avoidance</a:t>
            </a:r>
            <a:r>
              <a:rPr lang="it-IT" sz="1400" dirty="0"/>
              <a:t>.</a:t>
            </a:r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09691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5A69D805-EB5B-4659-A2D9-A07716CFA421}"/>
              </a:ext>
            </a:extLst>
          </p:cNvPr>
          <p:cNvSpPr/>
          <p:nvPr/>
        </p:nvSpPr>
        <p:spPr>
          <a:xfrm>
            <a:off x="156823" y="225791"/>
            <a:ext cx="2994991" cy="980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ProfinetDataSourceAdapter</a:t>
            </a:r>
            <a:endParaRPr lang="it-IT" dirty="0"/>
          </a:p>
          <a:p>
            <a:pPr algn="ctr"/>
            <a:r>
              <a:rPr lang="it-IT" dirty="0" err="1"/>
              <a:t>Underlying</a:t>
            </a:r>
            <a:r>
              <a:rPr lang="it-IT" dirty="0"/>
              <a:t> </a:t>
            </a:r>
            <a:r>
              <a:rPr lang="it-IT" dirty="0" err="1"/>
              <a:t>levels</a:t>
            </a:r>
            <a:r>
              <a:rPr lang="it-IT" dirty="0"/>
              <a:t> chain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6B98BAE7-7076-4BB1-8570-674EA81C3CD6}"/>
              </a:ext>
            </a:extLst>
          </p:cNvPr>
          <p:cNvSpPr/>
          <p:nvPr/>
        </p:nvSpPr>
        <p:spPr>
          <a:xfrm>
            <a:off x="4598504" y="225792"/>
            <a:ext cx="2994991" cy="980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ProfinetDataSource</a:t>
            </a:r>
            <a:endParaRPr lang="it-IT" dirty="0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23F5CDCC-FE9F-4838-B12F-05BD7D230CB6}"/>
              </a:ext>
            </a:extLst>
          </p:cNvPr>
          <p:cNvSpPr/>
          <p:nvPr/>
        </p:nvSpPr>
        <p:spPr>
          <a:xfrm>
            <a:off x="9040186" y="225791"/>
            <a:ext cx="2994991" cy="980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MemoryMapSynchNMutex</a:t>
            </a:r>
            <a:endParaRPr lang="it-IT" dirty="0"/>
          </a:p>
          <a:p>
            <a:pPr algn="ctr"/>
            <a:r>
              <a:rPr lang="it-IT" dirty="0"/>
              <a:t>[</a:t>
            </a:r>
            <a:r>
              <a:rPr lang="it-IT" dirty="0" err="1"/>
              <a:t>Input,Output</a:t>
            </a:r>
            <a:r>
              <a:rPr lang="it-IT" dirty="0"/>
              <a:t>]Broker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33B0DEAB-53DD-414F-80E4-2CA023B6359D}"/>
              </a:ext>
            </a:extLst>
          </p:cNvPr>
          <p:cNvCxnSpPr/>
          <p:nvPr/>
        </p:nvCxnSpPr>
        <p:spPr>
          <a:xfrm>
            <a:off x="1654318" y="1510748"/>
            <a:ext cx="0" cy="5062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66A6DFAB-F2E8-48E4-9240-99183D0DDB39}"/>
              </a:ext>
            </a:extLst>
          </p:cNvPr>
          <p:cNvCxnSpPr/>
          <p:nvPr/>
        </p:nvCxnSpPr>
        <p:spPr>
          <a:xfrm>
            <a:off x="6095999" y="1464365"/>
            <a:ext cx="0" cy="5062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585A85E-AE42-446A-ACBD-6E72AA3BC853}"/>
              </a:ext>
            </a:extLst>
          </p:cNvPr>
          <p:cNvCxnSpPr/>
          <p:nvPr/>
        </p:nvCxnSpPr>
        <p:spPr>
          <a:xfrm>
            <a:off x="10537681" y="1510748"/>
            <a:ext cx="0" cy="5062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>
            <a:extLst>
              <a:ext uri="{FF2B5EF4-FFF2-40B4-BE49-F238E27FC236}">
                <a16:creationId xmlns:a16="http://schemas.microsoft.com/office/drawing/2014/main" id="{0B445880-FD46-447F-BD05-CC4523D4152A}"/>
              </a:ext>
            </a:extLst>
          </p:cNvPr>
          <p:cNvSpPr/>
          <p:nvPr/>
        </p:nvSpPr>
        <p:spPr>
          <a:xfrm>
            <a:off x="1488665" y="1510748"/>
            <a:ext cx="331305" cy="331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6A49E562-5886-4FF5-A3FA-B01D6248F4DD}"/>
              </a:ext>
            </a:extLst>
          </p:cNvPr>
          <p:cNvSpPr/>
          <p:nvPr/>
        </p:nvSpPr>
        <p:spPr>
          <a:xfrm>
            <a:off x="5930347" y="1842053"/>
            <a:ext cx="331305" cy="1033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DDFE542-BAEE-4DCE-9E95-B50600CCDA4C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819970" y="1676401"/>
            <a:ext cx="4110376" cy="16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A4FAA65-2E49-42F7-A15E-EB7B4D779DA2}"/>
              </a:ext>
            </a:extLst>
          </p:cNvPr>
          <p:cNvSpPr txBox="1"/>
          <p:nvPr/>
        </p:nvSpPr>
        <p:spPr>
          <a:xfrm>
            <a:off x="1985621" y="1414790"/>
            <a:ext cx="3944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Cyclic</a:t>
            </a:r>
            <a:r>
              <a:rPr lang="it-IT" sz="1400" dirty="0"/>
              <a:t> event triggers I/O update with </a:t>
            </a:r>
            <a:r>
              <a:rPr lang="it-IT" sz="1400" dirty="0" err="1"/>
              <a:t>NotifyCycle</a:t>
            </a:r>
            <a:r>
              <a:rPr lang="it-IT" sz="1400" dirty="0"/>
              <a:t>()</a:t>
            </a:r>
          </a:p>
          <a:p>
            <a:endParaRPr lang="it-IT" sz="1400" dirty="0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D5E35ABC-E7D3-4355-BCE7-9607DDEDBCA7}"/>
              </a:ext>
            </a:extLst>
          </p:cNvPr>
          <p:cNvSpPr/>
          <p:nvPr/>
        </p:nvSpPr>
        <p:spPr>
          <a:xfrm>
            <a:off x="1488664" y="3448879"/>
            <a:ext cx="331305" cy="331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98B0C3A7-77F3-48A5-96AE-F9405BFB4A6D}"/>
              </a:ext>
            </a:extLst>
          </p:cNvPr>
          <p:cNvSpPr/>
          <p:nvPr/>
        </p:nvSpPr>
        <p:spPr>
          <a:xfrm>
            <a:off x="5954657" y="3780184"/>
            <a:ext cx="331305" cy="1033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3B10992D-65D0-4116-833B-9C37DC51EB07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819969" y="3614532"/>
            <a:ext cx="4110377" cy="19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>
            <a:extLst>
              <a:ext uri="{FF2B5EF4-FFF2-40B4-BE49-F238E27FC236}">
                <a16:creationId xmlns:a16="http://schemas.microsoft.com/office/drawing/2014/main" id="{4969C088-3023-4013-9532-AF2C54D48E2D}"/>
              </a:ext>
            </a:extLst>
          </p:cNvPr>
          <p:cNvSpPr/>
          <p:nvPr/>
        </p:nvSpPr>
        <p:spPr>
          <a:xfrm>
            <a:off x="1488664" y="5307492"/>
            <a:ext cx="331305" cy="331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CBBE9CF1-C796-4831-9C84-3A67EE61BF96}"/>
              </a:ext>
            </a:extLst>
          </p:cNvPr>
          <p:cNvSpPr/>
          <p:nvPr/>
        </p:nvSpPr>
        <p:spPr>
          <a:xfrm>
            <a:off x="5954657" y="5711687"/>
            <a:ext cx="331305" cy="1033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FF7C7643-EC10-4DBB-957A-2D110F451582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1819969" y="5473145"/>
            <a:ext cx="4110377" cy="23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236916D2-73B2-4615-8DF4-90328D56C194}"/>
              </a:ext>
            </a:extLst>
          </p:cNvPr>
          <p:cNvSpPr txBox="1"/>
          <p:nvPr/>
        </p:nvSpPr>
        <p:spPr>
          <a:xfrm>
            <a:off x="2610680" y="2204993"/>
            <a:ext cx="33196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Bank </a:t>
            </a:r>
            <a:r>
              <a:rPr lang="it-IT" sz="1400" dirty="0" err="1"/>
              <a:t>is</a:t>
            </a:r>
            <a:r>
              <a:rPr lang="it-IT" sz="1400" dirty="0"/>
              <a:t> Fast </a:t>
            </a:r>
            <a:r>
              <a:rPr lang="it-IT" sz="1400" dirty="0" err="1"/>
              <a:t>Locked</a:t>
            </a:r>
            <a:r>
              <a:rPr lang="it-IT" sz="1400" dirty="0"/>
              <a:t>, </a:t>
            </a:r>
            <a:r>
              <a:rPr lang="it-IT" sz="1400" dirty="0" err="1"/>
              <a:t>Profinet</a:t>
            </a:r>
            <a:r>
              <a:rPr lang="it-IT" sz="1400" dirty="0"/>
              <a:t> side can </a:t>
            </a:r>
            <a:r>
              <a:rPr lang="it-IT" sz="1400" dirty="0" err="1"/>
              <a:t>wait</a:t>
            </a:r>
            <a:endParaRPr lang="it-IT" sz="1400" dirty="0"/>
          </a:p>
          <a:p>
            <a:r>
              <a:rPr lang="it-IT" sz="1400" dirty="0" err="1"/>
              <a:t>Mutex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taken</a:t>
            </a:r>
            <a:r>
              <a:rPr lang="it-IT" sz="1400" dirty="0"/>
              <a:t> and </a:t>
            </a:r>
            <a:r>
              <a:rPr lang="it-IT" sz="1400" dirty="0" err="1"/>
              <a:t>released</a:t>
            </a:r>
            <a:r>
              <a:rPr lang="it-IT" sz="1400" dirty="0"/>
              <a:t> in the </a:t>
            </a:r>
            <a:r>
              <a:rPr lang="it-IT" sz="1400" dirty="0" err="1"/>
              <a:t>same</a:t>
            </a:r>
            <a:r>
              <a:rPr lang="it-IT" sz="1400" dirty="0"/>
              <a:t> call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AA4CE12F-7673-4516-8C8E-8B4AB738EA45}"/>
              </a:ext>
            </a:extLst>
          </p:cNvPr>
          <p:cNvSpPr/>
          <p:nvPr/>
        </p:nvSpPr>
        <p:spPr>
          <a:xfrm>
            <a:off x="10347717" y="1875181"/>
            <a:ext cx="331305" cy="3313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90E9EAF5-B587-4E5E-9B16-77759771FBEE}"/>
              </a:ext>
            </a:extLst>
          </p:cNvPr>
          <p:cNvCxnSpPr>
            <a:cxnSpLocks/>
          </p:cNvCxnSpPr>
          <p:nvPr/>
        </p:nvCxnSpPr>
        <p:spPr>
          <a:xfrm>
            <a:off x="1117603" y="1938010"/>
            <a:ext cx="0" cy="14909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92FF6BBB-38EA-4B15-994F-89909D719CCC}"/>
              </a:ext>
            </a:extLst>
          </p:cNvPr>
          <p:cNvCxnSpPr>
            <a:cxnSpLocks/>
          </p:cNvCxnSpPr>
          <p:nvPr/>
        </p:nvCxnSpPr>
        <p:spPr>
          <a:xfrm>
            <a:off x="1117603" y="3816502"/>
            <a:ext cx="0" cy="14909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6A2A7A99-641C-4451-8C85-EF15785E29E4}"/>
              </a:ext>
            </a:extLst>
          </p:cNvPr>
          <p:cNvSpPr txBox="1"/>
          <p:nvPr/>
        </p:nvSpPr>
        <p:spPr>
          <a:xfrm>
            <a:off x="418595" y="2421895"/>
            <a:ext cx="768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Cycle</a:t>
            </a:r>
            <a:r>
              <a:rPr lang="it-IT" sz="1400" dirty="0"/>
              <a:t> time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0219E54B-9217-4C4A-AB86-9FCAC77A06B8}"/>
              </a:ext>
            </a:extLst>
          </p:cNvPr>
          <p:cNvSpPr txBox="1"/>
          <p:nvPr/>
        </p:nvSpPr>
        <p:spPr>
          <a:xfrm>
            <a:off x="421920" y="4166019"/>
            <a:ext cx="768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Cycle</a:t>
            </a:r>
            <a:r>
              <a:rPr lang="it-IT" sz="1400" dirty="0"/>
              <a:t> time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B3D83AFB-6EEF-494F-9114-88BAFB1EB07E}"/>
              </a:ext>
            </a:extLst>
          </p:cNvPr>
          <p:cNvSpPr/>
          <p:nvPr/>
        </p:nvSpPr>
        <p:spPr>
          <a:xfrm>
            <a:off x="5930343" y="2998293"/>
            <a:ext cx="331305" cy="6375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17A82D60-0EEC-413F-9E9F-CA60503EE5A3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6285965" y="2040834"/>
            <a:ext cx="4061752" cy="95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tangolo 60">
            <a:extLst>
              <a:ext uri="{FF2B5EF4-FFF2-40B4-BE49-F238E27FC236}">
                <a16:creationId xmlns:a16="http://schemas.microsoft.com/office/drawing/2014/main" id="{8FD34A12-0B09-4DFC-A63C-1563A8797157}"/>
              </a:ext>
            </a:extLst>
          </p:cNvPr>
          <p:cNvSpPr/>
          <p:nvPr/>
        </p:nvSpPr>
        <p:spPr>
          <a:xfrm>
            <a:off x="10332232" y="3790099"/>
            <a:ext cx="331305" cy="3313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B3CE2BBD-8183-4437-8D96-72B63D3A6572}"/>
              </a:ext>
            </a:extLst>
          </p:cNvPr>
          <p:cNvSpPr/>
          <p:nvPr/>
        </p:nvSpPr>
        <p:spPr>
          <a:xfrm>
            <a:off x="5939172" y="4913211"/>
            <a:ext cx="331305" cy="6375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CCAB53D8-A2B5-4D64-9211-A6355E264C2E}"/>
              </a:ext>
            </a:extLst>
          </p:cNvPr>
          <p:cNvCxnSpPr>
            <a:stCxn id="61" idx="1"/>
          </p:cNvCxnSpPr>
          <p:nvPr/>
        </p:nvCxnSpPr>
        <p:spPr>
          <a:xfrm flipH="1">
            <a:off x="6270477" y="3955752"/>
            <a:ext cx="4061755" cy="95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23070C41-37A4-478A-962F-F7189CE2B7E3}"/>
              </a:ext>
            </a:extLst>
          </p:cNvPr>
          <p:cNvSpPr txBox="1"/>
          <p:nvPr/>
        </p:nvSpPr>
        <p:spPr>
          <a:xfrm>
            <a:off x="6985002" y="5592416"/>
            <a:ext cx="33196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MARTe</a:t>
            </a:r>
            <a:r>
              <a:rPr lang="it-IT" sz="1400" dirty="0"/>
              <a:t> must </a:t>
            </a:r>
            <a:r>
              <a:rPr lang="it-IT" sz="1400" dirty="0" err="1"/>
              <a:t>keep</a:t>
            </a:r>
            <a:r>
              <a:rPr lang="it-IT" sz="1400" dirty="0"/>
              <a:t> RT performance. </a:t>
            </a:r>
            <a:r>
              <a:rPr lang="it-IT" sz="1400" dirty="0" err="1"/>
              <a:t>Only</a:t>
            </a:r>
            <a:r>
              <a:rPr lang="it-IT" sz="1400" dirty="0"/>
              <a:t> </a:t>
            </a:r>
            <a:r>
              <a:rPr lang="it-IT" sz="1400" dirty="0" err="1"/>
              <a:t>TryLock</a:t>
            </a:r>
            <a:r>
              <a:rPr lang="it-IT" sz="1400" dirty="0"/>
              <a:t>()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attempted</a:t>
            </a:r>
            <a:r>
              <a:rPr lang="it-IT" sz="1400" dirty="0"/>
              <a:t>. </a:t>
            </a:r>
            <a:r>
              <a:rPr lang="it-IT" sz="1400" dirty="0" err="1"/>
              <a:t>Stale</a:t>
            </a:r>
            <a:r>
              <a:rPr lang="it-IT" sz="1400" dirty="0"/>
              <a:t> data </a:t>
            </a:r>
            <a:r>
              <a:rPr lang="it-IT" sz="1400" dirty="0" err="1"/>
              <a:t>if</a:t>
            </a:r>
            <a:r>
              <a:rPr lang="it-IT" sz="1400" dirty="0"/>
              <a:t> </a:t>
            </a:r>
            <a:r>
              <a:rPr lang="it-IT" sz="1400" dirty="0" err="1"/>
              <a:t>TryLock</a:t>
            </a:r>
            <a:r>
              <a:rPr lang="it-IT" sz="1400" dirty="0"/>
              <a:t>() </a:t>
            </a:r>
            <a:r>
              <a:rPr lang="it-IT" sz="1400" dirty="0" err="1"/>
              <a:t>returns</a:t>
            </a:r>
            <a:r>
              <a:rPr lang="it-IT" sz="1400" dirty="0"/>
              <a:t> false. Broker </a:t>
            </a:r>
            <a:r>
              <a:rPr lang="it-IT" sz="1400" dirty="0" err="1"/>
              <a:t>needs</a:t>
            </a:r>
            <a:r>
              <a:rPr lang="it-IT" sz="1400" dirty="0"/>
              <a:t> to release </a:t>
            </a:r>
            <a:r>
              <a:rPr lang="it-IT" sz="1400" dirty="0" err="1"/>
              <a:t>mutex</a:t>
            </a:r>
            <a:r>
              <a:rPr lang="it-IT" sz="1400" dirty="0"/>
              <a:t>. </a:t>
            </a:r>
            <a:r>
              <a:rPr lang="it-IT" sz="1400" dirty="0" err="1"/>
              <a:t>Only</a:t>
            </a:r>
            <a:r>
              <a:rPr lang="it-IT" sz="1400" dirty="0"/>
              <a:t> a </a:t>
            </a:r>
            <a:r>
              <a:rPr lang="it-IT" sz="1400" dirty="0" err="1"/>
              <a:t>successful</a:t>
            </a:r>
            <a:r>
              <a:rPr lang="it-IT" sz="1400" dirty="0"/>
              <a:t> Lock/Release </a:t>
            </a:r>
            <a:r>
              <a:rPr lang="it-IT" sz="1400" dirty="0" err="1"/>
              <a:t>result</a:t>
            </a:r>
            <a:r>
              <a:rPr lang="it-IT" sz="1400" dirty="0"/>
              <a:t> in data update.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E488A874-FB6D-4603-B2AF-F13CC3CFD759}"/>
              </a:ext>
            </a:extLst>
          </p:cNvPr>
          <p:cNvSpPr txBox="1"/>
          <p:nvPr/>
        </p:nvSpPr>
        <p:spPr>
          <a:xfrm>
            <a:off x="6822659" y="1840500"/>
            <a:ext cx="331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TryLock</a:t>
            </a:r>
            <a:r>
              <a:rPr lang="it-IT" sz="1400" dirty="0"/>
              <a:t> </a:t>
            </a:r>
            <a:r>
              <a:rPr lang="it-IT" sz="1400" dirty="0" err="1"/>
              <a:t>triggered</a:t>
            </a:r>
            <a:r>
              <a:rPr lang="it-IT" sz="1400" dirty="0"/>
              <a:t> by </a:t>
            </a:r>
            <a:r>
              <a:rPr lang="it-IT" sz="1400" dirty="0" err="1"/>
              <a:t>Synchonise</a:t>
            </a:r>
            <a:r>
              <a:rPr lang="it-IT" sz="1400" dirty="0"/>
              <a:t>[</a:t>
            </a:r>
            <a:r>
              <a:rPr lang="it-IT" sz="1400" dirty="0" err="1"/>
              <a:t>Input,Output</a:t>
            </a:r>
            <a:r>
              <a:rPr lang="it-IT" sz="1400" dirty="0"/>
              <a:t>]</a:t>
            </a:r>
          </a:p>
        </p:txBody>
      </p:sp>
      <p:sp>
        <p:nvSpPr>
          <p:cNvPr id="68" name="Rettangolo 67">
            <a:extLst>
              <a:ext uri="{FF2B5EF4-FFF2-40B4-BE49-F238E27FC236}">
                <a16:creationId xmlns:a16="http://schemas.microsoft.com/office/drawing/2014/main" id="{C570C73D-0D69-4B05-9F4F-BCADF5B8FA40}"/>
              </a:ext>
            </a:extLst>
          </p:cNvPr>
          <p:cNvSpPr/>
          <p:nvPr/>
        </p:nvSpPr>
        <p:spPr>
          <a:xfrm>
            <a:off x="10368642" y="2405266"/>
            <a:ext cx="331305" cy="3313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2993125F-B659-4C9D-91D6-579A133321F4}"/>
              </a:ext>
            </a:extLst>
          </p:cNvPr>
          <p:cNvCxnSpPr>
            <a:stCxn id="68" idx="1"/>
          </p:cNvCxnSpPr>
          <p:nvPr/>
        </p:nvCxnSpPr>
        <p:spPr>
          <a:xfrm flipH="1">
            <a:off x="6285962" y="2570919"/>
            <a:ext cx="4082680" cy="106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80F2DFE9-9746-47E4-BE1F-39F8E0778083}"/>
              </a:ext>
            </a:extLst>
          </p:cNvPr>
          <p:cNvSpPr txBox="1"/>
          <p:nvPr/>
        </p:nvSpPr>
        <p:spPr>
          <a:xfrm>
            <a:off x="6751988" y="3427593"/>
            <a:ext cx="331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UnLock</a:t>
            </a:r>
            <a:r>
              <a:rPr lang="it-IT" sz="1400" dirty="0"/>
              <a:t> </a:t>
            </a:r>
            <a:r>
              <a:rPr lang="it-IT" sz="1400" dirty="0" err="1"/>
              <a:t>triggered</a:t>
            </a:r>
            <a:r>
              <a:rPr lang="it-IT" sz="1400" dirty="0"/>
              <a:t> by Terminate[</a:t>
            </a:r>
            <a:r>
              <a:rPr lang="it-IT" sz="1400" dirty="0" err="1"/>
              <a:t>Input,Output</a:t>
            </a:r>
            <a:r>
              <a:rPr lang="it-IT" sz="1400" dirty="0"/>
              <a:t>]Copy</a:t>
            </a:r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0F98AEC3-A9C1-4790-8716-272B208182E0}"/>
              </a:ext>
            </a:extLst>
          </p:cNvPr>
          <p:cNvSpPr/>
          <p:nvPr/>
        </p:nvSpPr>
        <p:spPr>
          <a:xfrm>
            <a:off x="10347717" y="4351655"/>
            <a:ext cx="331305" cy="3313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D8A9F75-EBFD-4215-847D-46BA423E8420}"/>
              </a:ext>
            </a:extLst>
          </p:cNvPr>
          <p:cNvCxnSpPr>
            <a:stCxn id="73" idx="1"/>
          </p:cNvCxnSpPr>
          <p:nvPr/>
        </p:nvCxnSpPr>
        <p:spPr>
          <a:xfrm flipH="1">
            <a:off x="6285962" y="4517308"/>
            <a:ext cx="4061755" cy="1033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43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544E36-4234-4659-8884-B7C89C86A7C6}"/>
              </a:ext>
            </a:extLst>
          </p:cNvPr>
          <p:cNvSpPr txBox="1"/>
          <p:nvPr/>
        </p:nvSpPr>
        <p:spPr>
          <a:xfrm>
            <a:off x="303972" y="743012"/>
            <a:ext cx="1011637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Class = </a:t>
            </a:r>
            <a:r>
              <a:rPr lang="it-IT" sz="14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ProfinetDataSource</a:t>
            </a:r>
            <a:endParaRPr lang="it-IT" sz="1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endParaRPr lang="it-IT" sz="1400" b="0" dirty="0">
              <a:solidFill>
                <a:srgbClr val="384887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//The network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interface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be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dedicated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Profinet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communication</a:t>
            </a:r>
            <a:endParaRPr lang="it-I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//P-NET library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automatically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script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set_network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//1.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initially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reset the IP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address</a:t>
            </a:r>
            <a:endParaRPr lang="it-IT" sz="14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//2. do a DHCP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to the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Profinet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Master</a:t>
            </a:r>
          </a:p>
          <a:p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//3.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Acquire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DHCP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offer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set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offered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address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interface</a:t>
            </a:r>
            <a:endParaRPr lang="it-IT" sz="14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Ensure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the user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right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permission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commands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inside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set_network_parameters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script (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essentially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ip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ipconfig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command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it-IT" sz="14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4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NetworkInterface</a:t>
            </a:r>
            <a:r>
              <a:rPr lang="it-IT" sz="1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"enp0s9"        </a:t>
            </a:r>
            <a:endParaRPr lang="it-IT" sz="1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endParaRPr lang="it-IT" sz="1400" b="0" dirty="0">
              <a:solidFill>
                <a:srgbClr val="384887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Profinet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station name,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must match the key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DNS_CompatibleName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rt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-labs-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dev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« of the //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ApplicationProcess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DeviceAccessPointList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DeviceAccessPointItem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GSDML item</a:t>
            </a:r>
          </a:p>
          <a:p>
            <a:r>
              <a:rPr lang="it-IT" sz="14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StationName</a:t>
            </a:r>
            <a:r>
              <a:rPr lang="it-IT" sz="1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"</a:t>
            </a:r>
            <a:r>
              <a:rPr lang="it-IT" sz="14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rt</a:t>
            </a:r>
            <a:r>
              <a:rPr lang="it-IT" sz="1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-labs-</a:t>
            </a:r>
            <a:r>
              <a:rPr lang="it-IT" sz="14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dev</a:t>
            </a:r>
            <a:r>
              <a:rPr lang="it-IT" sz="1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"</a:t>
            </a:r>
            <a:endParaRPr lang="it-IT" sz="1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endParaRPr lang="it-IT" sz="1400" b="0" dirty="0">
              <a:solidFill>
                <a:srgbClr val="384887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Profinet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periodic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interval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specifying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cyclic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requests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expressed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microseconds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be set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according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Profinet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master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expectancy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//and GSDML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ApplicationProcess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DeviceAccessPointList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MinDeviceInterval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item (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instead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expressed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in 1/32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Essentially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, the master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expects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cyclic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update and times out after the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watchdog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expires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it-IT" sz="14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PeriodicInterval</a:t>
            </a:r>
            <a:r>
              <a:rPr lang="it-IT" sz="1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10000</a:t>
            </a:r>
            <a:endParaRPr lang="it-IT" sz="1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endParaRPr lang="it-IT" sz="1400" b="0" dirty="0">
              <a:solidFill>
                <a:srgbClr val="384887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//To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avoid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copying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updating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every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cycle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can be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strict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), the slave can be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kept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online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without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updating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the I/O image.</a:t>
            </a:r>
          </a:p>
          <a:p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sets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many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cycles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must pass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updating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whole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image (e.g. 1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means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1:1,100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means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1 update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every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//100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scan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cycles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it-IT" sz="14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ReductionRatio</a:t>
            </a:r>
            <a:r>
              <a:rPr lang="it-IT" sz="1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100</a:t>
            </a:r>
            <a:endParaRPr lang="it-IT" sz="1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endParaRPr lang="it-IT" sz="800" b="0" dirty="0">
              <a:solidFill>
                <a:srgbClr val="38488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CB38C05-E27A-4EDE-A253-A9A40926BB62}"/>
              </a:ext>
            </a:extLst>
          </p:cNvPr>
          <p:cNvSpPr txBox="1"/>
          <p:nvPr/>
        </p:nvSpPr>
        <p:spPr>
          <a:xfrm>
            <a:off x="303972" y="200025"/>
            <a:ext cx="567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MARTe2 </a:t>
            </a:r>
            <a:r>
              <a:rPr lang="it-IT" b="1" dirty="0" err="1"/>
              <a:t>Configuration</a:t>
            </a:r>
            <a:r>
              <a:rPr lang="it-IT" b="1" dirty="0"/>
              <a:t> file – </a:t>
            </a:r>
            <a:r>
              <a:rPr lang="it-IT" b="1" dirty="0" err="1"/>
              <a:t>Section</a:t>
            </a:r>
            <a:r>
              <a:rPr lang="it-IT" b="1" dirty="0"/>
              <a:t> 1, Base </a:t>
            </a:r>
            <a:r>
              <a:rPr lang="it-IT" b="1" dirty="0" err="1"/>
              <a:t>configuration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0614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544E36-4234-4659-8884-B7C89C86A7C6}"/>
              </a:ext>
            </a:extLst>
          </p:cNvPr>
          <p:cNvSpPr txBox="1"/>
          <p:nvPr/>
        </p:nvSpPr>
        <p:spPr>
          <a:xfrm>
            <a:off x="380172" y="695387"/>
            <a:ext cx="6077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it-IT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Vendor</a:t>
            </a:r>
            <a:r>
              <a:rPr lang="it-IT" sz="1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identification</a:t>
            </a:r>
            <a:r>
              <a:rPr lang="it-IT" sz="11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it-IT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manufacturer</a:t>
            </a:r>
            <a:r>
              <a:rPr lang="it-IT" sz="1100" dirty="0">
                <a:latin typeface="Calibri" panose="020F0502020204030204" pitchFamily="34" charset="0"/>
                <a:cs typeface="Calibri" panose="020F0502020204030204" pitchFamily="34" charset="0"/>
              </a:rPr>
              <a:t> data, </a:t>
            </a:r>
            <a:r>
              <a:rPr lang="it-IT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it-IT" sz="1100" dirty="0">
                <a:latin typeface="Calibri" panose="020F0502020204030204" pitchFamily="34" charset="0"/>
                <a:cs typeface="Calibri" panose="020F0502020204030204" pitchFamily="34" charset="0"/>
              </a:rPr>
              <a:t> must match the controller GSDML </a:t>
            </a:r>
            <a:r>
              <a:rPr lang="it-IT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specified</a:t>
            </a:r>
            <a:r>
              <a:rPr lang="it-IT" sz="1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ones</a:t>
            </a:r>
            <a:endParaRPr lang="it-IT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it-IT" sz="11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Greyed</a:t>
            </a: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items </a:t>
            </a:r>
            <a:r>
              <a:rPr lang="it-IT" sz="1100" dirty="0">
                <a:latin typeface="Calibri" panose="020F0502020204030204" pitchFamily="34" charset="0"/>
                <a:cs typeface="Calibri" panose="020F0502020204030204" pitchFamily="34" charset="0"/>
              </a:rPr>
              <a:t>can be </a:t>
            </a:r>
            <a:r>
              <a:rPr lang="it-IT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customized</a:t>
            </a:r>
            <a:r>
              <a:rPr lang="it-IT" sz="11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it-IT" sz="1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it-IT" sz="11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it-IT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it-IT" sz="1100" dirty="0">
                <a:latin typeface="Calibri" panose="020F0502020204030204" pitchFamily="34" charset="0"/>
                <a:cs typeface="Calibri" panose="020F0502020204030204" pitchFamily="34" charset="0"/>
              </a:rPr>
              <a:t> inside the GSDML </a:t>
            </a:r>
            <a:r>
              <a:rPr lang="it-IT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specs</a:t>
            </a:r>
            <a:r>
              <a:rPr lang="it-IT" sz="1100" dirty="0">
                <a:latin typeface="Calibri" panose="020F0502020204030204" pitchFamily="34" charset="0"/>
                <a:cs typeface="Calibri" panose="020F0502020204030204" pitchFamily="34" charset="0"/>
              </a:rPr>
              <a:t> / are </a:t>
            </a:r>
            <a:r>
              <a:rPr lang="it-IT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it-IT" sz="1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needed</a:t>
            </a:r>
            <a:r>
              <a:rPr lang="it-IT" sz="1100" dirty="0">
                <a:latin typeface="Calibri" panose="020F0502020204030204" pitchFamily="34" charset="0"/>
                <a:cs typeface="Calibri" panose="020F0502020204030204" pitchFamily="34" charset="0"/>
              </a:rPr>
              <a:t> to match</a:t>
            </a:r>
            <a:endParaRPr lang="it-IT" sz="11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100" b="1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VendorIdentifier</a:t>
            </a:r>
            <a:r>
              <a:rPr lang="it-IT" sz="11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100" b="1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0xFEED</a:t>
            </a:r>
          </a:p>
          <a:p>
            <a:r>
              <a:rPr lang="it-IT" sz="1100" b="1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DeviceIdentifier</a:t>
            </a:r>
            <a:r>
              <a:rPr lang="it-IT" sz="11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sz="110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0xBEEF</a:t>
            </a:r>
          </a:p>
          <a:p>
            <a:r>
              <a:rPr lang="it-IT" sz="11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OEMVendorIdentifier</a:t>
            </a:r>
            <a:r>
              <a:rPr lang="it-IT" sz="11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= 0xC0FF</a:t>
            </a:r>
          </a:p>
          <a:p>
            <a:r>
              <a:rPr lang="it-IT" sz="11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OEMDeviceIdentifier</a:t>
            </a:r>
            <a:r>
              <a:rPr lang="it-IT" sz="11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= 0xEE01</a:t>
            </a:r>
          </a:p>
          <a:p>
            <a:r>
              <a:rPr lang="it-IT" sz="1100" b="1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DeviceVendor</a:t>
            </a:r>
            <a:r>
              <a:rPr lang="it-IT" sz="11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"</a:t>
            </a:r>
            <a:r>
              <a:rPr lang="it-IT" sz="11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rt</a:t>
            </a:r>
            <a:r>
              <a:rPr lang="it-IT" sz="1100" b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-labs</a:t>
            </a:r>
            <a:r>
              <a:rPr lang="it-IT" sz="11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"</a:t>
            </a:r>
            <a:endParaRPr lang="it-IT" sz="11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ManufacturerSpecificString</a:t>
            </a:r>
            <a:r>
              <a:rPr lang="it-IT" sz="11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= "PNET demo"</a:t>
            </a:r>
          </a:p>
          <a:p>
            <a:endParaRPr lang="it-IT" sz="800" b="0" dirty="0">
              <a:solidFill>
                <a:srgbClr val="38488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CB38C05-E27A-4EDE-A253-A9A40926BB62}"/>
              </a:ext>
            </a:extLst>
          </p:cNvPr>
          <p:cNvSpPr txBox="1"/>
          <p:nvPr/>
        </p:nvSpPr>
        <p:spPr>
          <a:xfrm>
            <a:off x="303972" y="200025"/>
            <a:ext cx="567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MARTe2 </a:t>
            </a:r>
            <a:r>
              <a:rPr lang="it-IT" b="1" dirty="0" err="1"/>
              <a:t>Configuration</a:t>
            </a:r>
            <a:r>
              <a:rPr lang="it-IT" b="1" dirty="0"/>
              <a:t> file – </a:t>
            </a:r>
            <a:r>
              <a:rPr lang="it-IT" b="1" dirty="0" err="1"/>
              <a:t>Section</a:t>
            </a:r>
            <a:r>
              <a:rPr lang="it-IT" b="1" dirty="0"/>
              <a:t> 2, Base </a:t>
            </a:r>
            <a:r>
              <a:rPr lang="it-IT" b="1" dirty="0" err="1"/>
              <a:t>identification</a:t>
            </a:r>
            <a:endParaRPr lang="it-IT"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505E5D1-E758-4B62-BCE7-1C8687A11821}"/>
              </a:ext>
            </a:extLst>
          </p:cNvPr>
          <p:cNvSpPr txBox="1"/>
          <p:nvPr/>
        </p:nvSpPr>
        <p:spPr>
          <a:xfrm>
            <a:off x="380172" y="2609850"/>
            <a:ext cx="54818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[…]</a:t>
            </a:r>
          </a:p>
          <a:p>
            <a:r>
              <a:rPr lang="it-IT" dirty="0"/>
              <a:t>&lt;</a:t>
            </a:r>
            <a:r>
              <a:rPr lang="it-IT" dirty="0" err="1"/>
              <a:t>DeviceIdentity</a:t>
            </a:r>
            <a:r>
              <a:rPr lang="it-IT" dirty="0"/>
              <a:t> </a:t>
            </a:r>
            <a:r>
              <a:rPr lang="it-IT" dirty="0" err="1"/>
              <a:t>VendorID</a:t>
            </a:r>
            <a:r>
              <a:rPr lang="it-IT" dirty="0"/>
              <a:t>="</a:t>
            </a:r>
            <a:r>
              <a:rPr lang="it-IT" b="1" dirty="0">
                <a:solidFill>
                  <a:schemeClr val="accent5">
                    <a:lumMod val="75000"/>
                  </a:schemeClr>
                </a:solidFill>
              </a:rPr>
              <a:t>0xfeed</a:t>
            </a:r>
            <a:r>
              <a:rPr lang="it-IT" dirty="0"/>
              <a:t>" </a:t>
            </a:r>
            <a:r>
              <a:rPr lang="it-IT" dirty="0" err="1"/>
              <a:t>DeviceID</a:t>
            </a:r>
            <a:r>
              <a:rPr lang="it-IT" dirty="0"/>
              <a:t>="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0xbeef</a:t>
            </a:r>
            <a:r>
              <a:rPr lang="it-IT" dirty="0"/>
              <a:t>"&gt;</a:t>
            </a:r>
          </a:p>
          <a:p>
            <a:r>
              <a:rPr lang="it-IT" dirty="0"/>
              <a:t>    &lt;</a:t>
            </a:r>
            <a:r>
              <a:rPr lang="it-IT" dirty="0" err="1"/>
              <a:t>InfoText</a:t>
            </a:r>
            <a:r>
              <a:rPr lang="it-IT" dirty="0"/>
              <a:t> </a:t>
            </a:r>
            <a:r>
              <a:rPr lang="it-IT" dirty="0" err="1"/>
              <a:t>TextId</a:t>
            </a:r>
            <a:r>
              <a:rPr lang="it-IT" dirty="0"/>
              <a:t>="</a:t>
            </a:r>
            <a:r>
              <a:rPr lang="it-IT" dirty="0" err="1"/>
              <a:t>IDT_INFO_Device</a:t>
            </a:r>
            <a:r>
              <a:rPr lang="it-IT" dirty="0"/>
              <a:t>"/&gt;</a:t>
            </a:r>
          </a:p>
          <a:p>
            <a:r>
              <a:rPr lang="it-IT" dirty="0"/>
              <a:t>    &lt;</a:t>
            </a:r>
            <a:r>
              <a:rPr lang="it-IT" dirty="0" err="1"/>
              <a:t>VendorName</a:t>
            </a:r>
            <a:r>
              <a:rPr lang="it-IT" dirty="0"/>
              <a:t> Value="</a:t>
            </a:r>
            <a:r>
              <a:rPr lang="it-IT" b="1" dirty="0" err="1">
                <a:solidFill>
                  <a:schemeClr val="accent2">
                    <a:lumMod val="75000"/>
                  </a:schemeClr>
                </a:solidFill>
              </a:rPr>
              <a:t>rt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-labs</a:t>
            </a:r>
            <a:r>
              <a:rPr lang="it-IT" dirty="0"/>
              <a:t>"/&gt;</a:t>
            </a:r>
          </a:p>
          <a:p>
            <a:r>
              <a:rPr lang="it-IT" dirty="0"/>
              <a:t>&lt;/</a:t>
            </a:r>
            <a:r>
              <a:rPr lang="it-IT" dirty="0" err="1"/>
              <a:t>DeviceIdentity</a:t>
            </a:r>
            <a:r>
              <a:rPr lang="it-IT" dirty="0"/>
              <a:t>&gt;</a:t>
            </a:r>
          </a:p>
          <a:p>
            <a:r>
              <a:rPr lang="it-IT" dirty="0"/>
              <a:t>[…]</a:t>
            </a:r>
          </a:p>
        </p:txBody>
      </p:sp>
      <p:sp>
        <p:nvSpPr>
          <p:cNvPr id="7" name="Freccia in giù 6">
            <a:extLst>
              <a:ext uri="{FF2B5EF4-FFF2-40B4-BE49-F238E27FC236}">
                <a16:creationId xmlns:a16="http://schemas.microsoft.com/office/drawing/2014/main" id="{C4C343EC-EE82-41A6-87F5-602AA40D1784}"/>
              </a:ext>
            </a:extLst>
          </p:cNvPr>
          <p:cNvSpPr/>
          <p:nvPr/>
        </p:nvSpPr>
        <p:spPr>
          <a:xfrm rot="10800000">
            <a:off x="2897245" y="2197690"/>
            <a:ext cx="447675" cy="43788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902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544E36-4234-4659-8884-B7C89C86A7C6}"/>
              </a:ext>
            </a:extLst>
          </p:cNvPr>
          <p:cNvSpPr txBox="1"/>
          <p:nvPr/>
        </p:nvSpPr>
        <p:spPr>
          <a:xfrm>
            <a:off x="303972" y="2318659"/>
            <a:ext cx="607777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//I&amp;M Data, </a:t>
            </a:r>
            <a:r>
              <a:rPr lang="it-IT" sz="12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it-IT" sz="12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can be user-</a:t>
            </a:r>
            <a:r>
              <a:rPr lang="it-IT" sz="12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customized</a:t>
            </a:r>
            <a:endParaRPr lang="it-IT" sz="12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2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IMVendor</a:t>
            </a:r>
            <a:r>
              <a:rPr lang="it-IT" sz="12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0xFEED</a:t>
            </a:r>
            <a:endParaRPr lang="it-IT" sz="12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IMHardwareRevision</a:t>
            </a:r>
            <a:r>
              <a:rPr lang="it-IT" sz="12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1</a:t>
            </a:r>
          </a:p>
          <a:p>
            <a:endParaRPr lang="it-IT" sz="1200" dirty="0">
              <a:solidFill>
                <a:srgbClr val="384887"/>
              </a:solidFill>
              <a:latin typeface="Consolas" panose="020B0609020204030204" pitchFamily="49" charset="0"/>
            </a:endParaRPr>
          </a:p>
          <a:p>
            <a:r>
              <a:rPr lang="it-IT" sz="12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//Can be </a:t>
            </a:r>
            <a:r>
              <a:rPr lang="it-IT" sz="12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it-IT" sz="12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[‘V’, ‘R’, ‘P’, ‘U,’ ‘T’]</a:t>
            </a:r>
          </a:p>
          <a:p>
            <a:r>
              <a:rPr lang="it-IT" sz="12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IMSoftwareRevision</a:t>
            </a:r>
            <a:r>
              <a:rPr lang="it-IT" sz="12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'V'</a:t>
            </a:r>
            <a:endParaRPr lang="it-IT" sz="12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IMFunctionalEnhancement</a:t>
            </a:r>
            <a:r>
              <a:rPr lang="it-IT" sz="12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1</a:t>
            </a:r>
            <a:endParaRPr lang="it-IT" sz="12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IMBugFix</a:t>
            </a:r>
            <a:r>
              <a:rPr lang="it-IT" sz="12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0</a:t>
            </a:r>
            <a:endParaRPr lang="it-IT" sz="12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IMInternalChange</a:t>
            </a:r>
            <a:r>
              <a:rPr lang="it-IT" sz="12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0</a:t>
            </a:r>
            <a:endParaRPr lang="it-IT" sz="12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IMProfileIdentifier</a:t>
            </a:r>
            <a:r>
              <a:rPr lang="it-IT" sz="12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0x1234</a:t>
            </a:r>
            <a:endParaRPr lang="it-IT" sz="12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IMProfileSpecificType</a:t>
            </a:r>
            <a:r>
              <a:rPr lang="it-IT" sz="12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0x5678</a:t>
            </a:r>
            <a:endParaRPr lang="it-IT" sz="12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IMVersionMajor</a:t>
            </a:r>
            <a:r>
              <a:rPr lang="it-IT" sz="12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0</a:t>
            </a:r>
            <a:endParaRPr lang="it-IT" sz="12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IMVersionMinor</a:t>
            </a:r>
            <a:r>
              <a:rPr lang="it-IT" sz="12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0</a:t>
            </a:r>
          </a:p>
          <a:p>
            <a:r>
              <a:rPr lang="it-IT" sz="1200" dirty="0"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it-IT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Truncated</a:t>
            </a:r>
            <a:r>
              <a:rPr lang="it-IT" sz="1200" dirty="0">
                <a:latin typeface="Calibri" panose="020F0502020204030204" pitchFamily="34" charset="0"/>
                <a:cs typeface="Calibri" panose="020F0502020204030204" pitchFamily="34" charset="0"/>
              </a:rPr>
              <a:t> to 31 </a:t>
            </a:r>
            <a:r>
              <a:rPr lang="it-IT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characters</a:t>
            </a:r>
            <a:endParaRPr lang="it-IT" sz="12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2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IMFunction</a:t>
            </a:r>
            <a:r>
              <a:rPr lang="it-IT" sz="12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""</a:t>
            </a:r>
          </a:p>
          <a:p>
            <a:r>
              <a:rPr lang="it-IT" sz="1200" dirty="0"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it-IT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Truncated</a:t>
            </a:r>
            <a:r>
              <a:rPr lang="it-IT" sz="1200" dirty="0">
                <a:latin typeface="Calibri" panose="020F0502020204030204" pitchFamily="34" charset="0"/>
                <a:cs typeface="Calibri" panose="020F0502020204030204" pitchFamily="34" charset="0"/>
              </a:rPr>
              <a:t> to 21 </a:t>
            </a:r>
            <a:r>
              <a:rPr lang="it-IT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characters</a:t>
            </a:r>
            <a:endParaRPr lang="it-IT" sz="12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2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IMLocation</a:t>
            </a:r>
            <a:r>
              <a:rPr lang="it-IT" sz="12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""</a:t>
            </a:r>
          </a:p>
          <a:p>
            <a:r>
              <a:rPr lang="it-IT" sz="1200" dirty="0"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it-IT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Truncated</a:t>
            </a:r>
            <a:r>
              <a:rPr lang="it-IT" sz="1200" dirty="0">
                <a:latin typeface="Calibri" panose="020F0502020204030204" pitchFamily="34" charset="0"/>
                <a:cs typeface="Calibri" panose="020F0502020204030204" pitchFamily="34" charset="0"/>
              </a:rPr>
              <a:t> to 15 </a:t>
            </a:r>
            <a:r>
              <a:rPr lang="it-IT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characters</a:t>
            </a:r>
            <a:endParaRPr lang="it-IT" sz="12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2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IMDate</a:t>
            </a:r>
            <a:r>
              <a:rPr lang="it-IT" sz="12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""</a:t>
            </a:r>
          </a:p>
          <a:p>
            <a:r>
              <a:rPr lang="it-IT" sz="1200" dirty="0"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it-IT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Truncated</a:t>
            </a:r>
            <a:r>
              <a:rPr lang="it-IT" sz="1200" dirty="0">
                <a:latin typeface="Calibri" panose="020F0502020204030204" pitchFamily="34" charset="0"/>
                <a:cs typeface="Calibri" panose="020F0502020204030204" pitchFamily="34" charset="0"/>
              </a:rPr>
              <a:t> to 54 </a:t>
            </a:r>
            <a:r>
              <a:rPr lang="it-IT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characters</a:t>
            </a:r>
            <a:endParaRPr lang="it-IT" sz="12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2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IMDescriptor</a:t>
            </a:r>
            <a:r>
              <a:rPr lang="it-IT" sz="12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""</a:t>
            </a:r>
          </a:p>
          <a:p>
            <a:r>
              <a:rPr lang="it-IT" sz="1200" dirty="0"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it-IT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Truncated</a:t>
            </a:r>
            <a:r>
              <a:rPr lang="it-IT" sz="1200" dirty="0">
                <a:latin typeface="Calibri" panose="020F0502020204030204" pitchFamily="34" charset="0"/>
                <a:cs typeface="Calibri" panose="020F0502020204030204" pitchFamily="34" charset="0"/>
              </a:rPr>
              <a:t> to 53 </a:t>
            </a:r>
            <a:r>
              <a:rPr lang="it-IT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characters</a:t>
            </a:r>
            <a:endParaRPr lang="it-IT" sz="12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2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IMSignature</a:t>
            </a:r>
            <a:r>
              <a:rPr lang="it-IT" sz="12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""</a:t>
            </a:r>
            <a:endParaRPr lang="it-IT" sz="12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endParaRPr lang="it-IT" sz="800" b="0" dirty="0">
              <a:solidFill>
                <a:srgbClr val="38488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CB38C05-E27A-4EDE-A253-A9A40926BB62}"/>
              </a:ext>
            </a:extLst>
          </p:cNvPr>
          <p:cNvSpPr txBox="1"/>
          <p:nvPr/>
        </p:nvSpPr>
        <p:spPr>
          <a:xfrm>
            <a:off x="303972" y="200025"/>
            <a:ext cx="482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MARTe2 </a:t>
            </a:r>
            <a:r>
              <a:rPr lang="it-IT" b="1" dirty="0" err="1"/>
              <a:t>Configuration</a:t>
            </a:r>
            <a:r>
              <a:rPr lang="it-IT" b="1" dirty="0"/>
              <a:t> file – </a:t>
            </a:r>
            <a:r>
              <a:rPr lang="it-IT" b="1" dirty="0" err="1"/>
              <a:t>Section</a:t>
            </a:r>
            <a:r>
              <a:rPr lang="it-IT" b="1" dirty="0"/>
              <a:t> 3, I&amp;M Data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48986E-88CE-45C0-8F76-3EDEE11BBEE0}"/>
              </a:ext>
            </a:extLst>
          </p:cNvPr>
          <p:cNvSpPr txBox="1"/>
          <p:nvPr/>
        </p:nvSpPr>
        <p:spPr>
          <a:xfrm>
            <a:off x="303972" y="705991"/>
            <a:ext cx="11477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  <a:latin typeface="Open Sans"/>
              </a:rPr>
              <a:t>Identification and Maintenance data (I&amp;M) allow access to data blocks for PROFINET device. I&amp;M can be read using acyclic read/write record requests. Device name, location, maintenance information for this device can be stored in each device. Usually written with a programming/engineering tool or via read/write record requests under the control application.</a:t>
            </a:r>
          </a:p>
          <a:p>
            <a:r>
              <a:rPr lang="en-US" sz="1600" dirty="0">
                <a:solidFill>
                  <a:srgbClr val="333333"/>
                </a:solidFill>
                <a:latin typeface="Open Sans"/>
              </a:rPr>
              <a:t>P-NET, as currently, only supports I&amp;M 1-4, see below exposed parameters.</a:t>
            </a:r>
          </a:p>
          <a:p>
            <a:r>
              <a:rPr lang="en-US" sz="1600" dirty="0">
                <a:solidFill>
                  <a:srgbClr val="333333"/>
                </a:solidFill>
                <a:latin typeface="Open Sans"/>
              </a:rPr>
              <a:t>Note that given strings are automatically truncated to the maximum supported lengths (maximum length is mandated by the RTLABS PNET library, see relevant </a:t>
            </a:r>
            <a:r>
              <a:rPr lang="en-US" sz="1600" dirty="0" err="1">
                <a:solidFill>
                  <a:srgbClr val="333333"/>
                </a:solidFill>
                <a:latin typeface="Open Sans"/>
              </a:rPr>
              <a:t>pnet</a:t>
            </a:r>
            <a:r>
              <a:rPr lang="en-US" sz="1600" dirty="0">
                <a:solidFill>
                  <a:srgbClr val="333333"/>
                </a:solidFill>
                <a:latin typeface="Open Sans"/>
              </a:rPr>
              <a:t> structures).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783754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544E36-4234-4659-8884-B7C89C86A7C6}"/>
              </a:ext>
            </a:extLst>
          </p:cNvPr>
          <p:cNvSpPr txBox="1"/>
          <p:nvPr/>
        </p:nvSpPr>
        <p:spPr>
          <a:xfrm>
            <a:off x="303972" y="609126"/>
            <a:ext cx="7461802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384887"/>
                </a:solidFill>
                <a:latin typeface="Consolas" panose="020B0609020204030204" pitchFamily="49" charset="0"/>
              </a:rPr>
              <a:t>//LLDP Port </a:t>
            </a:r>
            <a:r>
              <a:rPr lang="it-IT" sz="1100" dirty="0" err="1">
                <a:solidFill>
                  <a:srgbClr val="384887"/>
                </a:solidFill>
                <a:latin typeface="Consolas" panose="020B0609020204030204" pitchFamily="49" charset="0"/>
              </a:rPr>
              <a:t>identifier</a:t>
            </a:r>
            <a:endParaRPr lang="it-IT" sz="11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LLDPPortIdentifier</a:t>
            </a:r>
            <a:r>
              <a:rPr lang="it-IT" sz="11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"port-001«</a:t>
            </a:r>
          </a:p>
          <a:p>
            <a:endParaRPr lang="it-IT" sz="11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it-IT" sz="1100" b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Leave</a:t>
            </a:r>
            <a:r>
              <a:rPr lang="it-IT" sz="1100" b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100" b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it-IT" sz="1100" b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100" b="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it-IT" sz="1100" b="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0</a:t>
            </a:r>
          </a:p>
          <a:p>
            <a:r>
              <a:rPr lang="it-IT" sz="1100" b="0" dirty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RTClass2Status = 0</a:t>
            </a:r>
          </a:p>
          <a:p>
            <a:r>
              <a:rPr lang="it-IT" sz="1100" b="0" dirty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RTClass3Status = 0</a:t>
            </a:r>
          </a:p>
          <a:p>
            <a:endParaRPr lang="it-IT" sz="11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it-IT" sz="11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Autonegotiation</a:t>
            </a: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1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configuration</a:t>
            </a:r>
            <a:endParaRPr lang="it-IT" sz="11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100" dirty="0">
                <a:latin typeface="Calibri" panose="020F0502020204030204" pitchFamily="34" charset="0"/>
                <a:cs typeface="Calibri" panose="020F0502020204030204" pitchFamily="34" charset="0"/>
              </a:rPr>
              <a:t>//bit 0 – </a:t>
            </a:r>
            <a:r>
              <a:rPr lang="it-IT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Autonegotiation</a:t>
            </a:r>
            <a:r>
              <a:rPr lang="it-IT" sz="1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supported</a:t>
            </a:r>
            <a:endParaRPr lang="it-IT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//bit 1 – </a:t>
            </a:r>
            <a:r>
              <a:rPr lang="it-IT" sz="11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Autonegotiation</a:t>
            </a: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1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enabled</a:t>
            </a:r>
            <a:endParaRPr lang="it-IT" sz="11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1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AutoNegotiationCapability</a:t>
            </a:r>
            <a:r>
              <a:rPr lang="it-IT" sz="11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0x03</a:t>
            </a:r>
          </a:p>
          <a:p>
            <a:endParaRPr lang="it-IT" sz="11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it-IT" sz="11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Autonegotiation</a:t>
            </a: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1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ssupported</a:t>
            </a: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speed (</a:t>
            </a:r>
            <a:r>
              <a:rPr lang="it-IT" sz="11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1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exhaustive</a:t>
            </a: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can be </a:t>
            </a:r>
            <a:r>
              <a:rPr lang="it-IT" sz="11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combined</a:t>
            </a: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//1000BaseT Full duplex (1ul &lt;&lt; 0)</a:t>
            </a:r>
          </a:p>
          <a:p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//1000BaseT Half Duplex (1ul &lt;&lt; 1)</a:t>
            </a:r>
          </a:p>
          <a:p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//1000BaseX</a:t>
            </a:r>
            <a:r>
              <a:rPr lang="it-IT" sz="1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Full Duplex (1ul &lt;&lt; 2)</a:t>
            </a:r>
          </a:p>
          <a:p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//1000BaseX Half Duplex (1ul &lt;&lt; 3)</a:t>
            </a:r>
          </a:p>
          <a:p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//100BaseTX Full Duplex (1ul &lt;&lt; 10)</a:t>
            </a:r>
          </a:p>
          <a:p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//100BaseTX Half Duplex (1ul &lt;&lt; 11)</a:t>
            </a:r>
          </a:p>
          <a:p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//10BaseT Full Duplex (1ul &lt;&lt; 13)</a:t>
            </a:r>
          </a:p>
          <a:p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//10BaseT Half Duplex (1ul &lt;&lt; 14)</a:t>
            </a:r>
          </a:p>
          <a:p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it-IT" sz="11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Unknown</a:t>
            </a: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1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autonegotiation</a:t>
            </a: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(1ul &lt;&lt; 15)</a:t>
            </a:r>
            <a:endParaRPr lang="it-IT" sz="11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AutoNegotiationSpeed</a:t>
            </a:r>
            <a:r>
              <a:rPr lang="it-IT" sz="11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0x0010</a:t>
            </a:r>
          </a:p>
          <a:p>
            <a:endParaRPr lang="it-IT" sz="1100" dirty="0">
              <a:solidFill>
                <a:srgbClr val="384887"/>
              </a:solidFill>
              <a:latin typeface="Consolas" panose="020B0609020204030204" pitchFamily="49" charset="0"/>
            </a:endParaRPr>
          </a:p>
          <a:p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//Medium Attachment Unit (MAU) </a:t>
            </a:r>
            <a:r>
              <a:rPr lang="it-IT" sz="11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11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1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exhaustive</a:t>
            </a:r>
            <a:endParaRPr lang="it-IT" sz="11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//Radio 0x0000</a:t>
            </a:r>
          </a:p>
          <a:p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//Copper 10BaseT 0x0005</a:t>
            </a:r>
          </a:p>
          <a:p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//Copper 100BaseTX Half Duplex 0x000F</a:t>
            </a:r>
          </a:p>
          <a:p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//100BaseTX Full Duplex 0x0010</a:t>
            </a:r>
          </a:p>
          <a:p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//1000BaseT Half Duplex 0x001D</a:t>
            </a:r>
          </a:p>
          <a:p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//1000BaseT Full Duplex 0x001E</a:t>
            </a:r>
          </a:p>
          <a:p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//100BaseFX Half Duplex 0x0011</a:t>
            </a:r>
          </a:p>
          <a:p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//100BaseFX Full Duplex 0x0012</a:t>
            </a:r>
          </a:p>
          <a:p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//FIBER 1000BaseX Half Duplex 0x0015</a:t>
            </a:r>
          </a:p>
          <a:p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//1000BaseX Full Duplex 0x0016</a:t>
            </a:r>
          </a:p>
          <a:p>
            <a:r>
              <a:rPr lang="it-IT" sz="11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MAUType</a:t>
            </a:r>
            <a:r>
              <a:rPr lang="it-IT" sz="11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0x00</a:t>
            </a:r>
            <a:endParaRPr lang="it-IT" sz="11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endParaRPr lang="it-IT" sz="800" b="0" dirty="0">
              <a:solidFill>
                <a:srgbClr val="38488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CB38C05-E27A-4EDE-A253-A9A40926BB62}"/>
              </a:ext>
            </a:extLst>
          </p:cNvPr>
          <p:cNvSpPr txBox="1"/>
          <p:nvPr/>
        </p:nvSpPr>
        <p:spPr>
          <a:xfrm>
            <a:off x="303972" y="200025"/>
            <a:ext cx="557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MARTe2 </a:t>
            </a:r>
            <a:r>
              <a:rPr lang="it-IT" b="1" dirty="0" err="1"/>
              <a:t>Configuration</a:t>
            </a:r>
            <a:r>
              <a:rPr lang="it-IT" b="1" dirty="0"/>
              <a:t> file – </a:t>
            </a:r>
            <a:r>
              <a:rPr lang="it-IT" b="1" dirty="0" err="1"/>
              <a:t>Section</a:t>
            </a:r>
            <a:r>
              <a:rPr lang="it-IT" b="1" dirty="0"/>
              <a:t> 4, Network </a:t>
            </a:r>
            <a:r>
              <a:rPr lang="it-IT" b="1" dirty="0" err="1"/>
              <a:t>specifics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256986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544E36-4234-4659-8884-B7C89C86A7C6}"/>
              </a:ext>
            </a:extLst>
          </p:cNvPr>
          <p:cNvSpPr txBox="1"/>
          <p:nvPr/>
        </p:nvSpPr>
        <p:spPr>
          <a:xfrm>
            <a:off x="303972" y="1488956"/>
            <a:ext cx="746180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4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MainThreadHelper</a:t>
            </a:r>
            <a:r>
              <a:rPr lang="it-IT" sz="1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{</a:t>
            </a:r>
            <a:endParaRPr lang="it-IT" sz="1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84887"/>
                </a:solidFill>
                <a:latin typeface="Consolas" panose="020B0609020204030204" pitchFamily="49" charset="0"/>
              </a:rPr>
              <a:t>    </a:t>
            </a:r>
            <a:r>
              <a:rPr lang="it-IT" sz="1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Class = </a:t>
            </a:r>
            <a:r>
              <a:rPr lang="it-IT" sz="14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ProfinetMainThreadHelper</a:t>
            </a:r>
            <a:endParaRPr lang="it-IT" sz="1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it-IT" sz="14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it-IT" sz="1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1000</a:t>
            </a:r>
            <a:endParaRPr lang="it-IT" sz="1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it-IT" sz="14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CPUMask</a:t>
            </a:r>
            <a:r>
              <a:rPr lang="it-IT" sz="1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0xFF</a:t>
            </a:r>
            <a:endParaRPr lang="it-IT" sz="1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sz="1400" dirty="0">
              <a:solidFill>
                <a:srgbClr val="384887"/>
              </a:solidFill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4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TimerHelper</a:t>
            </a:r>
            <a:r>
              <a:rPr lang="it-IT" sz="1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{</a:t>
            </a:r>
            <a:endParaRPr lang="it-IT" sz="1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    Class = </a:t>
            </a:r>
            <a:r>
              <a:rPr lang="it-IT" sz="14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ProfinetTimerHelper</a:t>
            </a:r>
            <a:endParaRPr lang="it-IT" sz="1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it-IT" sz="14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it-IT" sz="1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1000</a:t>
            </a:r>
            <a:endParaRPr lang="it-IT" sz="1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it-IT" sz="1400" b="0" dirty="0" err="1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CPUMask</a:t>
            </a:r>
            <a:r>
              <a:rPr lang="it-IT" sz="1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 = 0xFF</a:t>
            </a:r>
            <a:endParaRPr lang="it-IT" sz="1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sz="1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endParaRPr lang="it-IT" sz="1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endParaRPr lang="it-IT" sz="800" b="0" dirty="0">
              <a:solidFill>
                <a:srgbClr val="38488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CB38C05-E27A-4EDE-A253-A9A40926BB62}"/>
              </a:ext>
            </a:extLst>
          </p:cNvPr>
          <p:cNvSpPr txBox="1"/>
          <p:nvPr/>
        </p:nvSpPr>
        <p:spPr>
          <a:xfrm>
            <a:off x="303972" y="200025"/>
            <a:ext cx="7109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MARTe2 </a:t>
            </a:r>
            <a:r>
              <a:rPr lang="it-IT" b="1" dirty="0" err="1"/>
              <a:t>Configuration</a:t>
            </a:r>
            <a:r>
              <a:rPr lang="it-IT" b="1" dirty="0"/>
              <a:t> file – </a:t>
            </a:r>
            <a:r>
              <a:rPr lang="it-IT" b="1" dirty="0" err="1"/>
              <a:t>Section</a:t>
            </a:r>
            <a:r>
              <a:rPr lang="it-IT" b="1" dirty="0"/>
              <a:t> 5, </a:t>
            </a:r>
            <a:r>
              <a:rPr lang="it-IT" b="1" dirty="0" err="1"/>
              <a:t>MainThread</a:t>
            </a:r>
            <a:r>
              <a:rPr lang="it-IT" b="1" dirty="0"/>
              <a:t> and Timer </a:t>
            </a:r>
            <a:r>
              <a:rPr lang="it-IT" b="1" dirty="0" err="1"/>
              <a:t>helpers</a:t>
            </a:r>
            <a:endParaRPr lang="it-IT" b="1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9334A7D-5765-48C5-BBE2-FDBF690252A4}"/>
              </a:ext>
            </a:extLst>
          </p:cNvPr>
          <p:cNvSpPr txBox="1"/>
          <p:nvPr/>
        </p:nvSpPr>
        <p:spPr>
          <a:xfrm>
            <a:off x="303972" y="705991"/>
            <a:ext cx="1147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Aforementioned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/>
              </a:rPr>
              <a:t>MainThread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 and Timer helper are </a:t>
            </a:r>
            <a:r>
              <a:rPr lang="it-IT" sz="1800" dirty="0" err="1"/>
              <a:t>EmbeddedServiceMethodBinderT</a:t>
            </a:r>
            <a:r>
              <a:rPr lang="it-IT" sz="1800" dirty="0"/>
              <a:t>&lt;T&gt; service </a:t>
            </a:r>
            <a:r>
              <a:rPr lang="it-IT" sz="1800" dirty="0" err="1"/>
              <a:t>implementations</a:t>
            </a:r>
            <a:r>
              <a:rPr lang="it-IT" sz="1800" dirty="0"/>
              <a:t> </a:t>
            </a:r>
            <a:r>
              <a:rPr lang="en-US" sz="1800" dirty="0">
                <a:solidFill>
                  <a:srgbClr val="333333"/>
                </a:solidFill>
                <a:latin typeface="Open Sans"/>
              </a:rPr>
              <a:t>.</a:t>
            </a:r>
          </a:p>
          <a:p>
            <a:r>
              <a:rPr lang="en-US" dirty="0">
                <a:solidFill>
                  <a:srgbClr val="333333"/>
                </a:solidFill>
                <a:latin typeface="Open Sans"/>
              </a:rPr>
              <a:t>They can be configured to be executed on specific CPU masks and with specific timeouts.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14456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2118</Words>
  <Application>Microsoft Office PowerPoint</Application>
  <PresentationFormat>Widescreen</PresentationFormat>
  <Paragraphs>299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Open Sans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Avon</dc:creator>
  <cp:lastModifiedBy>GIUSEPPE AVON</cp:lastModifiedBy>
  <cp:revision>86</cp:revision>
  <dcterms:created xsi:type="dcterms:W3CDTF">2021-01-04T07:28:34Z</dcterms:created>
  <dcterms:modified xsi:type="dcterms:W3CDTF">2021-01-07T16:59:29Z</dcterms:modified>
</cp:coreProperties>
</file>