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6" r:id="rId2"/>
    <p:sldId id="257" r:id="rId3"/>
    <p:sldId id="258" r:id="rId4"/>
    <p:sldId id="260" r:id="rId5"/>
    <p:sldId id="268" r:id="rId6"/>
    <p:sldId id="266" r:id="rId7"/>
    <p:sldId id="269" r:id="rId8"/>
    <p:sldId id="270" r:id="rId9"/>
    <p:sldId id="277" r:id="rId10"/>
    <p:sldId id="279" r:id="rId11"/>
    <p:sldId id="280" r:id="rId12"/>
    <p:sldId id="281" r:id="rId13"/>
    <p:sldId id="272" r:id="rId14"/>
    <p:sldId id="282" r:id="rId15"/>
    <p:sldId id="283" r:id="rId16"/>
    <p:sldId id="284" r:id="rId17"/>
    <p:sldId id="275"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62472-63A2-4EC9-9B5B-24A2161C0640}" v="2534" dt="2022-05-22T14:46:41.534"/>
    <p1510:client id="{113CBD31-F696-45F4-8CEC-DFA294C0C03A}" v="1593" dt="2021-10-06T11:09:05.785"/>
    <p1510:client id="{3C66D1D2-2E85-44CF-A86A-6692A5034A75}" v="10" dt="2021-12-04T11:31:45.801"/>
    <p1510:client id="{415F429E-0824-4D69-B4E6-E4650607998B}" v="2" dt="2021-11-29T10:23:34.571"/>
    <p1510:client id="{47AE58DA-AD26-4697-B272-D65952E127B9}" v="46" dt="2021-12-08T09:49:16.740"/>
    <p1510:client id="{7C9D7978-429F-4569-B5C6-0AAB8DF80F1E}" v="751" dt="2021-07-10T17:01:06.230"/>
    <p1510:client id="{81B01100-DE8A-4933-8A1E-5B8A18DFF14D}" v="75" dt="2022-05-22T14:26:40.857"/>
    <p1510:client id="{947F749A-E95D-4474-BC24-57E0E98080DC}" v="5413" dt="2021-10-07T10:48:48.540"/>
    <p1510:client id="{C5E0131F-AF11-4ED5-9CD4-AD1502EF0D47}" v="410" dt="2021-10-06T11:44:24.014"/>
    <p1510:client id="{D0E4156D-DA1E-45DA-857C-8178E5A56244}" v="8" dt="2021-12-08T06:27:10.577"/>
    <p1510:client id="{FC4E6CE0-043D-4918-B4EC-8C1368C59AE3}" v="9" dt="2023-05-28T17:12:46.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611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2913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042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77217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7956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1526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5115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9847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422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997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5034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93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3160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9647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796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0415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773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9686253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5508" y="307409"/>
            <a:ext cx="7832819" cy="1100689"/>
          </a:xfrm>
        </p:spPr>
        <p:txBody>
          <a:bodyPr/>
          <a:lstStyle/>
          <a:p>
            <a:pPr algn="ctr"/>
            <a:r>
              <a:rPr lang="en-US" sz="3200" b="1" dirty="0"/>
              <a:t>Handwritten Digit Recognition System</a:t>
            </a:r>
            <a:br>
              <a:rPr lang="en-US" sz="3200" b="1" dirty="0"/>
            </a:br>
            <a:r>
              <a:rPr lang="en-US" sz="3200" b="1" dirty="0"/>
              <a:t>Using Machine Learning</a:t>
            </a:r>
          </a:p>
        </p:txBody>
      </p:sp>
      <p:sp>
        <p:nvSpPr>
          <p:cNvPr id="5" name="TextBox 4">
            <a:extLst>
              <a:ext uri="{FF2B5EF4-FFF2-40B4-BE49-F238E27FC236}">
                <a16:creationId xmlns:a16="http://schemas.microsoft.com/office/drawing/2014/main" id="{9E80745E-64A6-4BF0-9FFD-FD9A659F1B40}"/>
              </a:ext>
            </a:extLst>
          </p:cNvPr>
          <p:cNvSpPr txBox="1"/>
          <p:nvPr/>
        </p:nvSpPr>
        <p:spPr>
          <a:xfrm>
            <a:off x="2356139" y="1493820"/>
            <a:ext cx="646956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1500" b="1" dirty="0">
                <a:ea typeface="+mn-lt"/>
                <a:cs typeface="+mn-lt"/>
              </a:rPr>
              <a:t>Presented By</a:t>
            </a:r>
            <a:endParaRPr lang="en-US" sz="1500" b="1" dirty="0"/>
          </a:p>
          <a:p>
            <a:pPr lvl="1" algn="ctr"/>
            <a:endParaRPr lang="en-US" sz="1500" b="1"/>
          </a:p>
          <a:p>
            <a:pPr lvl="1" algn="ctr"/>
            <a:r>
              <a:rPr lang="en-US" sz="1500" b="1" dirty="0">
                <a:ea typeface="+mn-lt"/>
                <a:cs typeface="+mn-lt"/>
              </a:rPr>
              <a:t>Ujjwal Jindal (1900290100177)</a:t>
            </a:r>
            <a:endParaRPr lang="en-US" sz="1500" b="1" dirty="0"/>
          </a:p>
          <a:p>
            <a:pPr lvl="1" algn="ctr"/>
            <a:r>
              <a:rPr lang="en-US" sz="1500" b="1" dirty="0">
                <a:ea typeface="+mn-lt"/>
                <a:cs typeface="+mn-lt"/>
              </a:rPr>
              <a:t>Vikas Panwar(1900290100192)</a:t>
            </a:r>
            <a:endParaRPr lang="en-US" sz="1500" b="1" dirty="0"/>
          </a:p>
          <a:p>
            <a:pPr lvl="1" algn="ctr"/>
            <a:r>
              <a:rPr lang="en-US" sz="1500" b="1" dirty="0">
                <a:ea typeface="+mn-lt"/>
                <a:cs typeface="+mn-lt"/>
              </a:rPr>
              <a:t>Ujjwal Gupta (1900290100176)</a:t>
            </a:r>
            <a:endParaRPr lang="en-US" sz="1500" b="1" dirty="0"/>
          </a:p>
          <a:p>
            <a:pPr lvl="1" algn="ctr"/>
            <a:endParaRPr lang="en-US" sz="1500" b="1">
              <a:ea typeface="+mn-lt"/>
              <a:cs typeface="+mn-lt"/>
            </a:endParaRPr>
          </a:p>
          <a:p>
            <a:pPr lvl="1" algn="ctr"/>
            <a:r>
              <a:rPr lang="en-US" sz="1500" b="1" dirty="0">
                <a:ea typeface="+mn-lt"/>
                <a:cs typeface="+mn-lt"/>
              </a:rPr>
              <a:t>Guided By</a:t>
            </a:r>
            <a:endParaRPr lang="en-US" sz="1500" b="1" dirty="0"/>
          </a:p>
          <a:p>
            <a:pPr lvl="1" algn="ctr"/>
            <a:r>
              <a:rPr lang="en-US" sz="1500" b="1" dirty="0">
                <a:ea typeface="+mn-lt"/>
                <a:cs typeface="+mn-lt"/>
              </a:rPr>
              <a:t>Asst. Prof. Gaurav Parashar</a:t>
            </a:r>
            <a:endParaRPr lang="en-US" sz="1500" b="1" dirty="0"/>
          </a:p>
          <a:p>
            <a:pPr lvl="1" algn="ctr"/>
            <a:endParaRPr lang="en-US" sz="1500" b="1" dirty="0"/>
          </a:p>
          <a:p>
            <a:pPr lvl="1" algn="ctr"/>
            <a:endParaRPr lang="en-US" sz="1500" b="1"/>
          </a:p>
          <a:p>
            <a:pPr lvl="1" algn="ctr"/>
            <a:endParaRPr lang="en-US" sz="1500" b="1">
              <a:ea typeface="+mn-lt"/>
              <a:cs typeface="+mn-lt"/>
            </a:endParaRPr>
          </a:p>
          <a:p>
            <a:pPr lvl="1" algn="ctr"/>
            <a:endParaRPr lang="en-US" sz="1500" b="1">
              <a:ea typeface="+mn-lt"/>
              <a:cs typeface="+mn-lt"/>
            </a:endParaRPr>
          </a:p>
          <a:p>
            <a:pPr lvl="1" algn="ctr"/>
            <a:endParaRPr lang="en-US" sz="1500" b="1">
              <a:ea typeface="+mn-lt"/>
              <a:cs typeface="+mn-lt"/>
            </a:endParaRPr>
          </a:p>
          <a:p>
            <a:pPr lvl="1" algn="ctr"/>
            <a:endParaRPr lang="en-US" sz="1500" b="1">
              <a:ea typeface="+mn-lt"/>
              <a:cs typeface="+mn-lt"/>
            </a:endParaRPr>
          </a:p>
          <a:p>
            <a:pPr lvl="1" algn="ctr"/>
            <a:endParaRPr lang="en-US" sz="1500" b="1" dirty="0">
              <a:ea typeface="+mn-lt"/>
              <a:cs typeface="+mn-lt"/>
            </a:endParaRPr>
          </a:p>
          <a:p>
            <a:pPr lvl="1" algn="ctr"/>
            <a:endParaRPr lang="en-US" sz="1500" b="1" dirty="0">
              <a:ea typeface="+mn-lt"/>
              <a:cs typeface="+mn-lt"/>
            </a:endParaRPr>
          </a:p>
          <a:p>
            <a:pPr lvl="1" algn="ctr"/>
            <a:r>
              <a:rPr lang="en-US" sz="1500" b="1" dirty="0">
                <a:ea typeface="+mn-lt"/>
                <a:cs typeface="+mn-lt"/>
              </a:rPr>
              <a:t>Department of Computer Science &amp; Engineering</a:t>
            </a:r>
            <a:endParaRPr lang="en-US" sz="1500" b="1" dirty="0"/>
          </a:p>
          <a:p>
            <a:pPr lvl="1" algn="ctr"/>
            <a:r>
              <a:rPr lang="en-US" sz="1500" b="1" dirty="0">
                <a:solidFill>
                  <a:srgbClr val="FFFFFF"/>
                </a:solidFill>
                <a:latin typeface="Century Gothic"/>
                <a:cs typeface="Times New Roman"/>
              </a:rPr>
              <a:t>KIET Group Of Institutions, Ghaziabad</a:t>
            </a:r>
          </a:p>
          <a:p>
            <a:pPr lvl="1" algn="ctr"/>
            <a:endParaRPr lang="en-US" sz="1500" b="1" dirty="0">
              <a:ea typeface="+mn-lt"/>
              <a:cs typeface="+mn-lt"/>
            </a:endParaRPr>
          </a:p>
          <a:p>
            <a:pPr lvl="1" algn="ctr"/>
            <a:r>
              <a:rPr lang="en-US" sz="1500" b="1" dirty="0">
                <a:ea typeface="+mn-lt"/>
                <a:cs typeface="+mn-lt"/>
              </a:rPr>
              <a:t>Dr. A.P.J. Abdul Kalam Technical University</a:t>
            </a:r>
          </a:p>
          <a:p>
            <a:pPr lvl="1" algn="ctr"/>
            <a:r>
              <a:rPr lang="en-US" sz="1500" b="1" dirty="0">
                <a:ea typeface="+mn-lt"/>
                <a:cs typeface="+mn-lt"/>
              </a:rPr>
              <a:t> Lucknow</a:t>
            </a:r>
          </a:p>
          <a:p>
            <a:pPr lvl="1" algn="ctr"/>
            <a:r>
              <a:rPr lang="en-US" sz="1500" b="1" dirty="0">
                <a:ea typeface="+mn-lt"/>
                <a:cs typeface="+mn-lt"/>
              </a:rPr>
              <a:t> Uttar Pradesh</a:t>
            </a:r>
            <a:endParaRPr lang="en-US" sz="1500" b="1" dirty="0"/>
          </a:p>
        </p:txBody>
      </p:sp>
      <p:pic>
        <p:nvPicPr>
          <p:cNvPr id="6" name="Picture 6">
            <a:extLst>
              <a:ext uri="{FF2B5EF4-FFF2-40B4-BE49-F238E27FC236}">
                <a16:creationId xmlns:a16="http://schemas.microsoft.com/office/drawing/2014/main" id="{8DC0E23B-6FC4-2EFB-E556-BB2993798EA4}"/>
              </a:ext>
            </a:extLst>
          </p:cNvPr>
          <p:cNvPicPr>
            <a:picLocks noChangeAspect="1"/>
          </p:cNvPicPr>
          <p:nvPr/>
        </p:nvPicPr>
        <p:blipFill>
          <a:blip r:embed="rId2"/>
          <a:stretch>
            <a:fillRect/>
          </a:stretch>
        </p:blipFill>
        <p:spPr>
          <a:xfrm>
            <a:off x="3739333" y="3567268"/>
            <a:ext cx="3959939" cy="1434912"/>
          </a:xfrm>
          <a:prstGeom prst="rect">
            <a:avLst/>
          </a:prstGeom>
        </p:spPr>
      </p:pic>
    </p:spTree>
    <p:extLst>
      <p:ext uri="{BB962C8B-B14F-4D97-AF65-F5344CB8AC3E}">
        <p14:creationId xmlns:p14="http://schemas.microsoft.com/office/powerpoint/2010/main" val="337842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9CE718-845D-4792-B99B-D0EC0F8C3EB1}"/>
              </a:ext>
            </a:extLst>
          </p:cNvPr>
          <p:cNvSpPr txBox="1"/>
          <p:nvPr/>
        </p:nvSpPr>
        <p:spPr>
          <a:xfrm>
            <a:off x="248122" y="2306497"/>
            <a:ext cx="4954486"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5400" b="1">
                <a:solidFill>
                  <a:srgbClr val="EBEBEB"/>
                </a:solidFill>
                <a:latin typeface="+mj-lt"/>
                <a:ea typeface="+mj-ea"/>
                <a:cs typeface="+mj-cs"/>
              </a:rPr>
              <a:t>COMPONENT </a:t>
            </a:r>
            <a:endParaRPr lang="en-US" sz="5400">
              <a:ea typeface="+mj-ea"/>
              <a:cs typeface="+mj-cs"/>
            </a:endParaRPr>
          </a:p>
          <a:p>
            <a:pPr algn="ctr" defTabSz="457200">
              <a:spcBef>
                <a:spcPts val="1000"/>
              </a:spcBef>
            </a:pPr>
            <a:r>
              <a:rPr lang="en-US" sz="5400" b="1">
                <a:solidFill>
                  <a:srgbClr val="EBEBEB"/>
                </a:solidFill>
                <a:latin typeface="+mj-lt"/>
                <a:ea typeface="+mj-ea"/>
                <a:cs typeface="+mj-cs"/>
              </a:rPr>
              <a:t>DIAGRAM</a:t>
            </a:r>
          </a:p>
        </p:txBody>
      </p:sp>
      <p:pic>
        <p:nvPicPr>
          <p:cNvPr id="4" name="Picture 4" descr="Diagram&#10;&#10;Description automatically generated">
            <a:extLst>
              <a:ext uri="{FF2B5EF4-FFF2-40B4-BE49-F238E27FC236}">
                <a16:creationId xmlns:a16="http://schemas.microsoft.com/office/drawing/2014/main" id="{4B17B93D-E50F-45E4-7A96-6D3BA0577DDD}"/>
              </a:ext>
            </a:extLst>
          </p:cNvPr>
          <p:cNvPicPr>
            <a:picLocks noChangeAspect="1"/>
          </p:cNvPicPr>
          <p:nvPr/>
        </p:nvPicPr>
        <p:blipFill>
          <a:blip r:embed="rId6"/>
          <a:stretch>
            <a:fillRect/>
          </a:stretch>
        </p:blipFill>
        <p:spPr>
          <a:xfrm>
            <a:off x="5691620" y="2279505"/>
            <a:ext cx="5276850" cy="2905125"/>
          </a:xfrm>
          <a:prstGeom prst="rect">
            <a:avLst/>
          </a:prstGeom>
        </p:spPr>
      </p:pic>
    </p:spTree>
    <p:extLst>
      <p:ext uri="{BB962C8B-B14F-4D97-AF65-F5344CB8AC3E}">
        <p14:creationId xmlns:p14="http://schemas.microsoft.com/office/powerpoint/2010/main" val="4279474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9CE718-845D-4792-B99B-D0EC0F8C3EB1}"/>
              </a:ext>
            </a:extLst>
          </p:cNvPr>
          <p:cNvSpPr txBox="1"/>
          <p:nvPr/>
        </p:nvSpPr>
        <p:spPr>
          <a:xfrm>
            <a:off x="481917" y="2375770"/>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5400" b="1">
                <a:solidFill>
                  <a:srgbClr val="EBEBEB"/>
                </a:solidFill>
                <a:latin typeface="+mj-lt"/>
                <a:ea typeface="+mj-ea"/>
                <a:cs typeface="+mj-cs"/>
              </a:rPr>
              <a:t>SEQUENCE </a:t>
            </a:r>
            <a:endParaRPr lang="en-US" sz="5400">
              <a:ea typeface="+mj-ea"/>
              <a:cs typeface="+mj-cs"/>
            </a:endParaRPr>
          </a:p>
          <a:p>
            <a:pPr algn="ctr" defTabSz="457200">
              <a:spcBef>
                <a:spcPts val="1000"/>
              </a:spcBef>
            </a:pPr>
            <a:r>
              <a:rPr lang="en-US" sz="5400" b="1">
                <a:solidFill>
                  <a:srgbClr val="EBEBEB"/>
                </a:solidFill>
                <a:latin typeface="+mj-lt"/>
                <a:ea typeface="+mj-ea"/>
                <a:cs typeface="+mj-cs"/>
              </a:rPr>
              <a:t>DIAGRAM</a:t>
            </a:r>
          </a:p>
        </p:txBody>
      </p:sp>
      <p:pic>
        <p:nvPicPr>
          <p:cNvPr id="4" name="Picture 4" descr="Diagram&#10;&#10;Description automatically generated">
            <a:extLst>
              <a:ext uri="{FF2B5EF4-FFF2-40B4-BE49-F238E27FC236}">
                <a16:creationId xmlns:a16="http://schemas.microsoft.com/office/drawing/2014/main" id="{41A2B19F-EEE1-B8EE-6510-655D6643DBE8}"/>
              </a:ext>
            </a:extLst>
          </p:cNvPr>
          <p:cNvPicPr>
            <a:picLocks noChangeAspect="1"/>
          </p:cNvPicPr>
          <p:nvPr/>
        </p:nvPicPr>
        <p:blipFill>
          <a:blip r:embed="rId6"/>
          <a:stretch>
            <a:fillRect/>
          </a:stretch>
        </p:blipFill>
        <p:spPr>
          <a:xfrm>
            <a:off x="5906798" y="1278948"/>
            <a:ext cx="5781675" cy="4248150"/>
          </a:xfrm>
          <a:prstGeom prst="rect">
            <a:avLst/>
          </a:prstGeom>
        </p:spPr>
      </p:pic>
    </p:spTree>
    <p:extLst>
      <p:ext uri="{BB962C8B-B14F-4D97-AF65-F5344CB8AC3E}">
        <p14:creationId xmlns:p14="http://schemas.microsoft.com/office/powerpoint/2010/main" val="12388198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9CE718-845D-4792-B99B-D0EC0F8C3EB1}"/>
              </a:ext>
            </a:extLst>
          </p:cNvPr>
          <p:cNvSpPr txBox="1"/>
          <p:nvPr/>
        </p:nvSpPr>
        <p:spPr>
          <a:xfrm>
            <a:off x="481917" y="2375770"/>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5400" b="1">
                <a:solidFill>
                  <a:srgbClr val="EBEBEB"/>
                </a:solidFill>
                <a:latin typeface="+mj-lt"/>
                <a:ea typeface="+mj-ea"/>
                <a:cs typeface="+mj-cs"/>
              </a:rPr>
              <a:t>USE-CASE </a:t>
            </a:r>
            <a:endParaRPr lang="en-US" sz="5400">
              <a:ea typeface="+mj-ea"/>
              <a:cs typeface="+mj-cs"/>
            </a:endParaRPr>
          </a:p>
          <a:p>
            <a:pPr algn="ctr" defTabSz="457200">
              <a:spcBef>
                <a:spcPts val="1000"/>
              </a:spcBef>
            </a:pPr>
            <a:r>
              <a:rPr lang="en-US" sz="5400" b="1">
                <a:solidFill>
                  <a:srgbClr val="EBEBEB"/>
                </a:solidFill>
                <a:latin typeface="+mj-lt"/>
                <a:ea typeface="+mj-ea"/>
                <a:cs typeface="+mj-cs"/>
              </a:rPr>
              <a:t>DIAGRAM</a:t>
            </a:r>
          </a:p>
        </p:txBody>
      </p:sp>
      <p:pic>
        <p:nvPicPr>
          <p:cNvPr id="4" name="Picture 4" descr="Diagram&#10;&#10;Description automatically generated">
            <a:extLst>
              <a:ext uri="{FF2B5EF4-FFF2-40B4-BE49-F238E27FC236}">
                <a16:creationId xmlns:a16="http://schemas.microsoft.com/office/drawing/2014/main" id="{5284588F-8FF2-C827-E07A-86CBA6F694E9}"/>
              </a:ext>
            </a:extLst>
          </p:cNvPr>
          <p:cNvPicPr>
            <a:picLocks noChangeAspect="1"/>
          </p:cNvPicPr>
          <p:nvPr/>
        </p:nvPicPr>
        <p:blipFill>
          <a:blip r:embed="rId6"/>
          <a:stretch>
            <a:fillRect/>
          </a:stretch>
        </p:blipFill>
        <p:spPr>
          <a:xfrm>
            <a:off x="5760894" y="707015"/>
            <a:ext cx="4540828" cy="5729721"/>
          </a:xfrm>
          <a:prstGeom prst="rect">
            <a:avLst/>
          </a:prstGeom>
        </p:spPr>
      </p:pic>
    </p:spTree>
    <p:extLst>
      <p:ext uri="{BB962C8B-B14F-4D97-AF65-F5344CB8AC3E}">
        <p14:creationId xmlns:p14="http://schemas.microsoft.com/office/powerpoint/2010/main" val="216600852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pallette, vector graphics&#10;&#10;Description automatically generated">
            <a:extLst>
              <a:ext uri="{FF2B5EF4-FFF2-40B4-BE49-F238E27FC236}">
                <a16:creationId xmlns:a16="http://schemas.microsoft.com/office/drawing/2014/main" id="{5E87D7E5-8E57-49B6-AD8D-422765471355}"/>
              </a:ext>
            </a:extLst>
          </p:cNvPr>
          <p:cNvPicPr>
            <a:picLocks noChangeAspect="1"/>
          </p:cNvPicPr>
          <p:nvPr/>
        </p:nvPicPr>
        <p:blipFill>
          <a:blip r:embed="rId2"/>
          <a:stretch>
            <a:fillRect/>
          </a:stretch>
        </p:blipFill>
        <p:spPr>
          <a:xfrm>
            <a:off x="6434254" y="1609829"/>
            <a:ext cx="4174273" cy="3721975"/>
          </a:xfrm>
          <a:prstGeom prst="rect">
            <a:avLst/>
          </a:prstGeom>
        </p:spPr>
      </p:pic>
      <p:sp>
        <p:nvSpPr>
          <p:cNvPr id="3" name="TextBox 2">
            <a:extLst>
              <a:ext uri="{FF2B5EF4-FFF2-40B4-BE49-F238E27FC236}">
                <a16:creationId xmlns:a16="http://schemas.microsoft.com/office/drawing/2014/main" id="{6AE544A8-098A-45C0-B95F-E4E46FDCBB00}"/>
              </a:ext>
            </a:extLst>
          </p:cNvPr>
          <p:cNvSpPr txBox="1"/>
          <p:nvPr/>
        </p:nvSpPr>
        <p:spPr>
          <a:xfrm>
            <a:off x="662442" y="1179875"/>
            <a:ext cx="5112833"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CONVOLUTIONAL NEURAL NETWORK</a:t>
            </a:r>
          </a:p>
          <a:p>
            <a:endParaRPr lang="en-US" sz="1600"/>
          </a:p>
          <a:p>
            <a:r>
              <a:rPr lang="en-US" sz="1600"/>
              <a:t>The image on the right shows how a convolutional neural network(CNN) works with the help of multiple neuron layers(namely input, hidden, and output layers).</a:t>
            </a:r>
            <a:endParaRPr lang="en-US"/>
          </a:p>
          <a:p>
            <a:endParaRPr lang="en-US" sz="1600"/>
          </a:p>
          <a:p>
            <a:r>
              <a:rPr lang="en-US" sz="1600">
                <a:ea typeface="+mn-lt"/>
                <a:cs typeface="+mn-lt"/>
              </a:rPr>
              <a:t>In deep learning, a convolutional neural network is a class of artificial neural network, most commonly applied to analyze visual imagery.</a:t>
            </a:r>
          </a:p>
          <a:p>
            <a:endParaRPr lang="en-US" sz="1600"/>
          </a:p>
          <a:p>
            <a:r>
              <a:rPr lang="en-US" sz="1600">
                <a:ea typeface="+mn-lt"/>
                <a:cs typeface="+mn-lt"/>
              </a:rPr>
              <a:t>In the context of a convolutional neural network, a convolution is a linear operation that involves the multiplication of a set of weights with the input, much like a traditional neural network. These weights are ultimately used to train the neural network for improving its accuracy and producing a reliable output.</a:t>
            </a:r>
            <a:endParaRPr lang="en-US" sz="1600"/>
          </a:p>
        </p:txBody>
      </p:sp>
    </p:spTree>
    <p:extLst>
      <p:ext uri="{BB962C8B-B14F-4D97-AF65-F5344CB8AC3E}">
        <p14:creationId xmlns:p14="http://schemas.microsoft.com/office/powerpoint/2010/main" val="301008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AC6419-07FD-4348-A4CC-8880D06511F2}"/>
              </a:ext>
            </a:extLst>
          </p:cNvPr>
          <p:cNvSpPr txBox="1"/>
          <p:nvPr/>
        </p:nvSpPr>
        <p:spPr>
          <a:xfrm>
            <a:off x="648930" y="629266"/>
            <a:ext cx="6188190" cy="16223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800" b="1" i="0" kern="1200">
                <a:solidFill>
                  <a:srgbClr val="EBEBEB"/>
                </a:solidFill>
                <a:latin typeface="+mj-lt"/>
                <a:ea typeface="+mj-ea"/>
                <a:cs typeface="+mj-cs"/>
              </a:rPr>
              <a:t>RESULT ANALYSIS</a:t>
            </a:r>
          </a:p>
        </p:txBody>
      </p:sp>
      <p:sp>
        <p:nvSpPr>
          <p:cNvPr id="3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8"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C22C745-FEF4-4A9E-AE08-7DA350DA9DB5}"/>
              </a:ext>
            </a:extLst>
          </p:cNvPr>
          <p:cNvSpPr txBox="1"/>
          <p:nvPr/>
        </p:nvSpPr>
        <p:spPr>
          <a:xfrm>
            <a:off x="444491" y="1713571"/>
            <a:ext cx="618818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ts val="1000"/>
              </a:spcBef>
              <a:buClr>
                <a:schemeClr val="bg2">
                  <a:lumMod val="40000"/>
                  <a:lumOff val="60000"/>
                </a:schemeClr>
              </a:buClr>
              <a:buSzPct val="80000"/>
              <a:buFont typeface="Arial"/>
              <a:buChar char="•"/>
            </a:pPr>
            <a:r>
              <a:rPr lang="en-US" sz="1600">
                <a:solidFill>
                  <a:srgbClr val="FFFFFF"/>
                </a:solidFill>
                <a:latin typeface="+mj-lt"/>
                <a:ea typeface="+mj-ea"/>
                <a:cs typeface="+mj-cs"/>
              </a:rPr>
              <a:t>The front end design of this project will represent a basic GUI created using the standard interface library of python i.e., Tkinter.</a:t>
            </a:r>
            <a:endParaRPr lang="en-US" sz="1600">
              <a:ea typeface="+mj-ea"/>
              <a:cs typeface="+mj-cs"/>
            </a:endParaRPr>
          </a:p>
          <a:p>
            <a:pPr marL="285750" indent="-285750" defTabSz="457200">
              <a:lnSpc>
                <a:spcPct val="90000"/>
              </a:lnSpc>
              <a:spcBef>
                <a:spcPts val="1000"/>
              </a:spcBef>
              <a:buClr>
                <a:schemeClr val="bg2">
                  <a:lumMod val="40000"/>
                  <a:lumOff val="60000"/>
                </a:schemeClr>
              </a:buClr>
              <a:buSzPct val="80000"/>
              <a:buFont typeface="Arial"/>
              <a:buChar char="•"/>
            </a:pPr>
            <a:endParaRPr lang="en-US" sz="1600">
              <a:solidFill>
                <a:srgbClr val="FFFFFF"/>
              </a:solidFill>
              <a:latin typeface="+mj-lt"/>
              <a:ea typeface="+mj-ea"/>
              <a:cs typeface="+mj-cs"/>
            </a:endParaRPr>
          </a:p>
          <a:p>
            <a:pPr marL="285750" indent="-285750" defTabSz="457200">
              <a:lnSpc>
                <a:spcPct val="90000"/>
              </a:lnSpc>
              <a:spcBef>
                <a:spcPts val="1000"/>
              </a:spcBef>
              <a:buClr>
                <a:schemeClr val="bg2">
                  <a:lumMod val="40000"/>
                  <a:lumOff val="60000"/>
                </a:schemeClr>
              </a:buClr>
              <a:buSzPct val="80000"/>
              <a:buFont typeface="Arial"/>
              <a:buChar char="•"/>
            </a:pPr>
            <a:r>
              <a:rPr lang="en-US" sz="1600">
                <a:solidFill>
                  <a:srgbClr val="FFFFFF"/>
                </a:solidFill>
                <a:latin typeface="+mj-lt"/>
                <a:ea typeface="+mj-ea"/>
                <a:cs typeface="+mj-cs"/>
              </a:rPr>
              <a:t>The GUI will consist of 5 buttons alongside a canvas to draw handwritten digits in real-time. These buttons will be bound to particular functions which will be called upon/triggered by clicking on these buttons.</a:t>
            </a:r>
          </a:p>
          <a:p>
            <a:pPr marL="285750" indent="-285750" defTabSz="457200">
              <a:lnSpc>
                <a:spcPct val="90000"/>
              </a:lnSpc>
              <a:spcBef>
                <a:spcPts val="1000"/>
              </a:spcBef>
              <a:buClr>
                <a:schemeClr val="bg2">
                  <a:lumMod val="40000"/>
                  <a:lumOff val="60000"/>
                </a:schemeClr>
              </a:buClr>
              <a:buSzPct val="80000"/>
              <a:buFont typeface="Arial"/>
              <a:buChar char="•"/>
            </a:pPr>
            <a:endParaRPr lang="en-US" sz="1600">
              <a:solidFill>
                <a:srgbClr val="FFFFFF"/>
              </a:solidFill>
              <a:latin typeface="+mj-lt"/>
              <a:ea typeface="+mj-ea"/>
              <a:cs typeface="+mj-cs"/>
            </a:endParaRPr>
          </a:p>
          <a:p>
            <a:pPr marL="285750" indent="-285750" defTabSz="457200">
              <a:lnSpc>
                <a:spcPct val="90000"/>
              </a:lnSpc>
              <a:spcBef>
                <a:spcPts val="1000"/>
              </a:spcBef>
              <a:buClr>
                <a:schemeClr val="bg2">
                  <a:lumMod val="40000"/>
                  <a:lumOff val="60000"/>
                </a:schemeClr>
              </a:buClr>
              <a:buSzPct val="80000"/>
              <a:buFont typeface="Arial"/>
              <a:buChar char="•"/>
            </a:pPr>
            <a:r>
              <a:rPr lang="en-US" sz="1600">
                <a:solidFill>
                  <a:srgbClr val="FFFFFF"/>
                </a:solidFill>
                <a:latin typeface="+mj-lt"/>
                <a:ea typeface="+mj-ea"/>
                <a:cs typeface="+mj-cs"/>
              </a:rPr>
              <a:t>In the backend, a trained machine learning model is created using the Convolutional Neural Network (CNN) algorithm which uses additional neuron layers for feature extraction and in turn provides improved accuracy.</a:t>
            </a:r>
          </a:p>
          <a:p>
            <a:pPr marL="285750" indent="-285750" defTabSz="457200">
              <a:lnSpc>
                <a:spcPct val="90000"/>
              </a:lnSpc>
              <a:spcBef>
                <a:spcPts val="1000"/>
              </a:spcBef>
              <a:buClr>
                <a:schemeClr val="bg2">
                  <a:lumMod val="40000"/>
                  <a:lumOff val="60000"/>
                </a:schemeClr>
              </a:buClr>
              <a:buSzPct val="80000"/>
              <a:buFont typeface="Arial"/>
              <a:buChar char="•"/>
            </a:pPr>
            <a:endParaRPr lang="en-US" sz="1600">
              <a:solidFill>
                <a:srgbClr val="FFFFFF"/>
              </a:solidFill>
              <a:latin typeface="+mj-lt"/>
              <a:ea typeface="+mj-ea"/>
              <a:cs typeface="+mj-cs"/>
            </a:endParaRPr>
          </a:p>
          <a:p>
            <a:pPr marL="285750" indent="-285750" defTabSz="457200">
              <a:lnSpc>
                <a:spcPct val="90000"/>
              </a:lnSpc>
              <a:spcBef>
                <a:spcPts val="1000"/>
              </a:spcBef>
              <a:buClr>
                <a:schemeClr val="bg2">
                  <a:lumMod val="40000"/>
                  <a:lumOff val="60000"/>
                </a:schemeClr>
              </a:buClr>
              <a:buSzPct val="80000"/>
              <a:buFont typeface="Arial"/>
              <a:buChar char="•"/>
            </a:pPr>
            <a:r>
              <a:rPr lang="en-US" sz="1600">
                <a:solidFill>
                  <a:srgbClr val="FFFFFF"/>
                </a:solidFill>
                <a:latin typeface="+mj-lt"/>
                <a:ea typeface="+mj-ea"/>
                <a:cs typeface="+mj-cs"/>
              </a:rPr>
              <a:t>The accuracy provided by our machine learning model i.e., CNN will be of the order of 99.16% on execution through a standard of 5 epochs.</a:t>
            </a:r>
          </a:p>
          <a:p>
            <a:pPr marL="285750" indent="-285750" defTabSz="457200">
              <a:lnSpc>
                <a:spcPct val="90000"/>
              </a:lnSpc>
              <a:spcBef>
                <a:spcPts val="1000"/>
              </a:spcBef>
              <a:buClr>
                <a:schemeClr val="bg2">
                  <a:lumMod val="40000"/>
                  <a:lumOff val="60000"/>
                </a:schemeClr>
              </a:buClr>
              <a:buSzPct val="80000"/>
              <a:buFont typeface="Arial"/>
              <a:buChar char="•"/>
            </a:pPr>
            <a:endParaRPr lang="en-US" sz="1600">
              <a:solidFill>
                <a:srgbClr val="FFFFFF"/>
              </a:solidFill>
              <a:latin typeface="+mj-lt"/>
              <a:ea typeface="+mj-ea"/>
              <a:cs typeface="+mj-cs"/>
            </a:endParaRPr>
          </a:p>
          <a:p>
            <a:pPr marL="285750" indent="-285750" defTabSz="457200">
              <a:lnSpc>
                <a:spcPct val="90000"/>
              </a:lnSpc>
              <a:spcBef>
                <a:spcPts val="1000"/>
              </a:spcBef>
              <a:buClr>
                <a:schemeClr val="bg2">
                  <a:lumMod val="40000"/>
                  <a:lumOff val="60000"/>
                </a:schemeClr>
              </a:buClr>
              <a:buSzPct val="80000"/>
              <a:buFont typeface="Arial"/>
              <a:buChar char="•"/>
            </a:pPr>
            <a:endParaRPr lang="en-US" sz="1600">
              <a:solidFill>
                <a:srgbClr val="FFFFFF"/>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F2933733-3D9B-6F62-FA77-991E7A4001B3}"/>
              </a:ext>
            </a:extLst>
          </p:cNvPr>
          <p:cNvPicPr>
            <a:picLocks noChangeAspect="1"/>
          </p:cNvPicPr>
          <p:nvPr/>
        </p:nvPicPr>
        <p:blipFill>
          <a:blip r:embed="rId6"/>
          <a:stretch>
            <a:fillRect/>
          </a:stretch>
        </p:blipFill>
        <p:spPr>
          <a:xfrm>
            <a:off x="7489372" y="1354545"/>
            <a:ext cx="4659085" cy="4526280"/>
          </a:xfrm>
          <a:prstGeom prst="rect">
            <a:avLst/>
          </a:prstGeom>
        </p:spPr>
      </p:pic>
    </p:spTree>
    <p:extLst>
      <p:ext uri="{BB962C8B-B14F-4D97-AF65-F5344CB8AC3E}">
        <p14:creationId xmlns:p14="http://schemas.microsoft.com/office/powerpoint/2010/main" val="83147895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AC6419-07FD-4348-A4CC-8880D06511F2}"/>
              </a:ext>
            </a:extLst>
          </p:cNvPr>
          <p:cNvSpPr txBox="1"/>
          <p:nvPr/>
        </p:nvSpPr>
        <p:spPr>
          <a:xfrm>
            <a:off x="648930" y="629266"/>
            <a:ext cx="6188190" cy="16223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800" b="1" i="0" kern="1200">
                <a:solidFill>
                  <a:srgbClr val="EBEBEB"/>
                </a:solidFill>
                <a:latin typeface="+mj-lt"/>
                <a:ea typeface="+mj-ea"/>
                <a:cs typeface="+mj-cs"/>
              </a:rPr>
              <a:t>RESULT ANALYSIS</a:t>
            </a:r>
          </a:p>
        </p:txBody>
      </p:sp>
      <p:sp>
        <p:nvSpPr>
          <p:cNvPr id="3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8"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C22C745-FEF4-4A9E-AE08-7DA350DA9DB5}"/>
              </a:ext>
            </a:extLst>
          </p:cNvPr>
          <p:cNvSpPr txBox="1"/>
          <p:nvPr/>
        </p:nvSpPr>
        <p:spPr>
          <a:xfrm>
            <a:off x="444491" y="1899424"/>
            <a:ext cx="618818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342900" defTabSz="457200">
              <a:lnSpc>
                <a:spcPct val="90000"/>
              </a:lnSpc>
              <a:spcBef>
                <a:spcPts val="1000"/>
              </a:spcBef>
              <a:buClr>
                <a:schemeClr val="bg2">
                  <a:lumMod val="40000"/>
                  <a:lumOff val="60000"/>
                </a:schemeClr>
              </a:buClr>
              <a:buSzPct val="80000"/>
              <a:buFont typeface="Arial"/>
              <a:buChar char="•"/>
            </a:pPr>
            <a:r>
              <a:rPr lang="en-US" sz="2000">
                <a:solidFill>
                  <a:srgbClr val="FFFFFF"/>
                </a:solidFill>
                <a:latin typeface="+mj-lt"/>
                <a:ea typeface="+mj-ea"/>
                <a:cs typeface="+mj-cs"/>
              </a:rPr>
              <a:t>The corresponding image is the first section of the GUI I.e., the main window which will appear when the program runs. </a:t>
            </a:r>
            <a:endParaRPr lang="en-US">
              <a:ea typeface="+mj-ea"/>
              <a:cs typeface="+mj-cs"/>
            </a:endParaRPr>
          </a:p>
          <a:p>
            <a:pPr marL="342900" indent="-342900" defTabSz="457200">
              <a:lnSpc>
                <a:spcPct val="90000"/>
              </a:lnSpc>
              <a:spcBef>
                <a:spcPts val="1000"/>
              </a:spcBef>
              <a:buFont typeface="Arial"/>
              <a:buChar char="•"/>
            </a:pPr>
            <a:r>
              <a:rPr lang="en-US" sz="2000">
                <a:solidFill>
                  <a:srgbClr val="FFFFFF"/>
                </a:solidFill>
                <a:latin typeface="+mj-lt"/>
                <a:ea typeface="+mj-ea"/>
                <a:cs typeface="+mj-cs"/>
              </a:rPr>
              <a:t>This window consists of the canvas widget on which the user will be able to draw handwritten digits to ultimately recognize a number overall using the "Recognize Number" button widget.</a:t>
            </a:r>
          </a:p>
          <a:p>
            <a:pPr marL="342900" indent="-342900" defTabSz="457200">
              <a:lnSpc>
                <a:spcPct val="90000"/>
              </a:lnSpc>
              <a:spcBef>
                <a:spcPts val="1000"/>
              </a:spcBef>
              <a:buFont typeface="Arial"/>
              <a:buChar char="•"/>
            </a:pPr>
            <a:r>
              <a:rPr lang="en-US" sz="2000">
                <a:solidFill>
                  <a:srgbClr val="FFFFFF"/>
                </a:solidFill>
                <a:latin typeface="+mj-lt"/>
                <a:ea typeface="+mj-ea"/>
                <a:cs typeface="+mj-cs"/>
              </a:rPr>
              <a:t>If the user is not satisfied with the digits drawn by him/her, he/she can erase everything from the canvas by simply pressing the "Clear Canvas" button widget present on the bottom right corner of the GUI window.</a:t>
            </a:r>
          </a:p>
          <a:p>
            <a:pPr marL="342900" indent="-342900" defTabSz="457200">
              <a:lnSpc>
                <a:spcPct val="90000"/>
              </a:lnSpc>
              <a:spcBef>
                <a:spcPts val="1000"/>
              </a:spcBef>
              <a:buClr>
                <a:schemeClr val="bg2">
                  <a:lumMod val="40000"/>
                  <a:lumOff val="60000"/>
                </a:schemeClr>
              </a:buClr>
              <a:buSzPct val="80000"/>
              <a:buFont typeface="Arial"/>
              <a:buChar char="•"/>
            </a:pPr>
            <a:endParaRPr lang="en-US" sz="2000">
              <a:solidFill>
                <a:srgbClr val="FFFFFF"/>
              </a:solidFill>
              <a:latin typeface="+mj-lt"/>
              <a:ea typeface="+mj-ea"/>
              <a:cs typeface="+mj-cs"/>
            </a:endParaRPr>
          </a:p>
          <a:p>
            <a:pPr marL="342900" indent="-342900" defTabSz="457200">
              <a:lnSpc>
                <a:spcPct val="90000"/>
              </a:lnSpc>
              <a:spcBef>
                <a:spcPts val="1000"/>
              </a:spcBef>
              <a:buClr>
                <a:schemeClr val="bg2">
                  <a:lumMod val="40000"/>
                  <a:lumOff val="60000"/>
                </a:schemeClr>
              </a:buClr>
              <a:buSzPct val="80000"/>
              <a:buFont typeface="Arial"/>
              <a:buChar char="•"/>
            </a:pPr>
            <a:endParaRPr lang="en-US" sz="2000">
              <a:solidFill>
                <a:srgbClr val="FFFFFF"/>
              </a:solidFill>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id="{B361CDA2-2017-D01B-7A05-9789214C0925}"/>
              </a:ext>
            </a:extLst>
          </p:cNvPr>
          <p:cNvPicPr>
            <a:picLocks noChangeAspect="1"/>
          </p:cNvPicPr>
          <p:nvPr/>
        </p:nvPicPr>
        <p:blipFill>
          <a:blip r:embed="rId6"/>
          <a:stretch>
            <a:fillRect/>
          </a:stretch>
        </p:blipFill>
        <p:spPr>
          <a:xfrm>
            <a:off x="7489372" y="1304856"/>
            <a:ext cx="4688113" cy="4117659"/>
          </a:xfrm>
          <a:prstGeom prst="rect">
            <a:avLst/>
          </a:prstGeom>
        </p:spPr>
      </p:pic>
    </p:spTree>
    <p:extLst>
      <p:ext uri="{BB962C8B-B14F-4D97-AF65-F5344CB8AC3E}">
        <p14:creationId xmlns:p14="http://schemas.microsoft.com/office/powerpoint/2010/main" val="37445465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AC6419-07FD-4348-A4CC-8880D06511F2}"/>
              </a:ext>
            </a:extLst>
          </p:cNvPr>
          <p:cNvSpPr txBox="1"/>
          <p:nvPr/>
        </p:nvSpPr>
        <p:spPr>
          <a:xfrm>
            <a:off x="648930" y="629266"/>
            <a:ext cx="6188190" cy="16223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800" b="1" i="0" kern="1200">
                <a:solidFill>
                  <a:srgbClr val="EBEBEB"/>
                </a:solidFill>
                <a:latin typeface="+mj-lt"/>
                <a:ea typeface="+mj-ea"/>
                <a:cs typeface="+mj-cs"/>
              </a:rPr>
              <a:t>RESULT ANALYSIS</a:t>
            </a:r>
          </a:p>
        </p:txBody>
      </p:sp>
      <p:sp>
        <p:nvSpPr>
          <p:cNvPr id="3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8"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C22C745-FEF4-4A9E-AE08-7DA350DA9DB5}"/>
              </a:ext>
            </a:extLst>
          </p:cNvPr>
          <p:cNvSpPr txBox="1"/>
          <p:nvPr/>
        </p:nvSpPr>
        <p:spPr>
          <a:xfrm>
            <a:off x="444491" y="1787912"/>
            <a:ext cx="6188189" cy="45660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342900" defTabSz="457200">
              <a:lnSpc>
                <a:spcPct val="90000"/>
              </a:lnSpc>
              <a:spcBef>
                <a:spcPts val="1000"/>
              </a:spcBef>
              <a:buClr>
                <a:schemeClr val="bg2">
                  <a:lumMod val="40000"/>
                  <a:lumOff val="60000"/>
                </a:schemeClr>
              </a:buClr>
              <a:buSzPct val="80000"/>
              <a:buFont typeface="Arial"/>
              <a:buChar char="•"/>
            </a:pPr>
            <a:r>
              <a:rPr lang="en-US">
                <a:solidFill>
                  <a:srgbClr val="FFFFFF"/>
                </a:solidFill>
                <a:latin typeface="+mj-lt"/>
                <a:ea typeface="+mj-ea"/>
                <a:cs typeface="+mj-cs"/>
              </a:rPr>
              <a:t>The corresponding image is the second section of the GUI I.e., the second window which will appear when the user clicks on the "Recognize Number" button widget present on the main window.</a:t>
            </a:r>
            <a:endParaRPr lang="en-US">
              <a:ea typeface="+mj-ea"/>
              <a:cs typeface="+mj-cs"/>
            </a:endParaRPr>
          </a:p>
          <a:p>
            <a:pPr marL="342900" indent="-342900" defTabSz="457200">
              <a:lnSpc>
                <a:spcPct val="90000"/>
              </a:lnSpc>
              <a:spcBef>
                <a:spcPts val="1000"/>
              </a:spcBef>
              <a:buFont typeface="Arial"/>
              <a:buChar char="•"/>
            </a:pPr>
            <a:r>
              <a:rPr lang="en-US">
                <a:solidFill>
                  <a:srgbClr val="FFFFFF"/>
                </a:solidFill>
                <a:latin typeface="+mj-lt"/>
                <a:ea typeface="+mj-ea"/>
                <a:cs typeface="+mj-cs"/>
              </a:rPr>
              <a:t>This window consist of a snapshot of the canvas of the point of time at which the user clicked on the "Recognize Number" button alongside the predicted labels and their corresponding accuracies.</a:t>
            </a:r>
          </a:p>
          <a:p>
            <a:pPr marL="342900" indent="-342900" defTabSz="457200">
              <a:lnSpc>
                <a:spcPct val="90000"/>
              </a:lnSpc>
              <a:spcBef>
                <a:spcPts val="1000"/>
              </a:spcBef>
              <a:buFont typeface="Arial"/>
              <a:buChar char="•"/>
            </a:pPr>
            <a:r>
              <a:rPr lang="en-US">
                <a:solidFill>
                  <a:srgbClr val="FFFFFF"/>
                </a:solidFill>
                <a:latin typeface="+mj-lt"/>
                <a:ea typeface="+mj-ea"/>
                <a:cs typeface="+mj-cs"/>
              </a:rPr>
              <a:t>This window will also consist of more button widgets which will enable the user to convert the recognized number into its binary/hexadecimal/octal equivalent.</a:t>
            </a:r>
          </a:p>
          <a:p>
            <a:pPr marL="342900" indent="-342900" defTabSz="457200">
              <a:lnSpc>
                <a:spcPct val="90000"/>
              </a:lnSpc>
              <a:spcBef>
                <a:spcPts val="1000"/>
              </a:spcBef>
              <a:buFont typeface="Arial"/>
              <a:buChar char="•"/>
            </a:pPr>
            <a:r>
              <a:rPr lang="en-US">
                <a:solidFill>
                  <a:srgbClr val="FFFFFF"/>
                </a:solidFill>
                <a:latin typeface="+mj-lt"/>
                <a:ea typeface="+mj-ea"/>
                <a:cs typeface="+mj-cs"/>
              </a:rPr>
              <a:t>This window will also contain an additional copy button widget to copy the output produced according to the user's choice.</a:t>
            </a:r>
          </a:p>
          <a:p>
            <a:pPr defTabSz="457200">
              <a:lnSpc>
                <a:spcPct val="90000"/>
              </a:lnSpc>
              <a:spcBef>
                <a:spcPts val="1000"/>
              </a:spcBef>
              <a:buClr>
                <a:schemeClr val="bg2">
                  <a:lumMod val="40000"/>
                  <a:lumOff val="60000"/>
                </a:schemeClr>
              </a:buClr>
              <a:buSzPct val="80000"/>
            </a:pPr>
            <a:endParaRPr lang="en-US">
              <a:solidFill>
                <a:srgbClr val="FFFFFF"/>
              </a:solidFill>
              <a:latin typeface="+mj-lt"/>
              <a:ea typeface="+mj-ea"/>
              <a:cs typeface="+mj-cs"/>
            </a:endParaRPr>
          </a:p>
          <a:p>
            <a:pPr marL="342900" indent="-342900" defTabSz="457200">
              <a:lnSpc>
                <a:spcPct val="90000"/>
              </a:lnSpc>
              <a:spcBef>
                <a:spcPts val="1000"/>
              </a:spcBef>
              <a:buClr>
                <a:schemeClr val="bg2">
                  <a:lumMod val="40000"/>
                  <a:lumOff val="60000"/>
                </a:schemeClr>
              </a:buClr>
              <a:buSzPct val="80000"/>
              <a:buFont typeface="Arial"/>
              <a:buChar char="•"/>
            </a:pPr>
            <a:endParaRPr lang="en-US">
              <a:solidFill>
                <a:srgbClr val="FFFFFF"/>
              </a:solidFill>
              <a:latin typeface="+mj-lt"/>
              <a:ea typeface="+mj-ea"/>
              <a:cs typeface="+mj-cs"/>
            </a:endParaRPr>
          </a:p>
        </p:txBody>
      </p:sp>
      <p:pic>
        <p:nvPicPr>
          <p:cNvPr id="6" name="Picture 6" descr="Graphical user interface, text, application&#10;&#10;Description automatically generated">
            <a:extLst>
              <a:ext uri="{FF2B5EF4-FFF2-40B4-BE49-F238E27FC236}">
                <a16:creationId xmlns:a16="http://schemas.microsoft.com/office/drawing/2014/main" id="{A31A3747-C730-8D53-5ED1-0914F1614F74}"/>
              </a:ext>
            </a:extLst>
          </p:cNvPr>
          <p:cNvPicPr>
            <a:picLocks noChangeAspect="1"/>
          </p:cNvPicPr>
          <p:nvPr/>
        </p:nvPicPr>
        <p:blipFill>
          <a:blip r:embed="rId6"/>
          <a:stretch>
            <a:fillRect/>
          </a:stretch>
        </p:blipFill>
        <p:spPr>
          <a:xfrm>
            <a:off x="7467600" y="1285163"/>
            <a:ext cx="4673600" cy="4556189"/>
          </a:xfrm>
          <a:prstGeom prst="rect">
            <a:avLst/>
          </a:prstGeom>
        </p:spPr>
      </p:pic>
    </p:spTree>
    <p:extLst>
      <p:ext uri="{BB962C8B-B14F-4D97-AF65-F5344CB8AC3E}">
        <p14:creationId xmlns:p14="http://schemas.microsoft.com/office/powerpoint/2010/main" val="129656332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58212-753B-4193-9726-8E5DC00331D9}"/>
              </a:ext>
            </a:extLst>
          </p:cNvPr>
          <p:cNvSpPr txBox="1"/>
          <p:nvPr/>
        </p:nvSpPr>
        <p:spPr>
          <a:xfrm>
            <a:off x="3432718" y="384717"/>
            <a:ext cx="50106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t>CONCLUSION</a:t>
            </a:r>
          </a:p>
        </p:txBody>
      </p:sp>
      <p:sp>
        <p:nvSpPr>
          <p:cNvPr id="3" name="TextBox 2">
            <a:extLst>
              <a:ext uri="{FF2B5EF4-FFF2-40B4-BE49-F238E27FC236}">
                <a16:creationId xmlns:a16="http://schemas.microsoft.com/office/drawing/2014/main" id="{7D4DF743-EB26-492C-9082-42BC8522C05F}"/>
              </a:ext>
            </a:extLst>
          </p:cNvPr>
          <p:cNvSpPr txBox="1"/>
          <p:nvPr/>
        </p:nvSpPr>
        <p:spPr>
          <a:xfrm>
            <a:off x="1038689" y="1475446"/>
            <a:ext cx="946180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With this presentation, we would like to conclude out project titled "Handwritten digit recognition using machine learning for converting decimal numbers to other number systems" by </a:t>
            </a:r>
            <a:r>
              <a:rPr lang="en-US" sz="1600">
                <a:ea typeface="+mn-lt"/>
                <a:cs typeface="+mn-lt"/>
              </a:rPr>
              <a:t>properly identifying the digits drawn at different angles and producing the desired results based on this identification.</a:t>
            </a:r>
            <a:endParaRPr lang="en-US" sz="1600"/>
          </a:p>
          <a:p>
            <a:endParaRPr lang="en-US"/>
          </a:p>
          <a:p>
            <a:r>
              <a:rPr lang="en-US" sz="2400" b="1"/>
              <a:t>Limitations:</a:t>
            </a:r>
            <a:endParaRPr lang="en-US"/>
          </a:p>
          <a:p>
            <a:pPr algn="just"/>
            <a:r>
              <a:rPr lang="en-US" sz="1600">
                <a:ea typeface="+mn-lt"/>
                <a:cs typeface="+mn-lt"/>
              </a:rPr>
              <a:t>Implementing this technology(I.e., handwritten digit recognition) on a large scale could evidently bring about several repercussions. Recognizing handwritten digits, if not used with good intentions, could lead to the manifestation of several social issues. People may use such a technology to identify bank pins, atm pins, etc. to perform monetary felonies.</a:t>
            </a:r>
            <a:endParaRPr lang="en-US" sz="1600"/>
          </a:p>
          <a:p>
            <a:pPr algn="just"/>
            <a:endParaRPr lang="en-US"/>
          </a:p>
          <a:p>
            <a:pPr algn="just"/>
            <a:r>
              <a:rPr lang="en-US" sz="2400" b="1"/>
              <a:t>Future Scope:</a:t>
            </a:r>
            <a:endParaRPr lang="en-US"/>
          </a:p>
          <a:p>
            <a:r>
              <a:rPr lang="en-US" sz="1600"/>
              <a:t>As the world is progressing towards automation, the use of such technology can have a great impact in the future. It can help several industries such as banking, postal, shipping, automobile, etc. </a:t>
            </a:r>
          </a:p>
          <a:p>
            <a:r>
              <a:rPr lang="en-US" sz="1600"/>
              <a:t>Furthermore it can be improved to automate the process of scanning digits/text information to help support many complex real-time applications.</a:t>
            </a:r>
            <a:br>
              <a:rPr lang="en-US"/>
            </a:br>
            <a:endParaRPr lang="en-US"/>
          </a:p>
          <a:p>
            <a:endParaRPr lang="en-US"/>
          </a:p>
        </p:txBody>
      </p:sp>
    </p:spTree>
    <p:extLst>
      <p:ext uri="{BB962C8B-B14F-4D97-AF65-F5344CB8AC3E}">
        <p14:creationId xmlns:p14="http://schemas.microsoft.com/office/powerpoint/2010/main" val="27536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id="{83421432-F028-43C8-84AC-AD26D18C0D29}"/>
              </a:ext>
            </a:extLst>
          </p:cNvPr>
          <p:cNvSpPr txBox="1"/>
          <p:nvPr/>
        </p:nvSpPr>
        <p:spPr>
          <a:xfrm>
            <a:off x="806195" y="795379"/>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id="{EB5796A0-A1D1-4594-A40D-75E0C5AF296B}"/>
              </a:ext>
            </a:extLst>
          </p:cNvPr>
          <p:cNvSpPr txBox="1"/>
          <p:nvPr/>
        </p:nvSpPr>
        <p:spPr>
          <a:xfrm>
            <a:off x="4929398" y="898158"/>
            <a:ext cx="6399930" cy="54031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defTabSz="457200"/>
            <a:r>
              <a:rPr lang="en-US" sz="1600" dirty="0">
                <a:ea typeface="+mn-lt"/>
                <a:cs typeface="+mn-lt"/>
              </a:rPr>
              <a:t>[1] Isha Jaggi, Anchit Shrivastava, Gupta Deepali, “Handwritten Digit Recognition Using Machine Learning”, Conference on Power Energy, Environment and Intelligent Control, (2019), unpublished.</a:t>
            </a:r>
          </a:p>
          <a:p>
            <a:pPr algn="just" defTabSz="457200"/>
            <a:r>
              <a:rPr lang="en-US" sz="1600" dirty="0">
                <a:ea typeface="+mn-lt"/>
                <a:cs typeface="+mn-lt"/>
              </a:rPr>
              <a:t>[2] Rohan </a:t>
            </a:r>
            <a:r>
              <a:rPr lang="en-US" sz="1600" dirty="0" err="1">
                <a:ea typeface="+mn-lt"/>
                <a:cs typeface="+mn-lt"/>
              </a:rPr>
              <a:t>SethiIla</a:t>
            </a:r>
            <a:r>
              <a:rPr lang="en-US" sz="1600" dirty="0">
                <a:ea typeface="+mn-lt"/>
                <a:cs typeface="+mn-lt"/>
              </a:rPr>
              <a:t>, </a:t>
            </a:r>
            <a:r>
              <a:rPr lang="en-US" sz="1600" dirty="0" err="1">
                <a:ea typeface="+mn-lt"/>
                <a:cs typeface="+mn-lt"/>
              </a:rPr>
              <a:t>KaushikIla</a:t>
            </a:r>
            <a:r>
              <a:rPr lang="en-US" sz="1600" dirty="0">
                <a:ea typeface="+mn-lt"/>
                <a:cs typeface="+mn-lt"/>
              </a:rPr>
              <a:t> Kaushik, “Hand Written Digit Recognition using Machine Learning”, International Conference on Communication Systems and Network Technologies, (2020), pp. 2329- 7182.</a:t>
            </a:r>
          </a:p>
          <a:p>
            <a:pPr algn="just" defTabSz="457200"/>
            <a:r>
              <a:rPr lang="en-US" sz="1600" dirty="0">
                <a:ea typeface="+mn-lt"/>
                <a:cs typeface="+mn-lt"/>
              </a:rPr>
              <a:t>[3] P. S. Nair, </a:t>
            </a:r>
            <a:r>
              <a:rPr lang="en-US" sz="1600" dirty="0" err="1">
                <a:ea typeface="+mn-lt"/>
                <a:cs typeface="+mn-lt"/>
              </a:rPr>
              <a:t>Assegie</a:t>
            </a:r>
            <a:r>
              <a:rPr lang="en-US" sz="1600" dirty="0">
                <a:ea typeface="+mn-lt"/>
                <a:cs typeface="+mn-lt"/>
              </a:rPr>
              <a:t>, T. A., “Handwritten digits recognition with decision tree classification: a machine learning approach,” International Journal of Electrical and Computer Engineering, (2019), pp.446-4451.</a:t>
            </a:r>
          </a:p>
          <a:p>
            <a:pPr algn="just" defTabSz="457200"/>
            <a:r>
              <a:rPr lang="en-US" sz="1600" dirty="0">
                <a:ea typeface="+mn-lt"/>
                <a:cs typeface="+mn-lt"/>
              </a:rPr>
              <a:t>[4] Rabia KARAKAYA, Serap KAZAN, “Handwritten Digit Recognition Using Machine Learning”, Journal of Computer Science and Technology, vol. 25, Issue 1, (2021), pp.65-71</a:t>
            </a:r>
          </a:p>
          <a:p>
            <a:pPr algn="just" defTabSz="457200"/>
            <a:r>
              <a:rPr lang="en-US" sz="1600">
                <a:ea typeface="+mn-lt"/>
                <a:cs typeface="+mn-lt"/>
              </a:rPr>
              <a:t>[5] Pranit Patil, Bhupinder Kaur, “Handwritten Digit Recognition using various Machine Learning Algorithms and Models”, International Journal of Innovative Research in Computer Science &amp; Technology, Vol. 8, Issue 4, (2020), ISSN: 2347-5552.</a:t>
            </a:r>
          </a:p>
          <a:p>
            <a:pPr defTabSz="457200"/>
            <a:endParaRPr lang="en-US" sz="1600">
              <a:latin typeface="+mj-lt"/>
              <a:ea typeface="+mj-ea"/>
              <a:cs typeface="+mj-cs"/>
            </a:endParaRPr>
          </a:p>
        </p:txBody>
      </p:sp>
    </p:spTree>
    <p:extLst>
      <p:ext uri="{BB962C8B-B14F-4D97-AF65-F5344CB8AC3E}">
        <p14:creationId xmlns:p14="http://schemas.microsoft.com/office/powerpoint/2010/main" val="362144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id="{83421432-F028-43C8-84AC-AD26D18C0D29}"/>
              </a:ext>
            </a:extLst>
          </p:cNvPr>
          <p:cNvSpPr txBox="1"/>
          <p:nvPr/>
        </p:nvSpPr>
        <p:spPr>
          <a:xfrm>
            <a:off x="806195" y="795379"/>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dirty="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id="{EB5796A0-A1D1-4594-A40D-75E0C5AF296B}"/>
              </a:ext>
            </a:extLst>
          </p:cNvPr>
          <p:cNvSpPr txBox="1"/>
          <p:nvPr/>
        </p:nvSpPr>
        <p:spPr>
          <a:xfrm>
            <a:off x="4929398" y="1052617"/>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defTabSz="457200"/>
            <a:r>
              <a:rPr lang="en-US" sz="1600" dirty="0">
                <a:ea typeface="+mn-lt"/>
                <a:cs typeface="+mn-lt"/>
              </a:rPr>
              <a:t>[6] Mayank Jain, Gagandeep Kaur, Muhammad Parvez Quamar, Et al., “Handwritten Digit Recognition Using CNN”, International Conference on Innovative Practices in Technology and Management, (2021), unpublished.</a:t>
            </a:r>
          </a:p>
          <a:p>
            <a:pPr algn="just" defTabSz="457200"/>
            <a:r>
              <a:rPr lang="en-US" sz="1600" dirty="0">
                <a:ea typeface="+mn-lt"/>
                <a:cs typeface="+mn-lt"/>
              </a:rPr>
              <a:t>[7] Cheng-Lin Liu, Kazuki Nakashima, Hiroshi Sako, Hiromichi Fujisawa, “Handwritten digit recognition: Benchmarking of state-of-the-art techniques”, Journal of Computer Science and Technology, Vol. 36, Issue 10, (2003), pp.2271-2285.</a:t>
            </a:r>
          </a:p>
          <a:p>
            <a:pPr algn="just" defTabSz="457200"/>
            <a:r>
              <a:rPr lang="en-US" sz="1600" dirty="0">
                <a:ea typeface="+mn-lt"/>
                <a:cs typeface="+mn-lt"/>
              </a:rPr>
              <a:t>[8] Priya, Rajendra Singh, </a:t>
            </a:r>
            <a:r>
              <a:rPr lang="en-US" sz="1600" err="1">
                <a:ea typeface="+mn-lt"/>
                <a:cs typeface="+mn-lt"/>
              </a:rPr>
              <a:t>Dr.Soni</a:t>
            </a:r>
            <a:r>
              <a:rPr lang="en-US" sz="1600" dirty="0">
                <a:ea typeface="+mn-lt"/>
                <a:cs typeface="+mn-lt"/>
              </a:rPr>
              <a:t> </a:t>
            </a:r>
            <a:r>
              <a:rPr lang="en-US" sz="1600" err="1">
                <a:ea typeface="+mn-lt"/>
                <a:cs typeface="+mn-lt"/>
              </a:rPr>
              <a:t>Changlani</a:t>
            </a:r>
            <a:r>
              <a:rPr lang="en-US" sz="1600" dirty="0">
                <a:ea typeface="+mn-lt"/>
                <a:cs typeface="+mn-lt"/>
              </a:rPr>
              <a:t>, “Handwritten Digit Recognition By Proximal SVM”, Journal of Emerging Technologies and Innovative Research, Vol-4, Issue-4, (2017), ISSN-2349-5162.</a:t>
            </a:r>
          </a:p>
          <a:p>
            <a:pPr algn="just" defTabSz="457200"/>
            <a:r>
              <a:rPr lang="en-US" sz="1600" dirty="0">
                <a:ea typeface="+mn-lt"/>
                <a:cs typeface="+mn-lt"/>
              </a:rPr>
              <a:t>[9] Stephen R. Garner, “WEKA: The Waikato Environment for Knowledge Analysis”, Kings College of Engineering, </a:t>
            </a:r>
            <a:r>
              <a:rPr lang="en-US" sz="1600" err="1">
                <a:ea typeface="+mn-lt"/>
                <a:cs typeface="+mn-lt"/>
              </a:rPr>
              <a:t>Punalkulam</a:t>
            </a:r>
            <a:r>
              <a:rPr lang="en-US" sz="1600" dirty="0">
                <a:ea typeface="+mn-lt"/>
                <a:cs typeface="+mn-lt"/>
              </a:rPr>
              <a:t>, </a:t>
            </a:r>
            <a:r>
              <a:rPr lang="en-US" sz="1600" err="1">
                <a:ea typeface="+mn-lt"/>
                <a:cs typeface="+mn-lt"/>
              </a:rPr>
              <a:t>Pudukottai</a:t>
            </a:r>
            <a:r>
              <a:rPr lang="en-US" sz="1600" dirty="0">
                <a:ea typeface="+mn-lt"/>
                <a:cs typeface="+mn-lt"/>
              </a:rPr>
              <a:t>, Department of Computer Science: University of Waikato, (2021).</a:t>
            </a:r>
          </a:p>
          <a:p>
            <a:pPr algn="just" defTabSz="457200"/>
            <a:r>
              <a:rPr lang="en-US" sz="1600" dirty="0">
                <a:ea typeface="+mn-lt"/>
                <a:cs typeface="+mn-lt"/>
              </a:rPr>
              <a:t>[10] P. </a:t>
            </a:r>
            <a:r>
              <a:rPr lang="en-US" sz="1600" err="1">
                <a:ea typeface="+mn-lt"/>
                <a:cs typeface="+mn-lt"/>
              </a:rPr>
              <a:t>Ghadekar</a:t>
            </a:r>
            <a:r>
              <a:rPr lang="en-US" sz="1600" dirty="0">
                <a:ea typeface="+mn-lt"/>
                <a:cs typeface="+mn-lt"/>
              </a:rPr>
              <a:t>, S. Ingole and D. </a:t>
            </a:r>
            <a:r>
              <a:rPr lang="en-US" sz="1600" err="1">
                <a:ea typeface="+mn-lt"/>
                <a:cs typeface="+mn-lt"/>
              </a:rPr>
              <a:t>Sonone</a:t>
            </a:r>
            <a:r>
              <a:rPr lang="en-US" sz="1600" dirty="0">
                <a:ea typeface="+mn-lt"/>
                <a:cs typeface="+mn-lt"/>
              </a:rPr>
              <a:t>, "Handwritten Digit and Letter Recognition Using Hybrid DWT-DCT with KNN and SVM Classifier", International Conference on Computing Communication Control and Automation, (2018), pp. 1-6.</a:t>
            </a:r>
          </a:p>
          <a:p>
            <a:pPr algn="just" defTabSz="457200"/>
            <a:endParaRPr lang="en-US" sz="1200" dirty="0">
              <a:solidFill>
                <a:srgbClr val="000000"/>
              </a:solidFill>
              <a:latin typeface="Times New Roman"/>
              <a:ea typeface="+mn-lt"/>
              <a:cs typeface="Times New Roman"/>
            </a:endParaRPr>
          </a:p>
        </p:txBody>
      </p:sp>
    </p:spTree>
    <p:extLst>
      <p:ext uri="{BB962C8B-B14F-4D97-AF65-F5344CB8AC3E}">
        <p14:creationId xmlns:p14="http://schemas.microsoft.com/office/powerpoint/2010/main" val="239230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27F376-A429-4483-8E06-68E9962BDF88}"/>
              </a:ext>
            </a:extLst>
          </p:cNvPr>
          <p:cNvSpPr txBox="1"/>
          <p:nvPr/>
        </p:nvSpPr>
        <p:spPr>
          <a:xfrm>
            <a:off x="4574646" y="425603"/>
            <a:ext cx="6857836" cy="12573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buClr>
                <a:schemeClr val="bg2">
                  <a:lumMod val="40000"/>
                  <a:lumOff val="60000"/>
                </a:schemeClr>
              </a:buClr>
              <a:buSzPct val="80000"/>
            </a:pPr>
            <a:r>
              <a:rPr lang="en-US" sz="5800" b="1">
                <a:solidFill>
                  <a:srgbClr val="EBEBEB"/>
                </a:solidFill>
                <a:latin typeface="+mj-lt"/>
                <a:ea typeface="+mj-ea"/>
                <a:cs typeface="+mj-cs"/>
              </a:rPr>
              <a:t>INTRODUCTION</a:t>
            </a:r>
          </a:p>
        </p:txBody>
      </p:sp>
      <p:sp>
        <p:nvSpPr>
          <p:cNvPr id="6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 name="Picture 2" descr="Logo&#10;&#10;Description automatically generated">
            <a:extLst>
              <a:ext uri="{FF2B5EF4-FFF2-40B4-BE49-F238E27FC236}">
                <a16:creationId xmlns:a16="http://schemas.microsoft.com/office/drawing/2014/main" id="{A1847A98-94A2-49FB-9BFF-D46024395CB5}"/>
              </a:ext>
            </a:extLst>
          </p:cNvPr>
          <p:cNvPicPr>
            <a:picLocks noChangeAspect="1"/>
          </p:cNvPicPr>
          <p:nvPr/>
        </p:nvPicPr>
        <p:blipFill rotWithShape="1">
          <a:blip r:embed="rId7"/>
          <a:srcRect l="25218" r="40536" b="-2"/>
          <a:stretch/>
        </p:blipFill>
        <p:spPr>
          <a:xfrm>
            <a:off x="20" y="10"/>
            <a:ext cx="4500529"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64" name="Rectangle 63">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DBCF56B7-76D2-49C0-AB1B-7EC9849F5F15}"/>
              </a:ext>
            </a:extLst>
          </p:cNvPr>
          <p:cNvSpPr txBox="1"/>
          <p:nvPr/>
        </p:nvSpPr>
        <p:spPr>
          <a:xfrm>
            <a:off x="4696522" y="1787912"/>
            <a:ext cx="531727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What is Handwritten Digit Recognition?</a:t>
            </a:r>
            <a:br>
              <a:rPr lang="en-US" sz="1600" b="1">
                <a:ea typeface="+mn-lt"/>
                <a:cs typeface="+mn-lt"/>
              </a:rPr>
            </a:br>
            <a:r>
              <a:rPr lang="en-US" sz="1600">
                <a:ea typeface="+mn-lt"/>
                <a:cs typeface="+mn-lt"/>
              </a:rPr>
              <a:t>Handwritten digit recognition is the ability of a computer to recognize the human handwritten</a:t>
            </a:r>
            <a:r>
              <a:rPr lang="en-US" sz="1600" b="1">
                <a:ea typeface="+mn-lt"/>
                <a:cs typeface="+mn-lt"/>
              </a:rPr>
              <a:t> </a:t>
            </a:r>
            <a:r>
              <a:rPr lang="en-US" sz="1600">
                <a:ea typeface="+mn-lt"/>
                <a:cs typeface="+mn-lt"/>
              </a:rPr>
              <a:t>digits from different sources like images, papers, touch screens, etc. and classify them into 10 predefined classes (0-9).</a:t>
            </a:r>
          </a:p>
          <a:p>
            <a:r>
              <a:rPr lang="en-US" sz="1600">
                <a:ea typeface="+mn-lt"/>
                <a:cs typeface="+mn-lt"/>
              </a:rPr>
              <a:t>      </a:t>
            </a:r>
          </a:p>
          <a:p>
            <a:pPr marL="285750" indent="-285750">
              <a:buFont typeface="Arial"/>
              <a:buChar char="•"/>
            </a:pPr>
            <a:r>
              <a:rPr lang="en-US" sz="1600" b="1">
                <a:ea typeface="+mn-lt"/>
                <a:cs typeface="+mn-lt"/>
              </a:rPr>
              <a:t>Why we need it?</a:t>
            </a:r>
            <a:br>
              <a:rPr lang="en-US" sz="1600" b="1">
                <a:ea typeface="+mn-lt"/>
                <a:cs typeface="+mn-lt"/>
              </a:rPr>
            </a:br>
            <a:r>
              <a:rPr lang="en-US" sz="1600">
                <a:ea typeface="+mn-lt"/>
                <a:cs typeface="+mn-lt"/>
              </a:rPr>
              <a:t>Digit recognition has many applications like number plate recognition, postal mail sorting, bank check processing, etc.</a:t>
            </a:r>
            <a:endParaRPr lang="en-US"/>
          </a:p>
          <a:p>
            <a:pPr marL="285750" indent="-285750">
              <a:buFont typeface="Arial"/>
              <a:buChar char="•"/>
            </a:pPr>
            <a:endParaRPr lang="en-US" sz="1600"/>
          </a:p>
          <a:p>
            <a:pPr marL="285750" indent="-285750">
              <a:buFont typeface="Arial"/>
              <a:buChar char="•"/>
            </a:pPr>
            <a:r>
              <a:rPr lang="en-US" sz="1600" b="1"/>
              <a:t>How will we do it?</a:t>
            </a:r>
            <a:br>
              <a:rPr lang="en-US" sz="1600" b="1"/>
            </a:br>
            <a:r>
              <a:rPr lang="en-US" sz="1600"/>
              <a:t>The mentioned project will be implemented with the help of machine learning algorithms applied using python programming language and the various libraries associated with it.</a:t>
            </a:r>
          </a:p>
          <a:p>
            <a:pPr marL="285750" indent="-285750">
              <a:buFont typeface="Arial"/>
              <a:buChar char="•"/>
            </a:pPr>
            <a:endParaRPr lang="en-US" sz="1600"/>
          </a:p>
        </p:txBody>
      </p:sp>
    </p:spTree>
    <p:extLst>
      <p:ext uri="{BB962C8B-B14F-4D97-AF65-F5344CB8AC3E}">
        <p14:creationId xmlns:p14="http://schemas.microsoft.com/office/powerpoint/2010/main" val="424755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id="{83421432-F028-43C8-84AC-AD26D18C0D29}"/>
              </a:ext>
            </a:extLst>
          </p:cNvPr>
          <p:cNvSpPr txBox="1"/>
          <p:nvPr/>
        </p:nvSpPr>
        <p:spPr>
          <a:xfrm>
            <a:off x="806195" y="795379"/>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dirty="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id="{EB5796A0-A1D1-4594-A40D-75E0C5AF296B}"/>
              </a:ext>
            </a:extLst>
          </p:cNvPr>
          <p:cNvSpPr txBox="1"/>
          <p:nvPr/>
        </p:nvSpPr>
        <p:spPr>
          <a:xfrm>
            <a:off x="4929398" y="1052617"/>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just" defTabSz="457200"/>
            <a:r>
              <a:rPr lang="en-US" sz="1600" dirty="0">
                <a:ea typeface="+mn-lt"/>
                <a:cs typeface="+mn-lt"/>
              </a:rPr>
              <a:t>[11] Chandrajit Choudhury, </a:t>
            </a:r>
            <a:r>
              <a:rPr lang="en-US" sz="1600" err="1">
                <a:ea typeface="+mn-lt"/>
                <a:cs typeface="+mn-lt"/>
              </a:rPr>
              <a:t>Dibyakanti</a:t>
            </a:r>
            <a:r>
              <a:rPr lang="en-US" sz="1600" dirty="0">
                <a:ea typeface="+mn-lt"/>
                <a:cs typeface="+mn-lt"/>
              </a:rPr>
              <a:t> Mahapatra, Ram Kumar Karsh, "Generator Based Methods for Off-line Handwritten Character Recognition", Advanced Communication Technologies and Signal Processing, (2020), pp.1-6.</a:t>
            </a:r>
          </a:p>
          <a:p>
            <a:pPr algn="just" defTabSz="457200"/>
            <a:r>
              <a:rPr lang="en-US" sz="1600" dirty="0">
                <a:ea typeface="+mn-lt"/>
                <a:cs typeface="+mn-lt"/>
              </a:rPr>
              <a:t>[12] Aun Irtaza, Ali Javed, Saleh </a:t>
            </a:r>
            <a:r>
              <a:rPr lang="en-US" sz="1600" dirty="0" err="1">
                <a:ea typeface="+mn-lt"/>
                <a:cs typeface="+mn-lt"/>
              </a:rPr>
              <a:t>Albahli</a:t>
            </a:r>
            <a:r>
              <a:rPr lang="en-US" sz="1600" dirty="0">
                <a:ea typeface="+mn-lt"/>
                <a:cs typeface="+mn-lt"/>
              </a:rPr>
              <a:t>, “An improved faster-RCNN model for handwritten character recognition”, Journal of Computer Science &amp; Technology, (2020), Vol. 8, Issue- 4, ISSN: 2347-5552.</a:t>
            </a:r>
          </a:p>
          <a:p>
            <a:pPr algn="just" defTabSz="457200"/>
            <a:r>
              <a:rPr lang="en-US" sz="1600" dirty="0">
                <a:ea typeface="+mn-lt"/>
                <a:cs typeface="+mn-lt"/>
              </a:rPr>
              <a:t>[13] </a:t>
            </a:r>
            <a:r>
              <a:rPr lang="en-US" sz="1600" dirty="0" err="1">
                <a:ea typeface="+mn-lt"/>
                <a:cs typeface="+mn-lt"/>
              </a:rPr>
              <a:t>Viragkumar</a:t>
            </a:r>
            <a:r>
              <a:rPr lang="en-US" sz="1600" dirty="0">
                <a:ea typeface="+mn-lt"/>
                <a:cs typeface="+mn-lt"/>
              </a:rPr>
              <a:t> N. Jagtap , Shailendra K. Mishra, “Fast Efficient Artificial Neural Network for Handwritten Digit Recognition”, International Journal of Computer Science and Information Technologies , Vol. 5, Issue 2, (2014), ISSN: 0975-9646, pp. 2302-2306.</a:t>
            </a:r>
          </a:p>
          <a:p>
            <a:pPr algn="just" defTabSz="457200"/>
            <a:r>
              <a:rPr lang="en-US" sz="1600" dirty="0">
                <a:ea typeface="+mn-lt"/>
                <a:cs typeface="+mn-lt"/>
              </a:rPr>
              <a:t>[14] Samay </a:t>
            </a:r>
            <a:r>
              <a:rPr lang="en-US" sz="1600" dirty="0" err="1">
                <a:ea typeface="+mn-lt"/>
                <a:cs typeface="+mn-lt"/>
              </a:rPr>
              <a:t>Pashine</a:t>
            </a:r>
            <a:r>
              <a:rPr lang="en-US" sz="1600" dirty="0">
                <a:ea typeface="+mn-lt"/>
                <a:cs typeface="+mn-lt"/>
              </a:rPr>
              <a:t>, Ritik Dixit, Rishika </a:t>
            </a:r>
            <a:r>
              <a:rPr lang="en-US" sz="1600" dirty="0" err="1">
                <a:ea typeface="+mn-lt"/>
                <a:cs typeface="+mn-lt"/>
              </a:rPr>
              <a:t>Kushwah</a:t>
            </a:r>
            <a:r>
              <a:rPr lang="en-US" sz="1600" dirty="0">
                <a:ea typeface="+mn-lt"/>
                <a:cs typeface="+mn-lt"/>
              </a:rPr>
              <a:t>, “Handwritten Digit Recognition using Machine and Deep Learning Algorithms”, International Journal of Computer Applications, Vol-176, June (2021).</a:t>
            </a:r>
          </a:p>
          <a:p>
            <a:pPr algn="just" defTabSz="457200"/>
            <a:r>
              <a:rPr lang="en-US" sz="1600" dirty="0">
                <a:ea typeface="+mn-lt"/>
                <a:cs typeface="+mn-lt"/>
              </a:rPr>
              <a:t>[15] Aarti Gupta, Rohit Miri, and Hiral Raja, “Recognition of Automated Hand-written Digits on Document Images Making Use of Machine Learning Techniques”, European Journal of Engineering and Technology Research, Vol. 6 Issue-4, May (2021), ISSN: 2736-576X.</a:t>
            </a:r>
          </a:p>
        </p:txBody>
      </p:sp>
    </p:spTree>
    <p:extLst>
      <p:ext uri="{BB962C8B-B14F-4D97-AF65-F5344CB8AC3E}">
        <p14:creationId xmlns:p14="http://schemas.microsoft.com/office/powerpoint/2010/main" val="6366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id="{F5D19EEE-F327-44F5-98FE-D6CED6D76CEC}"/>
              </a:ext>
            </a:extLst>
          </p:cNvPr>
          <p:cNvSpPr txBox="1"/>
          <p:nvPr/>
        </p:nvSpPr>
        <p:spPr>
          <a:xfrm>
            <a:off x="555292" y="665282"/>
            <a:ext cx="3948822" cy="54345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200" b="1">
                <a:solidFill>
                  <a:schemeClr val="tx2"/>
                </a:solidFill>
                <a:latin typeface="+mj-lt"/>
                <a:ea typeface="+mj-ea"/>
                <a:cs typeface="+mj-cs"/>
              </a:rPr>
              <a:t>Technologies </a:t>
            </a:r>
            <a:r>
              <a:rPr lang="en-US" sz="4200" b="1" i="0" kern="1200">
                <a:solidFill>
                  <a:schemeClr val="tx2"/>
                </a:solidFill>
                <a:latin typeface="+mj-lt"/>
                <a:ea typeface="+mj-ea"/>
                <a:cs typeface="+mj-cs"/>
              </a:rPr>
              <a:t>Required</a:t>
            </a:r>
          </a:p>
        </p:txBody>
      </p:sp>
      <p:sp>
        <p:nvSpPr>
          <p:cNvPr id="3" name="TextBox 2">
            <a:extLst>
              <a:ext uri="{FF2B5EF4-FFF2-40B4-BE49-F238E27FC236}">
                <a16:creationId xmlns:a16="http://schemas.microsoft.com/office/drawing/2014/main" id="{1210DAE3-11A2-4334-8667-FFBE8F1097A7}"/>
              </a:ext>
            </a:extLst>
          </p:cNvPr>
          <p:cNvSpPr txBox="1"/>
          <p:nvPr/>
        </p:nvSpPr>
        <p:spPr>
          <a:xfrm>
            <a:off x="4975861" y="804671"/>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ts val="1000"/>
              </a:spcBef>
              <a:buClr>
                <a:srgbClr val="8AD0D6"/>
              </a:buClr>
              <a:buSzPct val="80000"/>
              <a:buFont typeface="Arial"/>
              <a:buChar char="•"/>
            </a:pPr>
            <a:r>
              <a:rPr lang="en-US">
                <a:latin typeface="+mj-lt"/>
                <a:ea typeface="+mj-ea"/>
                <a:cs typeface="+mj-cs"/>
              </a:rPr>
              <a:t>Python</a:t>
            </a:r>
            <a:endParaRPr lang="en-US">
              <a:ea typeface="+mj-ea"/>
              <a:cs typeface="+mj-cs"/>
            </a:endParaRP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MNIST Dataset</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TensorFlow</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Keras</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Tkinter(GUI)</a:t>
            </a:r>
          </a:p>
        </p:txBody>
      </p:sp>
    </p:spTree>
    <p:extLst>
      <p:ext uri="{BB962C8B-B14F-4D97-AF65-F5344CB8AC3E}">
        <p14:creationId xmlns:p14="http://schemas.microsoft.com/office/powerpoint/2010/main" val="47343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EA97D91-FC16-4EAF-9B28-3A2BE7CBFDAB}"/>
              </a:ext>
            </a:extLst>
          </p:cNvPr>
          <p:cNvSpPr txBox="1"/>
          <p:nvPr/>
        </p:nvSpPr>
        <p:spPr>
          <a:xfrm>
            <a:off x="646112" y="452718"/>
            <a:ext cx="5629222"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a:solidFill>
                  <a:schemeClr val="tx2"/>
                </a:solidFill>
                <a:latin typeface="+mj-lt"/>
                <a:ea typeface="+mj-ea"/>
                <a:cs typeface="+mj-cs"/>
              </a:rPr>
              <a:t>Various Algorithms Used:</a:t>
            </a:r>
          </a:p>
        </p:txBody>
      </p:sp>
      <p:sp>
        <p:nvSpPr>
          <p:cNvPr id="82" name="Freeform: Shape 81">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4"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11" descr="Chart, scatter chart&#10;&#10;Description automatically generated">
            <a:extLst>
              <a:ext uri="{FF2B5EF4-FFF2-40B4-BE49-F238E27FC236}">
                <a16:creationId xmlns:a16="http://schemas.microsoft.com/office/drawing/2014/main" id="{51A97911-AB85-4B58-B0E9-5D09F574DC0D}"/>
              </a:ext>
            </a:extLst>
          </p:cNvPr>
          <p:cNvPicPr>
            <a:picLocks noChangeAspect="1"/>
          </p:cNvPicPr>
          <p:nvPr/>
        </p:nvPicPr>
        <p:blipFill>
          <a:blip r:embed="rId7"/>
          <a:stretch>
            <a:fillRect/>
          </a:stretch>
        </p:blipFill>
        <p:spPr>
          <a:xfrm>
            <a:off x="7796059" y="4145530"/>
            <a:ext cx="3385408" cy="2416881"/>
          </a:xfrm>
          <a:prstGeom prst="rect">
            <a:avLst/>
          </a:prstGeom>
          <a:effectLst/>
        </p:spPr>
      </p:pic>
      <p:sp>
        <p:nvSpPr>
          <p:cNvPr id="86" name="Rectangle 85">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2AE47F2-13EF-4DEC-9C67-E3577D60D219}"/>
              </a:ext>
            </a:extLst>
          </p:cNvPr>
          <p:cNvSpPr txBox="1"/>
          <p:nvPr/>
        </p:nvSpPr>
        <p:spPr>
          <a:xfrm>
            <a:off x="646112" y="2136552"/>
            <a:ext cx="5628635"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a:buChar char="Ø"/>
            </a:pPr>
            <a:r>
              <a:rPr lang="en-US">
                <a:latin typeface="+mj-lt"/>
                <a:ea typeface="+mj-ea"/>
                <a:cs typeface="+mj-cs"/>
              </a:rPr>
              <a:t>Multilayer Perceptrons: Multilayer perceptron consists of three different layers, input layer, hidden layer and output layer used to classify the handwritten digits.</a:t>
            </a:r>
            <a:endParaRPr lang="en-US">
              <a:ea typeface="+mj-ea"/>
              <a:cs typeface="+mj-cs"/>
            </a:endParaRPr>
          </a:p>
          <a:p>
            <a:pPr marL="285750" indent="-285750" defTabSz="457200">
              <a:spcBef>
                <a:spcPts val="1000"/>
              </a:spcBef>
              <a:buClr>
                <a:schemeClr val="bg2">
                  <a:lumMod val="40000"/>
                  <a:lumOff val="60000"/>
                </a:schemeClr>
              </a:buClr>
              <a:buSzPct val="80000"/>
              <a:buFont typeface="Wingdings"/>
              <a:buChar char="Ø"/>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Wingdings"/>
              <a:buChar char="Ø"/>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Wingdings"/>
              <a:buChar char="Ø"/>
            </a:pPr>
            <a:r>
              <a:rPr lang="en-US">
                <a:latin typeface="+mj-lt"/>
                <a:ea typeface="+mj-ea"/>
                <a:cs typeface="+mj-cs"/>
              </a:rPr>
              <a:t>Support Vector Machines: SVM is a supervised ML method that intends to classify the data points by maximizing the margin among classes in a high-dimensional space.</a:t>
            </a:r>
          </a:p>
        </p:txBody>
      </p:sp>
      <p:pic>
        <p:nvPicPr>
          <p:cNvPr id="8" name="Picture 9" descr="Diagram&#10;&#10;Description automatically generated">
            <a:extLst>
              <a:ext uri="{FF2B5EF4-FFF2-40B4-BE49-F238E27FC236}">
                <a16:creationId xmlns:a16="http://schemas.microsoft.com/office/drawing/2014/main" id="{5C1422D5-F758-41F9-814B-CB6A1FD06BE8}"/>
              </a:ext>
            </a:extLst>
          </p:cNvPr>
          <p:cNvPicPr>
            <a:picLocks noChangeAspect="1"/>
          </p:cNvPicPr>
          <p:nvPr/>
        </p:nvPicPr>
        <p:blipFill>
          <a:blip r:embed="rId8"/>
          <a:stretch>
            <a:fillRect/>
          </a:stretch>
        </p:blipFill>
        <p:spPr>
          <a:xfrm>
            <a:off x="7903113" y="1502475"/>
            <a:ext cx="3180591" cy="2209020"/>
          </a:xfrm>
          <a:prstGeom prst="rect">
            <a:avLst/>
          </a:prstGeom>
          <a:effectLst/>
        </p:spPr>
      </p:pic>
    </p:spTree>
    <p:extLst>
      <p:ext uri="{BB962C8B-B14F-4D97-AF65-F5344CB8AC3E}">
        <p14:creationId xmlns:p14="http://schemas.microsoft.com/office/powerpoint/2010/main" val="421442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Freeform: Shape 81">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4"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11" descr="Diagram&#10;&#10;Description automatically generated">
            <a:extLst>
              <a:ext uri="{FF2B5EF4-FFF2-40B4-BE49-F238E27FC236}">
                <a16:creationId xmlns:a16="http://schemas.microsoft.com/office/drawing/2014/main" id="{51A97911-AB85-4B58-B0E9-5D09F574DC0D}"/>
              </a:ext>
            </a:extLst>
          </p:cNvPr>
          <p:cNvPicPr>
            <a:picLocks noChangeAspect="1"/>
          </p:cNvPicPr>
          <p:nvPr/>
        </p:nvPicPr>
        <p:blipFill>
          <a:blip r:embed="rId7"/>
          <a:stretch>
            <a:fillRect/>
          </a:stretch>
        </p:blipFill>
        <p:spPr>
          <a:xfrm>
            <a:off x="7987312" y="4145530"/>
            <a:ext cx="2872804" cy="2416881"/>
          </a:xfrm>
          <a:prstGeom prst="rect">
            <a:avLst/>
          </a:prstGeom>
          <a:effectLst/>
        </p:spPr>
      </p:pic>
      <p:sp>
        <p:nvSpPr>
          <p:cNvPr id="86" name="Rectangle 85">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2AE47F2-13EF-4DEC-9C67-E3577D60D219}"/>
              </a:ext>
            </a:extLst>
          </p:cNvPr>
          <p:cNvSpPr txBox="1"/>
          <p:nvPr/>
        </p:nvSpPr>
        <p:spPr>
          <a:xfrm>
            <a:off x="376625" y="1560406"/>
            <a:ext cx="6009634" cy="43627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defTabSz="457200">
              <a:spcBef>
                <a:spcPts val="1000"/>
              </a:spcBef>
              <a:buClr>
                <a:srgbClr val="8AD0D6"/>
              </a:buClr>
              <a:buSzPct val="80000"/>
              <a:buFont typeface="Wingdings"/>
              <a:buChar char="Ø"/>
            </a:pPr>
            <a:r>
              <a:rPr lang="en-US">
                <a:latin typeface="+mj-lt"/>
                <a:ea typeface="+mj-ea"/>
                <a:cs typeface="+mj-cs"/>
              </a:rPr>
              <a:t>Naive Bayes: </a:t>
            </a:r>
            <a:r>
              <a:rPr lang="en-US">
                <a:ea typeface="+mn-lt"/>
                <a:cs typeface="+mn-lt"/>
              </a:rPr>
              <a:t>It is a probabilistic classifier which relies upon Bayes theorem with robust and naive independence assumptions. It is termed naive due to it relies on two important simplifying assumes that predictive attributes are conditionally self-reliant given the class, and it considers that no hidden attributes influence the prediction method.</a:t>
            </a:r>
            <a:endParaRPr lang="en-US">
              <a:latin typeface="+mj-lt"/>
              <a:ea typeface="+mj-ea"/>
              <a:cs typeface="+mj-cs"/>
            </a:endParaRPr>
          </a:p>
          <a:p>
            <a:pPr marL="285750" indent="-285750" defTabSz="457200">
              <a:spcBef>
                <a:spcPts val="1000"/>
              </a:spcBef>
              <a:buClr>
                <a:srgbClr val="8AD0D6"/>
              </a:buClr>
              <a:buSzPct val="80000"/>
              <a:buFont typeface="Wingdings"/>
              <a:buChar char="Ø"/>
            </a:pPr>
            <a:endParaRPr lang="en-US">
              <a:latin typeface="+mj-lt"/>
              <a:ea typeface="+mj-ea"/>
              <a:cs typeface="+mj-cs"/>
            </a:endParaRPr>
          </a:p>
          <a:p>
            <a:pPr marL="285750" indent="-285750" defTabSz="457200">
              <a:spcBef>
                <a:spcPts val="1000"/>
              </a:spcBef>
              <a:buClr>
                <a:srgbClr val="8AD0D6"/>
              </a:buClr>
              <a:buSzPct val="80000"/>
              <a:buFont typeface="Wingdings"/>
              <a:buChar char="Ø"/>
            </a:pPr>
            <a:endParaRPr lang="en-US">
              <a:latin typeface="+mj-lt"/>
              <a:ea typeface="+mj-ea"/>
              <a:cs typeface="+mj-cs"/>
            </a:endParaRPr>
          </a:p>
          <a:p>
            <a:pPr marL="285750" indent="-285750" defTabSz="457200">
              <a:spcBef>
                <a:spcPts val="1000"/>
              </a:spcBef>
              <a:buClr>
                <a:srgbClr val="8AD0D6"/>
              </a:buClr>
              <a:buSzPct val="80000"/>
              <a:buFont typeface="Wingdings"/>
              <a:buChar char="Ø"/>
            </a:pPr>
            <a:r>
              <a:rPr lang="en-US">
                <a:latin typeface="+mj-lt"/>
                <a:ea typeface="+mj-ea"/>
                <a:cs typeface="+mj-cs"/>
              </a:rPr>
              <a:t>Random Forest: In this algorithm, </a:t>
            </a:r>
            <a:r>
              <a:rPr lang="en-US">
                <a:ea typeface="+mn-lt"/>
                <a:cs typeface="+mn-lt"/>
              </a:rPr>
              <a:t>prediction is made by accumulating the predictions of the ensemble by superiority voting for classification. It returns generalization error rate and is more potent to noise.</a:t>
            </a:r>
          </a:p>
          <a:p>
            <a:pPr marL="285750" indent="-285750" defTabSz="457200">
              <a:spcBef>
                <a:spcPts val="1000"/>
              </a:spcBef>
              <a:buClr>
                <a:srgbClr val="8AD0D6"/>
              </a:buClr>
              <a:buSzPct val="80000"/>
              <a:buFont typeface="Wingdings"/>
              <a:buChar char="Ø"/>
            </a:pPr>
            <a:endParaRPr lang="en-US">
              <a:latin typeface="+mj-lt"/>
              <a:ea typeface="+mj-ea"/>
              <a:cs typeface="+mj-cs"/>
            </a:endParaRPr>
          </a:p>
        </p:txBody>
      </p:sp>
      <p:pic>
        <p:nvPicPr>
          <p:cNvPr id="8" name="Picture 9" descr="Chart, scatter chart&#10;&#10;Description automatically generated">
            <a:extLst>
              <a:ext uri="{FF2B5EF4-FFF2-40B4-BE49-F238E27FC236}">
                <a16:creationId xmlns:a16="http://schemas.microsoft.com/office/drawing/2014/main" id="{5C1422D5-F758-41F9-814B-CB6A1FD06BE8}"/>
              </a:ext>
            </a:extLst>
          </p:cNvPr>
          <p:cNvPicPr>
            <a:picLocks noChangeAspect="1"/>
          </p:cNvPicPr>
          <p:nvPr/>
        </p:nvPicPr>
        <p:blipFill>
          <a:blip r:embed="rId8"/>
          <a:stretch>
            <a:fillRect/>
          </a:stretch>
        </p:blipFill>
        <p:spPr>
          <a:xfrm>
            <a:off x="8000594" y="1307329"/>
            <a:ext cx="3041384" cy="2292654"/>
          </a:xfrm>
          <a:prstGeom prst="rect">
            <a:avLst/>
          </a:prstGeom>
          <a:effectLst/>
        </p:spPr>
      </p:pic>
    </p:spTree>
    <p:extLst>
      <p:ext uri="{BB962C8B-B14F-4D97-AF65-F5344CB8AC3E}">
        <p14:creationId xmlns:p14="http://schemas.microsoft.com/office/powerpoint/2010/main" val="46772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22998-D70C-44E8-A145-3738B25CE95D}"/>
              </a:ext>
            </a:extLst>
          </p:cNvPr>
          <p:cNvSpPr txBox="1"/>
          <p:nvPr/>
        </p:nvSpPr>
        <p:spPr>
          <a:xfrm>
            <a:off x="2094571" y="384718"/>
            <a:ext cx="7993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t>PROBLEM STATEMENT</a:t>
            </a:r>
            <a:endParaRPr lang="en-US" sz="5400"/>
          </a:p>
        </p:txBody>
      </p:sp>
      <p:sp>
        <p:nvSpPr>
          <p:cNvPr id="3" name="TextBox 2">
            <a:extLst>
              <a:ext uri="{FF2B5EF4-FFF2-40B4-BE49-F238E27FC236}">
                <a16:creationId xmlns:a16="http://schemas.microsoft.com/office/drawing/2014/main" id="{0D517FF1-CF9A-41FC-B32E-2B1261F4C0AE}"/>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D51BC0D9-1738-45B5-BCDF-04BFBEF61C91}"/>
              </a:ext>
            </a:extLst>
          </p:cNvPr>
          <p:cNvSpPr txBox="1"/>
          <p:nvPr/>
        </p:nvSpPr>
        <p:spPr>
          <a:xfrm>
            <a:off x="1332571" y="1732156"/>
            <a:ext cx="95175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problem statement for this project states the creation of a handwritten digit recognition system using machine learning for the conversion of handwritten decimal numbers to binary numbers(and/or other number systems).</a:t>
            </a:r>
          </a:p>
          <a:p>
            <a:endParaRPr lang="en-US">
              <a:ea typeface="+mn-lt"/>
              <a:cs typeface="+mn-lt"/>
            </a:endParaRPr>
          </a:p>
          <a:p>
            <a:r>
              <a:rPr lang="en-US">
                <a:ea typeface="+mn-lt"/>
                <a:cs typeface="+mn-lt"/>
              </a:rPr>
              <a:t>The need of converting very long decimal numbers to other number systems that may be hard to type(due to a typing mistake being made) as compared to writing them on a paper instead helped us formulate the problem statement for this particular project. This will also help us to understand how various number systems work and are converted to one another. Implementing the small details for number system conversion will also help us become detail-oriented and not just focus on implementing the required machine learning algorithm to complete the project.</a:t>
            </a:r>
            <a:endParaRPr lang="en-US"/>
          </a:p>
          <a:p>
            <a:endParaRPr lang="en-US"/>
          </a:p>
          <a:p>
            <a:r>
              <a:rPr lang="en-US">
                <a:ea typeface="+mn-lt"/>
                <a:cs typeface="+mn-lt"/>
              </a:rPr>
              <a:t>Solution of this problem statement will take place with the help of applying various machine learning studies alongside numerous programming techniques</a:t>
            </a:r>
          </a:p>
          <a:p>
            <a:r>
              <a:rPr lang="en-US">
                <a:ea typeface="+mn-lt"/>
                <a:cs typeface="+mn-lt"/>
              </a:rPr>
              <a:t>Included within the computer science domain. </a:t>
            </a:r>
            <a:br>
              <a:rPr lang="en-US"/>
            </a:br>
            <a:endParaRPr lang="en-US"/>
          </a:p>
        </p:txBody>
      </p:sp>
    </p:spTree>
    <p:extLst>
      <p:ext uri="{BB962C8B-B14F-4D97-AF65-F5344CB8AC3E}">
        <p14:creationId xmlns:p14="http://schemas.microsoft.com/office/powerpoint/2010/main" val="41832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03CFF-7345-4160-84B1-77AFF1BBD194}"/>
              </a:ext>
            </a:extLst>
          </p:cNvPr>
          <p:cNvSpPr txBox="1"/>
          <p:nvPr/>
        </p:nvSpPr>
        <p:spPr>
          <a:xfrm>
            <a:off x="2979487" y="471097"/>
            <a:ext cx="58127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PROPOSED WORK</a:t>
            </a:r>
            <a:endParaRPr lang="en-US" sz="4800"/>
          </a:p>
        </p:txBody>
      </p:sp>
      <p:sp>
        <p:nvSpPr>
          <p:cNvPr id="3" name="TextBox 2">
            <a:extLst>
              <a:ext uri="{FF2B5EF4-FFF2-40B4-BE49-F238E27FC236}">
                <a16:creationId xmlns:a16="http://schemas.microsoft.com/office/drawing/2014/main" id="{46D66AA1-B339-4006-977B-16B610D1869E}"/>
              </a:ext>
            </a:extLst>
          </p:cNvPr>
          <p:cNvSpPr txBox="1"/>
          <p:nvPr/>
        </p:nvSpPr>
        <p:spPr>
          <a:xfrm>
            <a:off x="797080" y="1754226"/>
            <a:ext cx="965695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Our aim in the proposed work is to recognize user-defined handwritten digits and identify the complete number(in decimal number system by default) that is input by the user which is then converted to binary number system(and/or other number systems).</a:t>
            </a:r>
          </a:p>
          <a:p>
            <a:endParaRPr lang="en-US"/>
          </a:p>
          <a:p>
            <a:r>
              <a:rPr lang="en-US"/>
              <a:t>A graphical user interface(GUI) will be created for the same in which the user can input an image that will be then used to get a particular result based on the functionalities implemented within this project.</a:t>
            </a:r>
          </a:p>
          <a:p>
            <a:endParaRPr lang="en-US"/>
          </a:p>
          <a:p>
            <a:r>
              <a:rPr lang="en-US"/>
              <a:t>A machine learning model is to be created that will be trained and tested using a specific dataset.</a:t>
            </a:r>
          </a:p>
          <a:p>
            <a:r>
              <a:rPr lang="en-US"/>
              <a:t>Weights/Bias will be set while training the model and the model will then be evaluated based on specific conditions to provide the desired output.</a:t>
            </a:r>
          </a:p>
        </p:txBody>
      </p:sp>
    </p:spTree>
    <p:extLst>
      <p:ext uri="{BB962C8B-B14F-4D97-AF65-F5344CB8AC3E}">
        <p14:creationId xmlns:p14="http://schemas.microsoft.com/office/powerpoint/2010/main" val="287495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B06B4862-92D5-4AF4-850F-17F1AFD3CD0C}"/>
              </a:ext>
            </a:extLst>
          </p:cNvPr>
          <p:cNvSpPr txBox="1"/>
          <p:nvPr/>
        </p:nvSpPr>
        <p:spPr>
          <a:xfrm>
            <a:off x="433968" y="1594848"/>
            <a:ext cx="4981621" cy="403465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Here, our machine learning model will process the given gray-scale input image and derive a pattern using the relative 1's and 0's to recognize the input and produced the desired output in the form of a number label.</a:t>
            </a:r>
            <a:endParaRPr lang="en-US">
              <a:ea typeface="+mj-ea"/>
              <a:cs typeface="+mj-cs"/>
            </a:endParaRPr>
          </a:p>
          <a:p>
            <a:pPr marL="285750" indent="-285750" defTabSz="457200">
              <a:spcBef>
                <a:spcPts val="1000"/>
              </a:spcBef>
              <a:buFont typeface="Arial"/>
              <a:buChar char="•"/>
            </a:pPr>
            <a:r>
              <a:rPr lang="en-US">
                <a:latin typeface="+mj-lt"/>
                <a:ea typeface="+mj-ea"/>
                <a:cs typeface="+mj-cs"/>
              </a:rPr>
              <a:t>The image on the right shows how a handwritten digit I.e., a '6' is recognized as a pattern of 1's and 0's according to its black and white pixels.</a:t>
            </a:r>
          </a:p>
          <a:p>
            <a:pPr marL="285750" indent="-285750" defTabSz="457200">
              <a:spcBef>
                <a:spcPts val="1000"/>
              </a:spcBef>
              <a:buFont typeface="Arial"/>
              <a:buChar char="•"/>
            </a:pPr>
            <a:r>
              <a:rPr lang="en-US">
                <a:latin typeface="+mj-lt"/>
                <a:ea typeface="+mj-ea"/>
                <a:cs typeface="+mj-cs"/>
              </a:rPr>
              <a:t>This processed input will then be used accordingly to satisfy the functionalities implemented within our system.</a:t>
            </a:r>
          </a:p>
        </p:txBody>
      </p:sp>
      <p:pic>
        <p:nvPicPr>
          <p:cNvPr id="2" name="Picture 2" descr="A picture containing text&#10;&#10;Description automatically generated">
            <a:extLst>
              <a:ext uri="{FF2B5EF4-FFF2-40B4-BE49-F238E27FC236}">
                <a16:creationId xmlns:a16="http://schemas.microsoft.com/office/drawing/2014/main" id="{B4A10EED-98F6-4925-85FC-0E05F593B369}"/>
              </a:ext>
            </a:extLst>
          </p:cNvPr>
          <p:cNvPicPr>
            <a:picLocks noChangeAspect="1"/>
          </p:cNvPicPr>
          <p:nvPr/>
        </p:nvPicPr>
        <p:blipFill rotWithShape="1">
          <a:blip r:embed="rId7"/>
          <a:srcRect r="1" b="7668"/>
          <a:stretch/>
        </p:blipFill>
        <p:spPr>
          <a:xfrm>
            <a:off x="6211975" y="1698702"/>
            <a:ext cx="5462423" cy="385646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3168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 name="Picture 2" descr="Diagram&#10;&#10;Description automatically generated">
            <a:extLst>
              <a:ext uri="{FF2B5EF4-FFF2-40B4-BE49-F238E27FC236}">
                <a16:creationId xmlns:a16="http://schemas.microsoft.com/office/drawing/2014/main" id="{E08F00EB-24DC-467B-9EA5-E17AB4E6ADE0}"/>
              </a:ext>
            </a:extLst>
          </p:cNvPr>
          <p:cNvPicPr>
            <a:picLocks noChangeAspect="1"/>
          </p:cNvPicPr>
          <p:nvPr/>
        </p:nvPicPr>
        <p:blipFill>
          <a:blip r:embed="rId6"/>
          <a:stretch>
            <a:fillRect/>
          </a:stretch>
        </p:blipFill>
        <p:spPr>
          <a:xfrm>
            <a:off x="6872026" y="647698"/>
            <a:ext cx="3893820" cy="5562601"/>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9CE718-845D-4792-B99B-D0EC0F8C3EB1}"/>
              </a:ext>
            </a:extLst>
          </p:cNvPr>
          <p:cNvSpPr txBox="1"/>
          <p:nvPr/>
        </p:nvSpPr>
        <p:spPr>
          <a:xfrm>
            <a:off x="481917" y="2375770"/>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5400" b="1">
                <a:solidFill>
                  <a:srgbClr val="EBEBEB"/>
                </a:solidFill>
                <a:latin typeface="+mj-lt"/>
                <a:ea typeface="+mj-ea"/>
                <a:cs typeface="+mj-cs"/>
              </a:rPr>
              <a:t>ACTIVITY </a:t>
            </a:r>
            <a:endParaRPr lang="en-US" sz="5400">
              <a:ea typeface="+mj-ea"/>
              <a:cs typeface="+mj-cs"/>
            </a:endParaRPr>
          </a:p>
          <a:p>
            <a:pPr algn="ctr" defTabSz="457200">
              <a:spcBef>
                <a:spcPts val="1000"/>
              </a:spcBef>
            </a:pPr>
            <a:r>
              <a:rPr lang="en-US" sz="5400" b="1">
                <a:solidFill>
                  <a:srgbClr val="EBEBEB"/>
                </a:solidFill>
                <a:latin typeface="+mj-lt"/>
                <a:ea typeface="+mj-ea"/>
                <a:cs typeface="+mj-cs"/>
              </a:rPr>
              <a:t>DIAGRAM</a:t>
            </a:r>
          </a:p>
        </p:txBody>
      </p:sp>
    </p:spTree>
    <p:extLst>
      <p:ext uri="{BB962C8B-B14F-4D97-AF65-F5344CB8AC3E}">
        <p14:creationId xmlns:p14="http://schemas.microsoft.com/office/powerpoint/2010/main" val="193537807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696</Words>
  <Application>Microsoft Office PowerPoint</Application>
  <PresentationFormat>Widescreen</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Handwritten Digit Recognition System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Ujjwal Gupta</dc:creator>
  <cp:lastModifiedBy>A</cp:lastModifiedBy>
  <cp:revision>12</cp:revision>
  <dcterms:created xsi:type="dcterms:W3CDTF">2021-07-10T14:48:36Z</dcterms:created>
  <dcterms:modified xsi:type="dcterms:W3CDTF">2023-05-28T17:13:29Z</dcterms:modified>
</cp:coreProperties>
</file>