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57" r:id="rId3"/>
    <p:sldId id="260" r:id="rId4"/>
    <p:sldId id="283" r:id="rId5"/>
    <p:sldId id="261" r:id="rId6"/>
    <p:sldId id="284" r:id="rId7"/>
    <p:sldId id="275" r:id="rId8"/>
    <p:sldId id="285" r:id="rId9"/>
    <p:sldId id="268" r:id="rId10"/>
    <p:sldId id="262" r:id="rId11"/>
    <p:sldId id="272" r:id="rId12"/>
    <p:sldId id="269" r:id="rId13"/>
    <p:sldId id="277" r:id="rId14"/>
    <p:sldId id="270" r:id="rId15"/>
    <p:sldId id="271" r:id="rId16"/>
    <p:sldId id="286" r:id="rId17"/>
    <p:sldId id="287" r:id="rId18"/>
    <p:sldId id="274" r:id="rId19"/>
    <p:sldId id="294" r:id="rId20"/>
    <p:sldId id="289" r:id="rId21"/>
    <p:sldId id="295" r:id="rId22"/>
    <p:sldId id="296" r:id="rId23"/>
    <p:sldId id="297" r:id="rId24"/>
    <p:sldId id="266" r:id="rId25"/>
    <p:sldId id="292" r:id="rId26"/>
    <p:sldId id="267" r:id="rId27"/>
    <p:sldId id="276" r:id="rId28"/>
    <p:sldId id="293"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5FBD83-5644-4FBE-90A8-72BD6EBB54B0}">
          <p14:sldIdLst>
            <p14:sldId id="256"/>
            <p14:sldId id="257"/>
            <p14:sldId id="260"/>
            <p14:sldId id="283"/>
            <p14:sldId id="261"/>
            <p14:sldId id="284"/>
            <p14:sldId id="275"/>
            <p14:sldId id="285"/>
            <p14:sldId id="268"/>
            <p14:sldId id="262"/>
            <p14:sldId id="272"/>
            <p14:sldId id="269"/>
            <p14:sldId id="277"/>
            <p14:sldId id="270"/>
            <p14:sldId id="271"/>
            <p14:sldId id="286"/>
            <p14:sldId id="287"/>
            <p14:sldId id="274"/>
            <p14:sldId id="294"/>
            <p14:sldId id="289"/>
            <p14:sldId id="295"/>
            <p14:sldId id="296"/>
            <p14:sldId id="297"/>
            <p14:sldId id="266"/>
            <p14:sldId id="292"/>
            <p14:sldId id="267"/>
            <p14:sldId id="276"/>
            <p14:sldId id="293"/>
            <p14:sldId id="26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FF92D1-16E4-4A1D-B41B-2C60EC1AD528}" v="60" dt="2023-05-28T13:10:34.4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061" autoAdjust="0"/>
  </p:normalViewPr>
  <p:slideViewPr>
    <p:cSldViewPr snapToGrid="0">
      <p:cViewPr varScale="1">
        <p:scale>
          <a:sx n="72" d="100"/>
          <a:sy n="72" d="100"/>
        </p:scale>
        <p:origin x="660" y="66"/>
      </p:cViewPr>
      <p:guideLst>
        <p:guide orient="horz" pos="2160"/>
        <p:guide pos="3840"/>
      </p:guideLst>
    </p:cSldViewPr>
  </p:slideViewPr>
  <p:outlineViewPr>
    <p:cViewPr>
      <p:scale>
        <a:sx n="33" d="100"/>
        <a:sy n="33" d="100"/>
      </p:scale>
      <p:origin x="0" y="71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8C48-6CCD-0AAA-1293-6F4BBF9FF4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D1C47B-5AB7-1ED8-2CFD-0A8F6DFE21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2896A3-269E-AB13-475A-96B2D2FCFC36}"/>
              </a:ext>
            </a:extLst>
          </p:cNvPr>
          <p:cNvSpPr>
            <a:spLocks noGrp="1"/>
          </p:cNvSpPr>
          <p:nvPr>
            <p:ph type="dt" sz="half" idx="10"/>
          </p:nvPr>
        </p:nvSpPr>
        <p:spPr/>
        <p:txBody>
          <a:bodyPr/>
          <a:lstStyle/>
          <a:p>
            <a:fld id="{B61BEF0D-F0BB-DE4B-95CE-6DB70DBA9567}" type="datetimeFigureOut">
              <a:rPr lang="en-US" smtClean="0"/>
              <a:pPr/>
              <a:t>5/28/2023</a:t>
            </a:fld>
            <a:endParaRPr lang="en-US" dirty="0"/>
          </a:p>
        </p:txBody>
      </p:sp>
      <p:sp>
        <p:nvSpPr>
          <p:cNvPr id="5" name="Footer Placeholder 4">
            <a:extLst>
              <a:ext uri="{FF2B5EF4-FFF2-40B4-BE49-F238E27FC236}">
                <a16:creationId xmlns:a16="http://schemas.microsoft.com/office/drawing/2014/main" id="{322F91F8-10A6-FE20-266A-AF3A202998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072EEE-34B3-3435-A8F9-C295E5E5E55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836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11B9-444C-8646-70E1-172A8D9078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E39D85-2FDF-FE27-4A2D-151A08E46B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F9551C-5654-DB2A-38FD-E9FA780F109A}"/>
              </a:ext>
            </a:extLst>
          </p:cNvPr>
          <p:cNvSpPr>
            <a:spLocks noGrp="1"/>
          </p:cNvSpPr>
          <p:nvPr>
            <p:ph type="dt" sz="half" idx="10"/>
          </p:nvPr>
        </p:nvSpPr>
        <p:spPr/>
        <p:txBody>
          <a:bodyPr/>
          <a:lstStyle/>
          <a:p>
            <a:fld id="{55C6B4A9-1611-4792-9094-5F34BCA07E0B}" type="datetimeFigureOut">
              <a:rPr lang="en-US" smtClean="0"/>
              <a:t>5/28/2023</a:t>
            </a:fld>
            <a:endParaRPr lang="en-US" dirty="0"/>
          </a:p>
        </p:txBody>
      </p:sp>
      <p:sp>
        <p:nvSpPr>
          <p:cNvPr id="5" name="Footer Placeholder 4">
            <a:extLst>
              <a:ext uri="{FF2B5EF4-FFF2-40B4-BE49-F238E27FC236}">
                <a16:creationId xmlns:a16="http://schemas.microsoft.com/office/drawing/2014/main" id="{A2F5C6EB-0A24-1D61-6B5A-3753E8DA1C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BC7BAE-C38B-497E-AB9C-36128ADEC052}"/>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46172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BAA69-D914-4900-6D9A-F6A4FCCD94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6D627E-0705-B306-183A-1566041A68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3638A0-4753-64D5-2363-F2401CD1666A}"/>
              </a:ext>
            </a:extLst>
          </p:cNvPr>
          <p:cNvSpPr>
            <a:spLocks noGrp="1"/>
          </p:cNvSpPr>
          <p:nvPr>
            <p:ph type="dt" sz="half" idx="10"/>
          </p:nvPr>
        </p:nvSpPr>
        <p:spPr/>
        <p:txBody>
          <a:bodyPr/>
          <a:lstStyle/>
          <a:p>
            <a:fld id="{B61BEF0D-F0BB-DE4B-95CE-6DB70DBA9567}" type="datetimeFigureOut">
              <a:rPr lang="en-US" smtClean="0"/>
              <a:pPr/>
              <a:t>5/28/2023</a:t>
            </a:fld>
            <a:endParaRPr lang="en-US" dirty="0"/>
          </a:p>
        </p:txBody>
      </p:sp>
      <p:sp>
        <p:nvSpPr>
          <p:cNvPr id="5" name="Footer Placeholder 4">
            <a:extLst>
              <a:ext uri="{FF2B5EF4-FFF2-40B4-BE49-F238E27FC236}">
                <a16:creationId xmlns:a16="http://schemas.microsoft.com/office/drawing/2014/main" id="{96ED28FA-740E-A8D9-6711-2A710CE5A0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773188-A227-C032-5110-7A178074D19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347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F922-F2C9-5402-318C-ABC29792FD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B56928-403B-79F5-0AD0-AFEB189A8E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898423-ADDA-F7C9-7049-877BAF053AD8}"/>
              </a:ext>
            </a:extLst>
          </p:cNvPr>
          <p:cNvSpPr>
            <a:spLocks noGrp="1"/>
          </p:cNvSpPr>
          <p:nvPr>
            <p:ph type="dt" sz="half" idx="10"/>
          </p:nvPr>
        </p:nvSpPr>
        <p:spPr/>
        <p:txBody>
          <a:bodyPr/>
          <a:lstStyle/>
          <a:p>
            <a:fld id="{B61BEF0D-F0BB-DE4B-95CE-6DB70DBA9567}" type="datetimeFigureOut">
              <a:rPr lang="en-US" smtClean="0"/>
              <a:pPr/>
              <a:t>5/28/2023</a:t>
            </a:fld>
            <a:endParaRPr lang="en-US" dirty="0"/>
          </a:p>
        </p:txBody>
      </p:sp>
      <p:sp>
        <p:nvSpPr>
          <p:cNvPr id="5" name="Footer Placeholder 4">
            <a:extLst>
              <a:ext uri="{FF2B5EF4-FFF2-40B4-BE49-F238E27FC236}">
                <a16:creationId xmlns:a16="http://schemas.microsoft.com/office/drawing/2014/main" id="{4ABF47FA-8224-F4DE-2ADF-C01331F11F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AAB992-04BC-08D9-D571-4E43B1FE64C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67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A5C9-245B-4744-D462-83D804173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9D1494-EB1E-17E0-5872-57D410F1E7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5783ED-05C4-9761-1451-2A8FDB6D3B6C}"/>
              </a:ext>
            </a:extLst>
          </p:cNvPr>
          <p:cNvSpPr>
            <a:spLocks noGrp="1"/>
          </p:cNvSpPr>
          <p:nvPr>
            <p:ph type="dt" sz="half" idx="10"/>
          </p:nvPr>
        </p:nvSpPr>
        <p:spPr/>
        <p:txBody>
          <a:bodyPr/>
          <a:lstStyle/>
          <a:p>
            <a:fld id="{B61BEF0D-F0BB-DE4B-95CE-6DB70DBA9567}" type="datetimeFigureOut">
              <a:rPr lang="en-US" smtClean="0"/>
              <a:pPr/>
              <a:t>5/28/2023</a:t>
            </a:fld>
            <a:endParaRPr lang="en-US" dirty="0"/>
          </a:p>
        </p:txBody>
      </p:sp>
      <p:sp>
        <p:nvSpPr>
          <p:cNvPr id="5" name="Footer Placeholder 4">
            <a:extLst>
              <a:ext uri="{FF2B5EF4-FFF2-40B4-BE49-F238E27FC236}">
                <a16:creationId xmlns:a16="http://schemas.microsoft.com/office/drawing/2014/main" id="{E90B6FCB-C3EC-9C63-50A2-80F9158507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278F54-87B6-4D5A-0035-5912B4ABAF2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189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5138-ACD8-E830-782D-07F604D5E3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674881-3D29-AEC4-F84A-417F173DC8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F2C2AF-C5AF-1C6F-2C6E-8990599D2A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AD92F3-B943-45F0-3FA4-755BF1A94B97}"/>
              </a:ext>
            </a:extLst>
          </p:cNvPr>
          <p:cNvSpPr>
            <a:spLocks noGrp="1"/>
          </p:cNvSpPr>
          <p:nvPr>
            <p:ph type="dt" sz="half" idx="10"/>
          </p:nvPr>
        </p:nvSpPr>
        <p:spPr/>
        <p:txBody>
          <a:bodyPr/>
          <a:lstStyle/>
          <a:p>
            <a:fld id="{EB712588-04B1-427B-82EE-E8DB90309F08}" type="datetimeFigureOut">
              <a:rPr lang="en-US" smtClean="0"/>
              <a:t>5/28/2023</a:t>
            </a:fld>
            <a:endParaRPr lang="en-US" dirty="0"/>
          </a:p>
        </p:txBody>
      </p:sp>
      <p:sp>
        <p:nvSpPr>
          <p:cNvPr id="6" name="Footer Placeholder 5">
            <a:extLst>
              <a:ext uri="{FF2B5EF4-FFF2-40B4-BE49-F238E27FC236}">
                <a16:creationId xmlns:a16="http://schemas.microsoft.com/office/drawing/2014/main" id="{8950316C-5C68-28EA-9036-2D1FED13D2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90006E-E80F-746C-694C-4502A5E234BD}"/>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04394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6D96-6AF1-D957-F090-C8E36EB6EB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CC6599-8A1E-F130-27B3-E99FC16CE3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276DDD-A88F-4B8E-AB0B-33BC8A7A55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EFE777-241E-3629-6F9E-E021577AB3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844CA4-40C7-98D4-4B45-B4407F6D14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A4696B-3330-8944-7A44-A55748D5D089}"/>
              </a:ext>
            </a:extLst>
          </p:cNvPr>
          <p:cNvSpPr>
            <a:spLocks noGrp="1"/>
          </p:cNvSpPr>
          <p:nvPr>
            <p:ph type="dt" sz="half" idx="10"/>
          </p:nvPr>
        </p:nvSpPr>
        <p:spPr/>
        <p:txBody>
          <a:bodyPr/>
          <a:lstStyle/>
          <a:p>
            <a:fld id="{B61BEF0D-F0BB-DE4B-95CE-6DB70DBA9567}" type="datetimeFigureOut">
              <a:rPr lang="en-US" smtClean="0"/>
              <a:pPr/>
              <a:t>5/28/2023</a:t>
            </a:fld>
            <a:endParaRPr lang="en-US" dirty="0"/>
          </a:p>
        </p:txBody>
      </p:sp>
      <p:sp>
        <p:nvSpPr>
          <p:cNvPr id="8" name="Footer Placeholder 7">
            <a:extLst>
              <a:ext uri="{FF2B5EF4-FFF2-40B4-BE49-F238E27FC236}">
                <a16:creationId xmlns:a16="http://schemas.microsoft.com/office/drawing/2014/main" id="{5FE1D9FA-2B87-99B3-22F0-72F915E185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52414D-280A-9FE4-2520-A963AA2FE4D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740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D7D8-CDF8-8812-D307-E05A173120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48613A-3A00-A2DE-0C53-21A46F4BBC80}"/>
              </a:ext>
            </a:extLst>
          </p:cNvPr>
          <p:cNvSpPr>
            <a:spLocks noGrp="1"/>
          </p:cNvSpPr>
          <p:nvPr>
            <p:ph type="dt" sz="half" idx="10"/>
          </p:nvPr>
        </p:nvSpPr>
        <p:spPr/>
        <p:txBody>
          <a:bodyPr/>
          <a:lstStyle/>
          <a:p>
            <a:fld id="{B61BEF0D-F0BB-DE4B-95CE-6DB70DBA9567}" type="datetimeFigureOut">
              <a:rPr lang="en-US" smtClean="0"/>
              <a:pPr/>
              <a:t>5/28/2023</a:t>
            </a:fld>
            <a:endParaRPr lang="en-US" dirty="0"/>
          </a:p>
        </p:txBody>
      </p:sp>
      <p:sp>
        <p:nvSpPr>
          <p:cNvPr id="4" name="Footer Placeholder 3">
            <a:extLst>
              <a:ext uri="{FF2B5EF4-FFF2-40B4-BE49-F238E27FC236}">
                <a16:creationId xmlns:a16="http://schemas.microsoft.com/office/drawing/2014/main" id="{64BBC9E7-6643-1883-4A13-49610DA6256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BA7D501-AD3A-91E3-FD26-151153D7CB5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708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608C80-EE55-D6A1-FB12-3A60253A36DB}"/>
              </a:ext>
            </a:extLst>
          </p:cNvPr>
          <p:cNvSpPr>
            <a:spLocks noGrp="1"/>
          </p:cNvSpPr>
          <p:nvPr>
            <p:ph type="dt" sz="half" idx="10"/>
          </p:nvPr>
        </p:nvSpPr>
        <p:spPr/>
        <p:txBody>
          <a:bodyPr/>
          <a:lstStyle/>
          <a:p>
            <a:fld id="{B61BEF0D-F0BB-DE4B-95CE-6DB70DBA9567}" type="datetimeFigureOut">
              <a:rPr lang="en-US" smtClean="0"/>
              <a:pPr/>
              <a:t>5/28/2023</a:t>
            </a:fld>
            <a:endParaRPr lang="en-US" dirty="0"/>
          </a:p>
        </p:txBody>
      </p:sp>
      <p:sp>
        <p:nvSpPr>
          <p:cNvPr id="3" name="Footer Placeholder 2">
            <a:extLst>
              <a:ext uri="{FF2B5EF4-FFF2-40B4-BE49-F238E27FC236}">
                <a16:creationId xmlns:a16="http://schemas.microsoft.com/office/drawing/2014/main" id="{874BAEDC-0A53-C60D-B53E-00BB258DB8D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B032035-D978-7540-E451-64BE4E9FCF5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673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E610-B426-4B83-B4CB-606A181C0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418648-DD5A-11BC-2AE5-AA0D2FE678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8916BE-6C17-7897-6FAB-0BFCAA1D9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97E8A-A7E9-C7CD-2FA9-742CCC505437}"/>
              </a:ext>
            </a:extLst>
          </p:cNvPr>
          <p:cNvSpPr>
            <a:spLocks noGrp="1"/>
          </p:cNvSpPr>
          <p:nvPr>
            <p:ph type="dt" sz="half" idx="10"/>
          </p:nvPr>
        </p:nvSpPr>
        <p:spPr/>
        <p:txBody>
          <a:bodyPr/>
          <a:lstStyle/>
          <a:p>
            <a:fld id="{42A54C80-263E-416B-A8E0-580EDEADCBDC}" type="datetimeFigureOut">
              <a:rPr lang="en-US" smtClean="0"/>
              <a:t>5/28/2023</a:t>
            </a:fld>
            <a:endParaRPr lang="en-US" dirty="0"/>
          </a:p>
        </p:txBody>
      </p:sp>
      <p:sp>
        <p:nvSpPr>
          <p:cNvPr id="6" name="Footer Placeholder 5">
            <a:extLst>
              <a:ext uri="{FF2B5EF4-FFF2-40B4-BE49-F238E27FC236}">
                <a16:creationId xmlns:a16="http://schemas.microsoft.com/office/drawing/2014/main" id="{3191BD64-9019-4D4E-F970-68070DAC4D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B265D5-916D-8883-F01A-7B2532524AED}"/>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2314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90B1-6B63-57BF-ACA4-09E003A0FC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8ED378-CE75-B43E-8B4B-8B582D2A8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81BF9F8-7428-C2E3-BA39-DC62384E2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7D4A09-9190-3D63-8689-232ABFBBCF64}"/>
              </a:ext>
            </a:extLst>
          </p:cNvPr>
          <p:cNvSpPr>
            <a:spLocks noGrp="1"/>
          </p:cNvSpPr>
          <p:nvPr>
            <p:ph type="dt" sz="half" idx="10"/>
          </p:nvPr>
        </p:nvSpPr>
        <p:spPr/>
        <p:txBody>
          <a:bodyPr/>
          <a:lstStyle/>
          <a:p>
            <a:fld id="{B61BEF0D-F0BB-DE4B-95CE-6DB70DBA9567}" type="datetimeFigureOut">
              <a:rPr lang="en-US" smtClean="0"/>
              <a:pPr/>
              <a:t>5/28/2023</a:t>
            </a:fld>
            <a:endParaRPr lang="en-US" dirty="0"/>
          </a:p>
        </p:txBody>
      </p:sp>
      <p:sp>
        <p:nvSpPr>
          <p:cNvPr id="6" name="Footer Placeholder 5">
            <a:extLst>
              <a:ext uri="{FF2B5EF4-FFF2-40B4-BE49-F238E27FC236}">
                <a16:creationId xmlns:a16="http://schemas.microsoft.com/office/drawing/2014/main" id="{AF615EB8-8075-E227-E904-92CDDE678E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12651B2-259F-242C-7559-622CA935AB9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1893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505B51-22F1-EBD2-706C-611891B0E9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8C2E67-EA67-7C7D-1E11-0D9067EF2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D1FC66-DAD5-AFF6-2FB5-D788597F41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5/28/2023</a:t>
            </a:fld>
            <a:endParaRPr lang="en-US" dirty="0"/>
          </a:p>
        </p:txBody>
      </p:sp>
      <p:sp>
        <p:nvSpPr>
          <p:cNvPr id="5" name="Footer Placeholder 4">
            <a:extLst>
              <a:ext uri="{FF2B5EF4-FFF2-40B4-BE49-F238E27FC236}">
                <a16:creationId xmlns:a16="http://schemas.microsoft.com/office/drawing/2014/main" id="{59ED0749-F5EE-A698-C772-CAA8B745C8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157A277-1933-D926-7A9E-AC22046D3D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873140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atafloq.com/read/top-10-data-mining" TargetMode="External"/><Relationship Id="rId2" Type="http://schemas.openxmlformats.org/officeDocument/2006/relationships/hyperlink" Target="http://www.who.int/cancer/prevention/diagnosis-screening/breast-cancer/en/"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A0EE-1874-4853-B2B5-EA0B3AF2B411}"/>
              </a:ext>
            </a:extLst>
          </p:cNvPr>
          <p:cNvSpPr>
            <a:spLocks noGrp="1"/>
          </p:cNvSpPr>
          <p:nvPr>
            <p:ph type="ctrTitle"/>
          </p:nvPr>
        </p:nvSpPr>
        <p:spPr>
          <a:xfrm>
            <a:off x="974805" y="2975212"/>
            <a:ext cx="7766936" cy="2327817"/>
          </a:xfrm>
        </p:spPr>
        <p:txBody>
          <a:bodyPr>
            <a:normAutofit fontScale="90000"/>
          </a:bodyPr>
          <a:lstStyle/>
          <a:p>
            <a:pPr algn="l"/>
            <a:r>
              <a:rPr lang="en-US" sz="8800" b="1" dirty="0">
                <a:cs typeface="Calibri Light" panose="020F0302020204030204" pitchFamily="34" charset="0"/>
              </a:rPr>
              <a:t>MAJOR PROJECT PRESENTATION</a:t>
            </a:r>
            <a:endParaRPr lang="en-IN" sz="8800" b="1" dirty="0">
              <a:cs typeface="Calibri Light" panose="020F0302020204030204" pitchFamily="34" charset="0"/>
            </a:endParaRPr>
          </a:p>
        </p:txBody>
      </p:sp>
    </p:spTree>
    <p:extLst>
      <p:ext uri="{BB962C8B-B14F-4D97-AF65-F5344CB8AC3E}">
        <p14:creationId xmlns:p14="http://schemas.microsoft.com/office/powerpoint/2010/main" val="305969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D3DE-0BDC-437D-97B8-887AB95FB281}"/>
              </a:ext>
            </a:extLst>
          </p:cNvPr>
          <p:cNvSpPr>
            <a:spLocks noGrp="1"/>
          </p:cNvSpPr>
          <p:nvPr>
            <p:ph type="ctrTitle"/>
          </p:nvPr>
        </p:nvSpPr>
        <p:spPr>
          <a:xfrm>
            <a:off x="354842" y="341194"/>
            <a:ext cx="8919161" cy="1096899"/>
          </a:xfrm>
        </p:spPr>
        <p:txBody>
          <a:bodyPr>
            <a:normAutofit/>
          </a:bodyPr>
          <a:lstStyle/>
          <a:p>
            <a:r>
              <a:rPr lang="en-US" sz="4000" b="1" dirty="0">
                <a:latin typeface="Times New Roman" panose="02020603050405020304" pitchFamily="18" charset="0"/>
                <a:cs typeface="Times New Roman" panose="02020603050405020304" pitchFamily="18" charset="0"/>
              </a:rPr>
              <a:t>Objectives</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B423F9E-6ACE-4D56-8776-3CC64B33ACA0}"/>
              </a:ext>
            </a:extLst>
          </p:cNvPr>
          <p:cNvSpPr>
            <a:spLocks noGrp="1"/>
          </p:cNvSpPr>
          <p:nvPr>
            <p:ph type="subTitle" idx="1"/>
          </p:nvPr>
        </p:nvSpPr>
        <p:spPr>
          <a:xfrm>
            <a:off x="569843" y="1705969"/>
            <a:ext cx="11208175" cy="4810837"/>
          </a:xfrm>
        </p:spPr>
        <p:txBody>
          <a:bodyPr>
            <a:normAutofit/>
          </a:bodyPr>
          <a:lstStyle/>
          <a:p>
            <a:pPr marL="342900" lvl="0" indent="-342900" algn="just">
              <a:lnSpc>
                <a:spcPct val="150000"/>
              </a:lnSpc>
              <a:buFont typeface="Arial" panose="020B0604020202020204" pitchFamily="34" charset="0"/>
              <a:buChar char="•"/>
              <a:tabLst>
                <a:tab pos="457200" algn="l"/>
              </a:tabLst>
            </a:pPr>
            <a:r>
              <a:rPr lang="en-US" sz="2000" dirty="0">
                <a:effectLst/>
                <a:ea typeface="Times New Roman" panose="02020603050405020304" pitchFamily="18" charset="0"/>
              </a:rPr>
              <a:t>Finding the most suitable and appropriate algorithm of Machine Learning for the prediction of breast cancer is one of the important task.</a:t>
            </a:r>
            <a:endParaRPr lang="en-IN" sz="2000" dirty="0">
              <a:effectLst/>
              <a:ea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GB" sz="2000" dirty="0">
                <a:effectLst/>
                <a:ea typeface="Times New Roman" panose="02020603050405020304" pitchFamily="18" charset="0"/>
              </a:rPr>
              <a:t>Which factors are most important for classification of breast cancer outcomes.</a:t>
            </a:r>
            <a:endParaRPr lang="en-IN" sz="2000" dirty="0">
              <a:effectLst/>
              <a:ea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2000" dirty="0">
                <a:effectLst/>
                <a:ea typeface="Times New Roman" panose="02020603050405020304" pitchFamily="18" charset="0"/>
              </a:rPr>
              <a:t>To classify of breast cancer into benign and malignant using machine learning system</a:t>
            </a:r>
            <a:endParaRPr lang="en-IN" sz="2000" dirty="0">
              <a:effectLst/>
              <a:ea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2000" dirty="0">
                <a:effectLst/>
                <a:ea typeface="Times New Roman" panose="02020603050405020304" pitchFamily="18" charset="0"/>
              </a:rPr>
              <a:t>Build an App which is user friendly and predict breast cancer in early stage .</a:t>
            </a:r>
          </a:p>
          <a:p>
            <a:pPr marL="342900" lvl="0" indent="-342900" algn="just">
              <a:lnSpc>
                <a:spcPct val="150000"/>
              </a:lnSpc>
              <a:buFont typeface="Arial" panose="020B0604020202020204" pitchFamily="34" charset="0"/>
              <a:buChar char="•"/>
              <a:tabLst>
                <a:tab pos="457200" algn="l"/>
              </a:tabLst>
            </a:pPr>
            <a:r>
              <a:rPr lang="en-GB" sz="2000" dirty="0"/>
              <a:t>Prediction models can classify individuals into different risk groups based on their likelihood of developing breast cancer. </a:t>
            </a:r>
            <a:endParaRPr lang="en-IN" sz="2000" dirty="0">
              <a:ea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2000" dirty="0">
                <a:effectLst/>
                <a:ea typeface="Times New Roman" panose="02020603050405020304" pitchFamily="18" charset="0"/>
                <a:cs typeface="Times New Roman" panose="02020603050405020304" pitchFamily="18" charset="0"/>
              </a:rPr>
              <a:t>The most important objective is saving HUMAN LIFE.</a:t>
            </a:r>
            <a:endParaRPr lang="en-IN" sz="2000" dirty="0"/>
          </a:p>
        </p:txBody>
      </p:sp>
    </p:spTree>
    <p:extLst>
      <p:ext uri="{BB962C8B-B14F-4D97-AF65-F5344CB8AC3E}">
        <p14:creationId xmlns:p14="http://schemas.microsoft.com/office/powerpoint/2010/main" val="41220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1446C-04EA-43A2-6F62-37FA68188927}"/>
              </a:ext>
            </a:extLst>
          </p:cNvPr>
          <p:cNvSpPr>
            <a:spLocks noGrp="1"/>
          </p:cNvSpPr>
          <p:nvPr>
            <p:ph type="title"/>
          </p:nvPr>
        </p:nvSpPr>
        <p:spPr>
          <a:xfrm>
            <a:off x="838200" y="365125"/>
            <a:ext cx="10515600" cy="999651"/>
          </a:xfrm>
        </p:spPr>
        <p:txBody>
          <a:bodyPr>
            <a:normAutofit/>
          </a:bodyPr>
          <a:lstStyle/>
          <a:p>
            <a:pPr algn="ctr"/>
            <a:r>
              <a:rPr lang="en-US" sz="4000" b="1" dirty="0">
                <a:latin typeface="Times New Roman" panose="02020603050405020304" pitchFamily="18" charset="0"/>
                <a:cs typeface="Times New Roman" panose="02020603050405020304" pitchFamily="18" charset="0"/>
              </a:rPr>
              <a:t>Process Flow Diagram</a:t>
            </a:r>
            <a:endParaRPr lang="en-IN" sz="4000"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23E9AC15-752C-54CF-8CEB-D4C4DD9591C9}"/>
              </a:ext>
            </a:extLst>
          </p:cNvPr>
          <p:cNvSpPr>
            <a:spLocks noChangeArrowheads="1"/>
          </p:cNvSpPr>
          <p:nvPr/>
        </p:nvSpPr>
        <p:spPr bwMode="auto">
          <a:xfrm>
            <a:off x="0" y="42068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1025" name="image5.jpeg">
            <a:extLst>
              <a:ext uri="{FF2B5EF4-FFF2-40B4-BE49-F238E27FC236}">
                <a16:creationId xmlns:a16="http://schemas.microsoft.com/office/drawing/2014/main" id="{0F0432D0-28DC-9D8E-1348-3C19089FE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30399"/>
            <a:ext cx="11378784" cy="46887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E8BFF1E-11E8-C5B3-ACC5-224FED59A39D}"/>
              </a:ext>
            </a:extLst>
          </p:cNvPr>
          <p:cNvSpPr>
            <a:spLocks noChangeArrowheads="1"/>
          </p:cNvSpPr>
          <p:nvPr/>
        </p:nvSpPr>
        <p:spPr bwMode="auto">
          <a:xfrm>
            <a:off x="174625" y="29829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3" name="TextBox 2">
            <a:extLst>
              <a:ext uri="{FF2B5EF4-FFF2-40B4-BE49-F238E27FC236}">
                <a16:creationId xmlns:a16="http://schemas.microsoft.com/office/drawing/2014/main" id="{B10FFDC6-BBDC-8FB6-5F87-0B45EDDF5059}"/>
              </a:ext>
            </a:extLst>
          </p:cNvPr>
          <p:cNvSpPr txBox="1"/>
          <p:nvPr/>
        </p:nvSpPr>
        <p:spPr>
          <a:xfrm>
            <a:off x="677333" y="1542197"/>
            <a:ext cx="11141627" cy="369332"/>
          </a:xfrm>
          <a:prstGeom prst="rect">
            <a:avLst/>
          </a:prstGeom>
          <a:noFill/>
        </p:spPr>
        <p:txBody>
          <a:bodyPr wrap="square" rtlCol="0">
            <a:spAutoFit/>
          </a:bodyPr>
          <a:lstStyle/>
          <a:p>
            <a:pPr algn="ctr"/>
            <a:r>
              <a:rPr lang="en-US" dirty="0"/>
              <a:t>Fig 1 [16]</a:t>
            </a:r>
            <a:endParaRPr lang="en-IN" dirty="0"/>
          </a:p>
        </p:txBody>
      </p:sp>
    </p:spTree>
    <p:extLst>
      <p:ext uri="{BB962C8B-B14F-4D97-AF65-F5344CB8AC3E}">
        <p14:creationId xmlns:p14="http://schemas.microsoft.com/office/powerpoint/2010/main" val="1311445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2E32-757C-C4B6-585F-4F182923BC37}"/>
              </a:ext>
            </a:extLst>
          </p:cNvPr>
          <p:cNvSpPr>
            <a:spLocks noGrp="1"/>
          </p:cNvSpPr>
          <p:nvPr>
            <p:ph type="title"/>
          </p:nvPr>
        </p:nvSpPr>
        <p:spPr>
          <a:xfrm>
            <a:off x="838200" y="365126"/>
            <a:ext cx="10515600" cy="646332"/>
          </a:xfrm>
        </p:spPr>
        <p:txBody>
          <a:bodyPr anchor="t">
            <a:normAutofit/>
          </a:bodyPr>
          <a:lstStyle/>
          <a:p>
            <a:pPr algn="ctr"/>
            <a:r>
              <a:rPr lang="en-US" sz="4000" b="1" dirty="0">
                <a:latin typeface="Times New Roman" panose="02020603050405020304" pitchFamily="18" charset="0"/>
                <a:cs typeface="Times New Roman" panose="02020603050405020304" pitchFamily="18" charset="0"/>
              </a:rPr>
              <a:t>Data Acquisition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B472EF-6A90-E656-6672-6CE6CD8B01BC}"/>
              </a:ext>
            </a:extLst>
          </p:cNvPr>
          <p:cNvSpPr>
            <a:spLocks noGrp="1"/>
          </p:cNvSpPr>
          <p:nvPr>
            <p:ph idx="1"/>
          </p:nvPr>
        </p:nvSpPr>
        <p:spPr>
          <a:xfrm>
            <a:off x="254252" y="1177951"/>
            <a:ext cx="5654919" cy="5495803"/>
          </a:xfrm>
        </p:spPr>
        <p:txBody>
          <a:bodyPr>
            <a:normAutofit/>
          </a:bodyPr>
          <a:lstStyle/>
          <a:p>
            <a:pPr algn="just">
              <a:lnSpc>
                <a:spcPct val="110000"/>
              </a:lnSpc>
            </a:pPr>
            <a:r>
              <a:rPr lang="en-US" sz="2000" dirty="0"/>
              <a:t>In our study, we use Breast Cancer </a:t>
            </a:r>
            <a:r>
              <a:rPr lang="en-US" sz="2000" b="1" dirty="0"/>
              <a:t>Wisconsin Diagnostic dataset</a:t>
            </a:r>
            <a:r>
              <a:rPr lang="en-US" sz="2000" dirty="0"/>
              <a:t> from University of Wisconsin Hospitals Madison Breast Cancer Database . </a:t>
            </a:r>
          </a:p>
          <a:p>
            <a:pPr algn="just">
              <a:lnSpc>
                <a:spcPct val="110000"/>
              </a:lnSpc>
            </a:pPr>
            <a:r>
              <a:rPr lang="en-US" sz="2000" dirty="0"/>
              <a:t>The features of dataset are computed from a digitized image of a breast cancer sample obtained from fine-needle aspirate (FNA).</a:t>
            </a:r>
          </a:p>
          <a:p>
            <a:pPr algn="just">
              <a:lnSpc>
                <a:spcPct val="90000"/>
              </a:lnSpc>
            </a:pPr>
            <a:r>
              <a:rPr lang="en-US" sz="2000" dirty="0"/>
              <a:t> The characteristics of the cell nuclei present in the image are determined from these features.</a:t>
            </a:r>
          </a:p>
          <a:p>
            <a:pPr algn="just">
              <a:lnSpc>
                <a:spcPct val="90000"/>
              </a:lnSpc>
            </a:pPr>
            <a:r>
              <a:rPr lang="en-US" sz="2000" dirty="0"/>
              <a:t> Breast Cancer Wisconsin Diagnostic has 569 instances (Benign: 357 Malignant: 212), 2 classes (62.74% benign and 37.26% malignant), and</a:t>
            </a:r>
          </a:p>
          <a:p>
            <a:pPr algn="just">
              <a:lnSpc>
                <a:spcPct val="90000"/>
              </a:lnSpc>
            </a:pPr>
            <a:r>
              <a:rPr lang="en-US" sz="2000" dirty="0"/>
              <a:t> 11 integer-valued attributes (-Id -Diagnosis -Radius - Texture -Area -Perimeter -Smoothness -Compactness -Concavity -Concave points -Symmetry -Fractal dimension).</a:t>
            </a:r>
            <a:endParaRPr lang="en-IN" sz="2000" dirty="0"/>
          </a:p>
        </p:txBody>
      </p:sp>
      <p:pic>
        <p:nvPicPr>
          <p:cNvPr id="5" name="Picture 4" descr="Chart, bar chart&#10;&#10;Description automatically generated">
            <a:extLst>
              <a:ext uri="{FF2B5EF4-FFF2-40B4-BE49-F238E27FC236}">
                <a16:creationId xmlns:a16="http://schemas.microsoft.com/office/drawing/2014/main" id="{2CD1817D-7FC2-8DF1-9D1A-8E2EB1F9F27C}"/>
              </a:ext>
            </a:extLst>
          </p:cNvPr>
          <p:cNvPicPr>
            <a:picLocks noChangeAspect="1"/>
          </p:cNvPicPr>
          <p:nvPr/>
        </p:nvPicPr>
        <p:blipFill>
          <a:blip r:embed="rId2"/>
          <a:stretch>
            <a:fillRect/>
          </a:stretch>
        </p:blipFill>
        <p:spPr>
          <a:xfrm>
            <a:off x="6096000" y="1177951"/>
            <a:ext cx="5654919" cy="4212914"/>
          </a:xfrm>
          <a:prstGeom prst="rect">
            <a:avLst/>
          </a:prstGeom>
        </p:spPr>
      </p:pic>
      <p:sp>
        <p:nvSpPr>
          <p:cNvPr id="4" name="TextBox 3">
            <a:extLst>
              <a:ext uri="{FF2B5EF4-FFF2-40B4-BE49-F238E27FC236}">
                <a16:creationId xmlns:a16="http://schemas.microsoft.com/office/drawing/2014/main" id="{CF6EE994-3C43-945D-69EF-1C0794DEE914}"/>
              </a:ext>
            </a:extLst>
          </p:cNvPr>
          <p:cNvSpPr txBox="1"/>
          <p:nvPr/>
        </p:nvSpPr>
        <p:spPr>
          <a:xfrm>
            <a:off x="6096000" y="5718412"/>
            <a:ext cx="5654919" cy="646331"/>
          </a:xfrm>
          <a:prstGeom prst="rect">
            <a:avLst/>
          </a:prstGeom>
          <a:noFill/>
        </p:spPr>
        <p:txBody>
          <a:bodyPr wrap="square" rtlCol="0">
            <a:spAutoFit/>
          </a:bodyPr>
          <a:lstStyle/>
          <a:p>
            <a:pPr algn="ctr"/>
            <a:r>
              <a:rPr lang="en-US" dirty="0"/>
              <a:t>Fig 2.[16] </a:t>
            </a:r>
            <a:r>
              <a:rPr lang="en-US" sz="1800" dirty="0">
                <a:effectLst/>
                <a:latin typeface="Times New Roman" panose="02020603050405020304" pitchFamily="18" charset="0"/>
                <a:ea typeface="Times New Roman" panose="02020603050405020304" pitchFamily="18" charset="0"/>
              </a:rPr>
              <a:t>WISCONSIN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BREAST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CANCER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DIAGNOSTIC</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DATASETS.</a:t>
            </a:r>
            <a:endParaRPr lang="en-IN" dirty="0"/>
          </a:p>
        </p:txBody>
      </p:sp>
    </p:spTree>
    <p:extLst>
      <p:ext uri="{BB962C8B-B14F-4D97-AF65-F5344CB8AC3E}">
        <p14:creationId xmlns:p14="http://schemas.microsoft.com/office/powerpoint/2010/main" val="2327358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Taking a view of Biopsy Data</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7845" y="2210594"/>
            <a:ext cx="10703169" cy="4389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4281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E67F-7D71-31C0-F8BF-955E6CFCB573}"/>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Experiment Environment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483556-BB1E-6F53-01BA-DF756F3C11D9}"/>
              </a:ext>
            </a:extLst>
          </p:cNvPr>
          <p:cNvSpPr>
            <a:spLocks noGrp="1"/>
          </p:cNvSpPr>
          <p:nvPr>
            <p:ph idx="1"/>
          </p:nvPr>
        </p:nvSpPr>
        <p:spPr/>
        <p:txBody>
          <a:bodyPr>
            <a:normAutofit/>
          </a:bodyPr>
          <a:lstStyle/>
          <a:p>
            <a:pPr algn="just">
              <a:lnSpc>
                <a:spcPct val="150000"/>
              </a:lnSpc>
            </a:pPr>
            <a:r>
              <a:rPr lang="en-US" sz="2000" dirty="0"/>
              <a:t>Experiments on the machine learning algorithms described during this paper were conducted using Scikitlearn library and Python programming language.</a:t>
            </a:r>
          </a:p>
          <a:p>
            <a:pPr algn="just">
              <a:lnSpc>
                <a:spcPct val="150000"/>
              </a:lnSpc>
            </a:pPr>
            <a:r>
              <a:rPr lang="en-US" sz="2000" dirty="0"/>
              <a:t> Scikit-learn also known as sklearn is a free software machine learning library for the Python programming language. </a:t>
            </a:r>
          </a:p>
          <a:p>
            <a:pPr algn="just">
              <a:lnSpc>
                <a:spcPct val="150000"/>
              </a:lnSpc>
            </a:pPr>
            <a:r>
              <a:rPr lang="en-US" sz="2000" dirty="0"/>
              <a:t>It features various classification, regression and clustering algorithms including support vector machines, random forests, gradient boosting, k-means and DBSCAN, and is designed to interoperate with the Python numerical and scientific libraries NumPy and SciPy.</a:t>
            </a:r>
            <a:endParaRPr lang="en-IN" sz="2000" dirty="0"/>
          </a:p>
        </p:txBody>
      </p:sp>
    </p:spTree>
    <p:extLst>
      <p:ext uri="{BB962C8B-B14F-4D97-AF65-F5344CB8AC3E}">
        <p14:creationId xmlns:p14="http://schemas.microsoft.com/office/powerpoint/2010/main" val="3597846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F5F9-1C4D-3308-85CA-6F968030311A}"/>
              </a:ext>
            </a:extLst>
          </p:cNvPr>
          <p:cNvSpPr>
            <a:spLocks noGrp="1"/>
          </p:cNvSpPr>
          <p:nvPr>
            <p:ph type="title"/>
          </p:nvPr>
        </p:nvSpPr>
        <p:spPr>
          <a:xfrm>
            <a:off x="838200" y="136479"/>
            <a:ext cx="10515600" cy="750629"/>
          </a:xfrm>
        </p:spPr>
        <p:txBody>
          <a:bodyPr>
            <a:normAutofit/>
          </a:bodyPr>
          <a:lstStyle/>
          <a:p>
            <a:r>
              <a:rPr lang="en-US" sz="4000" b="1" dirty="0">
                <a:latin typeface="Times New Roman" panose="02020603050405020304" pitchFamily="18" charset="0"/>
                <a:cs typeface="Times New Roman" panose="02020603050405020304" pitchFamily="18" charset="0"/>
              </a:rPr>
              <a:t>Machine Learning Algorithm</a:t>
            </a:r>
            <a:endParaRPr lang="en-IN" sz="4000"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456FCE2A-2434-DD1B-32C5-C3A673AC34A4}"/>
              </a:ext>
            </a:extLst>
          </p:cNvPr>
          <p:cNvGraphicFramePr>
            <a:graphicFrameLocks noGrp="1"/>
          </p:cNvGraphicFramePr>
          <p:nvPr>
            <p:extLst>
              <p:ext uri="{D42A27DB-BD31-4B8C-83A1-F6EECF244321}">
                <p14:modId xmlns:p14="http://schemas.microsoft.com/office/powerpoint/2010/main" val="4192710272"/>
              </p:ext>
            </p:extLst>
          </p:nvPr>
        </p:nvGraphicFramePr>
        <p:xfrm>
          <a:off x="1" y="887108"/>
          <a:ext cx="12191999" cy="5527340"/>
        </p:xfrm>
        <a:graphic>
          <a:graphicData uri="http://schemas.openxmlformats.org/drawingml/2006/table">
            <a:tbl>
              <a:tblPr firstRow="1" bandRow="1">
                <a:tableStyleId>{5C22544A-7EE6-4342-B048-85BDC9FD1C3A}</a:tableStyleId>
              </a:tblPr>
              <a:tblGrid>
                <a:gridCol w="655870">
                  <a:extLst>
                    <a:ext uri="{9D8B030D-6E8A-4147-A177-3AD203B41FA5}">
                      <a16:colId xmlns:a16="http://schemas.microsoft.com/office/drawing/2014/main" val="2794812003"/>
                    </a:ext>
                  </a:extLst>
                </a:gridCol>
                <a:gridCol w="1445884">
                  <a:extLst>
                    <a:ext uri="{9D8B030D-6E8A-4147-A177-3AD203B41FA5}">
                      <a16:colId xmlns:a16="http://schemas.microsoft.com/office/drawing/2014/main" val="4002034704"/>
                    </a:ext>
                  </a:extLst>
                </a:gridCol>
                <a:gridCol w="10090245">
                  <a:extLst>
                    <a:ext uri="{9D8B030D-6E8A-4147-A177-3AD203B41FA5}">
                      <a16:colId xmlns:a16="http://schemas.microsoft.com/office/drawing/2014/main" val="222693113"/>
                    </a:ext>
                  </a:extLst>
                </a:gridCol>
              </a:tblGrid>
              <a:tr h="554314">
                <a:tc>
                  <a:txBody>
                    <a:bodyPr/>
                    <a:lstStyle/>
                    <a:p>
                      <a:r>
                        <a:rPr lang="en-US" dirty="0"/>
                        <a:t>S no</a:t>
                      </a:r>
                      <a:endParaRPr lang="en-IN" dirty="0"/>
                    </a:p>
                  </a:txBody>
                  <a:tcPr/>
                </a:tc>
                <a:tc>
                  <a:txBody>
                    <a:bodyPr/>
                    <a:lstStyle/>
                    <a:p>
                      <a:r>
                        <a:rPr lang="en-US" dirty="0"/>
                        <a:t>Algorithm</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3313673103"/>
                  </a:ext>
                </a:extLst>
              </a:tr>
              <a:tr h="878783">
                <a:tc>
                  <a:txBody>
                    <a:bodyPr/>
                    <a:lstStyle/>
                    <a:p>
                      <a:r>
                        <a:rPr lang="en-US" dirty="0"/>
                        <a:t>1</a:t>
                      </a:r>
                      <a:endParaRPr lang="en-IN" dirty="0"/>
                    </a:p>
                  </a:txBody>
                  <a:tcPr/>
                </a:tc>
                <a:tc>
                  <a:txBody>
                    <a:bodyPr/>
                    <a:lstStyle/>
                    <a:p>
                      <a:r>
                        <a:rPr lang="en-US" b="1" dirty="0"/>
                        <a:t>Support Vector Machine</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mn-lt"/>
                          <a:ea typeface="Symbol" panose="05050102010706020507" pitchFamily="18" charset="2"/>
                          <a:cs typeface="Symbol" panose="05050102010706020507" pitchFamily="18" charset="2"/>
                        </a:rPr>
                        <a:t>It is a classifier which divides the datasets into classes to find a maximum</a:t>
                      </a:r>
                      <a:r>
                        <a:rPr lang="en-US" sz="1800" b="0" spc="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marginal</a:t>
                      </a:r>
                      <a:r>
                        <a:rPr lang="en-US" sz="1800" b="0" spc="-3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hyper</a:t>
                      </a:r>
                      <a:r>
                        <a:rPr lang="en-US" sz="1800" b="0" spc="-1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plane</a:t>
                      </a:r>
                      <a:r>
                        <a:rPr lang="en-US" sz="1800" b="0" spc="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(MMH)</a:t>
                      </a:r>
                      <a:r>
                        <a:rPr lang="en-US" sz="1800" b="0" spc="-1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via</a:t>
                      </a:r>
                      <a:r>
                        <a:rPr lang="en-US" sz="1800" b="0" spc="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the nearest</a:t>
                      </a:r>
                      <a:r>
                        <a:rPr lang="en-US" sz="1800" b="0" spc="-1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data</a:t>
                      </a:r>
                      <a:r>
                        <a:rPr lang="en-US" sz="1800" b="0" spc="-2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points</a:t>
                      </a:r>
                      <a:r>
                        <a:rPr lang="en-US" sz="1800" b="0" spc="2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a:t>
                      </a:r>
                      <a:endParaRPr lang="en-IN" sz="1800" b="0" dirty="0">
                        <a:latin typeface="+mn-lt"/>
                        <a:ea typeface="Symbol" panose="05050102010706020507" pitchFamily="18" charset="2"/>
                        <a:cs typeface="Symbol" panose="05050102010706020507" pitchFamily="18" charset="2"/>
                      </a:endParaRPr>
                    </a:p>
                    <a:p>
                      <a:endParaRPr lang="en-IN" b="0" dirty="0">
                        <a:latin typeface="+mn-lt"/>
                      </a:endParaRPr>
                    </a:p>
                  </a:txBody>
                  <a:tcPr/>
                </a:tc>
                <a:extLst>
                  <a:ext uri="{0D108BD9-81ED-4DB2-BD59-A6C34878D82A}">
                    <a16:rowId xmlns:a16="http://schemas.microsoft.com/office/drawing/2014/main" val="2448162943"/>
                  </a:ext>
                </a:extLst>
              </a:tr>
              <a:tr h="1029434">
                <a:tc>
                  <a:txBody>
                    <a:bodyPr/>
                    <a:lstStyle/>
                    <a:p>
                      <a:r>
                        <a:rPr lang="en-US" dirty="0"/>
                        <a:t>2</a:t>
                      </a:r>
                      <a:endParaRPr lang="en-IN" dirty="0"/>
                    </a:p>
                  </a:txBody>
                  <a:tcPr/>
                </a:tc>
                <a:tc>
                  <a:txBody>
                    <a:bodyPr/>
                    <a:lstStyle/>
                    <a:p>
                      <a:r>
                        <a:rPr lang="en-US" sz="1800" b="1" dirty="0">
                          <a:effectLst/>
                          <a:latin typeface="Times New Roman" panose="02020603050405020304" pitchFamily="18" charset="0"/>
                          <a:ea typeface="Symbol" panose="05050102010706020507" pitchFamily="18" charset="2"/>
                          <a:cs typeface="Symbol" panose="05050102010706020507" pitchFamily="18" charset="2"/>
                        </a:rPr>
                        <a:t>Random forests </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mn-lt"/>
                          <a:ea typeface="Symbol" panose="05050102010706020507" pitchFamily="18" charset="2"/>
                          <a:cs typeface="Symbol" panose="05050102010706020507" pitchFamily="18" charset="2"/>
                        </a:rPr>
                        <a:t>Random forests are an ensemble method for classification, regression and other</a:t>
                      </a:r>
                      <a:r>
                        <a:rPr lang="en-US" sz="1800" b="0" spc="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tasks,</a:t>
                      </a:r>
                      <a:r>
                        <a:rPr lang="en-US" sz="1800" b="0" spc="-1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that</a:t>
                      </a:r>
                      <a:r>
                        <a:rPr lang="en-US" sz="1800" b="0" spc="-1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operate by</a:t>
                      </a:r>
                      <a:r>
                        <a:rPr lang="en-US" sz="1800" b="0" spc="-3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constructing</a:t>
                      </a:r>
                      <a:r>
                        <a:rPr lang="en-US" sz="1800" b="0" spc="-2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a multitude</a:t>
                      </a:r>
                      <a:r>
                        <a:rPr lang="en-US" sz="1800" b="0" spc="-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of</a:t>
                      </a:r>
                      <a:r>
                        <a:rPr lang="en-US" sz="1800" b="0" spc="-3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decision</a:t>
                      </a:r>
                      <a:r>
                        <a:rPr lang="en-US" sz="1800" b="0" spc="-1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trees</a:t>
                      </a:r>
                      <a:r>
                        <a:rPr lang="en-US" sz="1800" b="0" spc="-2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at</a:t>
                      </a:r>
                      <a:r>
                        <a:rPr lang="en-US" sz="1800" b="0" spc="-1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training</a:t>
                      </a:r>
                      <a:r>
                        <a:rPr lang="en-US" sz="1800" b="0" spc="-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time</a:t>
                      </a:r>
                      <a:r>
                        <a:rPr lang="en-US" sz="1800" b="0" spc="-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and</a:t>
                      </a:r>
                      <a:r>
                        <a:rPr lang="en-US" sz="1800" b="0" spc="-3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outputting</a:t>
                      </a:r>
                      <a:r>
                        <a:rPr lang="en-US" sz="1800" b="0" spc="-1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the class that</a:t>
                      </a:r>
                      <a:r>
                        <a:rPr lang="en-US" sz="1800" b="0" spc="-1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is</a:t>
                      </a:r>
                      <a:r>
                        <a:rPr lang="en-US" sz="1800" b="0" spc="-23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the mode of the classes (classification) or mean prediction (regression) of the individual trees.</a:t>
                      </a:r>
                      <a:endParaRPr lang="en-IN" sz="1800" b="0" dirty="0">
                        <a:latin typeface="+mn-lt"/>
                        <a:ea typeface="Symbol" panose="05050102010706020507" pitchFamily="18" charset="2"/>
                        <a:cs typeface="Symbol" panose="05050102010706020507" pitchFamily="18" charset="2"/>
                      </a:endParaRPr>
                    </a:p>
                  </a:txBody>
                  <a:tcPr/>
                </a:tc>
                <a:extLst>
                  <a:ext uri="{0D108BD9-81ED-4DB2-BD59-A6C34878D82A}">
                    <a16:rowId xmlns:a16="http://schemas.microsoft.com/office/drawing/2014/main" val="2092112723"/>
                  </a:ext>
                </a:extLst>
              </a:tr>
              <a:tr h="1142418">
                <a:tc>
                  <a:txBody>
                    <a:bodyPr/>
                    <a:lstStyle/>
                    <a:p>
                      <a:r>
                        <a:rPr lang="en-US" dirty="0"/>
                        <a:t>3</a:t>
                      </a:r>
                      <a:endParaRPr lang="en-IN" dirty="0"/>
                    </a:p>
                  </a:txBody>
                  <a:tcPr/>
                </a:tc>
                <a:tc>
                  <a:txBody>
                    <a:bodyPr/>
                    <a:lstStyle/>
                    <a:p>
                      <a:r>
                        <a:rPr lang="en-US" sz="1800" b="1" dirty="0">
                          <a:effectLst/>
                          <a:latin typeface="Times New Roman" panose="02020603050405020304" pitchFamily="18" charset="0"/>
                          <a:ea typeface="Times New Roman" panose="02020603050405020304" pitchFamily="18" charset="0"/>
                        </a:rPr>
                        <a:t>Decision Tree </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mn-lt"/>
                          <a:ea typeface="Times New Roman" panose="02020603050405020304" pitchFamily="18" charset="0"/>
                        </a:rPr>
                        <a:t>Decision Tree C4.5 is a predictive modeling tool that can be applied across many areas. It can be constructed</a:t>
                      </a:r>
                      <a:r>
                        <a:rPr lang="en-US" sz="1800" b="0" spc="5" dirty="0">
                          <a:effectLst/>
                          <a:latin typeface="+mn-lt"/>
                          <a:ea typeface="Times New Roman" panose="02020603050405020304" pitchFamily="18" charset="0"/>
                        </a:rPr>
                        <a:t> </a:t>
                      </a:r>
                      <a:r>
                        <a:rPr lang="en-US" sz="1800" b="0" spc="-5" dirty="0">
                          <a:effectLst/>
                          <a:latin typeface="+mn-lt"/>
                          <a:ea typeface="Times New Roman" panose="02020603050405020304" pitchFamily="18" charset="0"/>
                        </a:rPr>
                        <a:t>by</a:t>
                      </a:r>
                      <a:r>
                        <a:rPr lang="en-US" sz="1800" b="0" spc="-10" dirty="0">
                          <a:effectLst/>
                          <a:latin typeface="+mn-lt"/>
                          <a:ea typeface="Times New Roman" panose="02020603050405020304" pitchFamily="18" charset="0"/>
                        </a:rPr>
                        <a:t> </a:t>
                      </a:r>
                      <a:r>
                        <a:rPr lang="en-US" sz="1800" b="0" spc="-5" dirty="0">
                          <a:effectLst/>
                          <a:latin typeface="+mn-lt"/>
                          <a:ea typeface="Times New Roman" panose="02020603050405020304" pitchFamily="18" charset="0"/>
                        </a:rPr>
                        <a:t>an</a:t>
                      </a:r>
                      <a:r>
                        <a:rPr lang="en-US" sz="1800" b="0" spc="-35" dirty="0">
                          <a:effectLst/>
                          <a:latin typeface="+mn-lt"/>
                          <a:ea typeface="Times New Roman" panose="02020603050405020304" pitchFamily="18" charset="0"/>
                        </a:rPr>
                        <a:t> </a:t>
                      </a:r>
                      <a:r>
                        <a:rPr lang="en-US" sz="1800" b="0" spc="-5" dirty="0">
                          <a:effectLst/>
                          <a:latin typeface="+mn-lt"/>
                          <a:ea typeface="Times New Roman" panose="02020603050405020304" pitchFamily="18" charset="0"/>
                        </a:rPr>
                        <a:t>algorithmic</a:t>
                      </a:r>
                      <a:r>
                        <a:rPr lang="en-US" sz="1800" b="0" spc="-35" dirty="0">
                          <a:effectLst/>
                          <a:latin typeface="+mn-lt"/>
                          <a:ea typeface="Times New Roman" panose="02020603050405020304" pitchFamily="18" charset="0"/>
                        </a:rPr>
                        <a:t> </a:t>
                      </a:r>
                      <a:r>
                        <a:rPr lang="en-US" sz="1800" b="0" spc="-5" dirty="0">
                          <a:effectLst/>
                          <a:latin typeface="+mn-lt"/>
                          <a:ea typeface="Times New Roman" panose="02020603050405020304" pitchFamily="18" charset="0"/>
                        </a:rPr>
                        <a:t>approach</a:t>
                      </a:r>
                      <a:r>
                        <a:rPr lang="en-US" sz="1800" b="0" spc="-30" dirty="0">
                          <a:effectLst/>
                          <a:latin typeface="+mn-lt"/>
                          <a:ea typeface="Times New Roman" panose="02020603050405020304" pitchFamily="18" charset="0"/>
                        </a:rPr>
                        <a:t> </a:t>
                      </a:r>
                      <a:r>
                        <a:rPr lang="en-US" sz="1800" b="0" spc="-5" dirty="0">
                          <a:effectLst/>
                          <a:latin typeface="+mn-lt"/>
                          <a:ea typeface="Times New Roman" panose="02020603050405020304" pitchFamily="18" charset="0"/>
                        </a:rPr>
                        <a:t>that</a:t>
                      </a:r>
                      <a:r>
                        <a:rPr lang="en-US" sz="1800" b="0" spc="-40" dirty="0">
                          <a:effectLst/>
                          <a:latin typeface="+mn-lt"/>
                          <a:ea typeface="Times New Roman" panose="02020603050405020304" pitchFamily="18" charset="0"/>
                        </a:rPr>
                        <a:t> </a:t>
                      </a:r>
                      <a:r>
                        <a:rPr lang="en-US" sz="1800" b="0" spc="-5" dirty="0">
                          <a:effectLst/>
                          <a:latin typeface="+mn-lt"/>
                          <a:ea typeface="Times New Roman" panose="02020603050405020304" pitchFamily="18" charset="0"/>
                        </a:rPr>
                        <a:t>can</a:t>
                      </a:r>
                      <a:r>
                        <a:rPr lang="en-US" sz="1800" b="0" spc="-30" dirty="0">
                          <a:effectLst/>
                          <a:latin typeface="+mn-lt"/>
                          <a:ea typeface="Times New Roman" panose="02020603050405020304" pitchFamily="18" charset="0"/>
                        </a:rPr>
                        <a:t> </a:t>
                      </a:r>
                      <a:r>
                        <a:rPr lang="en-US" sz="1800" b="0" spc="-5" dirty="0">
                          <a:effectLst/>
                          <a:latin typeface="+mn-lt"/>
                          <a:ea typeface="Times New Roman" panose="02020603050405020304" pitchFamily="18" charset="0"/>
                        </a:rPr>
                        <a:t>split</a:t>
                      </a:r>
                      <a:r>
                        <a:rPr lang="en-US" sz="1800" b="0" spc="-20" dirty="0">
                          <a:effectLst/>
                          <a:latin typeface="+mn-lt"/>
                          <a:ea typeface="Times New Roman" panose="02020603050405020304" pitchFamily="18" charset="0"/>
                        </a:rPr>
                        <a:t> </a:t>
                      </a:r>
                      <a:r>
                        <a:rPr lang="en-US" sz="1800" b="0" spc="-5" dirty="0">
                          <a:effectLst/>
                          <a:latin typeface="+mn-lt"/>
                          <a:ea typeface="Times New Roman" panose="02020603050405020304" pitchFamily="18" charset="0"/>
                        </a:rPr>
                        <a:t>the </a:t>
                      </a:r>
                      <a:r>
                        <a:rPr lang="en-US" sz="1800" b="0" dirty="0">
                          <a:effectLst/>
                          <a:latin typeface="+mn-lt"/>
                          <a:ea typeface="Times New Roman" panose="02020603050405020304" pitchFamily="18" charset="0"/>
                        </a:rPr>
                        <a:t>dataset</a:t>
                      </a:r>
                      <a:r>
                        <a:rPr lang="en-US" sz="1800" b="0" spc="-15"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in</a:t>
                      </a:r>
                      <a:r>
                        <a:rPr lang="en-US" sz="1800" b="0" spc="-15"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different</a:t>
                      </a:r>
                      <a:r>
                        <a:rPr lang="en-US" sz="1800" b="0" spc="-60"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ways</a:t>
                      </a:r>
                      <a:r>
                        <a:rPr lang="en-US" sz="1800" b="0" spc="-5"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based</a:t>
                      </a:r>
                      <a:r>
                        <a:rPr lang="en-US" sz="1800" b="0" spc="-10"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on</a:t>
                      </a:r>
                      <a:r>
                        <a:rPr lang="en-US" sz="1800" b="0" spc="-30"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different</a:t>
                      </a:r>
                      <a:r>
                        <a:rPr lang="en-US" sz="1800" b="0" spc="-15"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conditions</a:t>
                      </a:r>
                      <a:r>
                        <a:rPr lang="en-US" sz="1800" b="0" spc="40"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a:t>
                      </a:r>
                      <a:endParaRPr lang="en-IN" sz="1800" b="0" dirty="0">
                        <a:latin typeface="+mn-lt"/>
                      </a:endParaRPr>
                    </a:p>
                    <a:p>
                      <a:endParaRPr lang="en-IN" b="0" dirty="0">
                        <a:latin typeface="+mn-lt"/>
                      </a:endParaRPr>
                    </a:p>
                  </a:txBody>
                  <a:tcPr/>
                </a:tc>
                <a:extLst>
                  <a:ext uri="{0D108BD9-81ED-4DB2-BD59-A6C34878D82A}">
                    <a16:rowId xmlns:a16="http://schemas.microsoft.com/office/drawing/2014/main" val="3735540811"/>
                  </a:ext>
                </a:extLst>
              </a:tr>
              <a:tr h="1029434">
                <a:tc>
                  <a:txBody>
                    <a:bodyPr/>
                    <a:lstStyle/>
                    <a:p>
                      <a:r>
                        <a:rPr lang="en-US" dirty="0"/>
                        <a:t>4</a:t>
                      </a:r>
                      <a:endParaRPr lang="en-IN" dirty="0"/>
                    </a:p>
                  </a:txBody>
                  <a:tcPr/>
                </a:tc>
                <a:tc>
                  <a:txBody>
                    <a:bodyPr/>
                    <a:lstStyle/>
                    <a:p>
                      <a:r>
                        <a:rPr lang="en-US" b="1" dirty="0"/>
                        <a:t>Logistic Regression</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mn-lt"/>
                          <a:ea typeface="Symbol" panose="05050102010706020507" pitchFamily="18" charset="2"/>
                          <a:cs typeface="Symbol" panose="05050102010706020507" pitchFamily="18" charset="2"/>
                        </a:rPr>
                        <a:t>Logistic regression is a very powerful modeling tool, is a generalization of linear regression . Logistic</a:t>
                      </a:r>
                      <a:r>
                        <a:rPr lang="en-US" sz="1800" b="0" spc="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Regression is used to assess the likelihood of a disease or health condition as a function of a risk factor . </a:t>
                      </a:r>
                      <a:r>
                        <a:rPr lang="en-US" sz="1800" b="0" dirty="0">
                          <a:effectLst/>
                          <a:latin typeface="+mn-lt"/>
                          <a:ea typeface="Times New Roman" panose="02020603050405020304" pitchFamily="18" charset="0"/>
                        </a:rPr>
                        <a:t>It is used primarily for predicting binary or</a:t>
                      </a:r>
                      <a:r>
                        <a:rPr lang="en-US" sz="1800" b="0" spc="5"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multiclass dependent</a:t>
                      </a:r>
                      <a:r>
                        <a:rPr lang="en-US" sz="1800" b="0" spc="-30"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variables.</a:t>
                      </a:r>
                      <a:endParaRPr lang="en-IN" sz="1800" b="0" dirty="0">
                        <a:latin typeface="+mn-lt"/>
                        <a:ea typeface="Times New Roman" panose="02020603050405020304" pitchFamily="18" charset="0"/>
                      </a:endParaRPr>
                    </a:p>
                  </a:txBody>
                  <a:tcPr/>
                </a:tc>
                <a:extLst>
                  <a:ext uri="{0D108BD9-81ED-4DB2-BD59-A6C34878D82A}">
                    <a16:rowId xmlns:a16="http://schemas.microsoft.com/office/drawing/2014/main" val="48570780"/>
                  </a:ext>
                </a:extLst>
              </a:tr>
              <a:tr h="811038">
                <a:tc>
                  <a:txBody>
                    <a:bodyPr/>
                    <a:lstStyle/>
                    <a:p>
                      <a:r>
                        <a:rPr lang="en-US" dirty="0"/>
                        <a:t>5</a:t>
                      </a:r>
                      <a:endParaRPr lang="en-IN" dirty="0"/>
                    </a:p>
                  </a:txBody>
                  <a:tcPr/>
                </a:tc>
                <a:tc>
                  <a:txBody>
                    <a:bodyPr/>
                    <a:lstStyle/>
                    <a:p>
                      <a:r>
                        <a:rPr lang="en-US" b="1" dirty="0"/>
                        <a:t>K-Nearest Neighbors</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mn-lt"/>
                        </a:rPr>
                        <a:t>k-Nearest Neighbors (K-NN) is a supervised classification algorithm. It takes a bunch of labeled points and uses them to learn how to label other points. </a:t>
                      </a:r>
                      <a:endParaRPr lang="en-IN" sz="1800" b="0" dirty="0">
                        <a:latin typeface="+mn-lt"/>
                        <a:ea typeface="Times New Roman" panose="02020603050405020304" pitchFamily="18" charset="0"/>
                      </a:endParaRPr>
                    </a:p>
                  </a:txBody>
                  <a:tcPr/>
                </a:tc>
                <a:extLst>
                  <a:ext uri="{0D108BD9-81ED-4DB2-BD59-A6C34878D82A}">
                    <a16:rowId xmlns:a16="http://schemas.microsoft.com/office/drawing/2014/main" val="3905790564"/>
                  </a:ext>
                </a:extLst>
              </a:tr>
            </a:tbl>
          </a:graphicData>
        </a:graphic>
      </p:graphicFrame>
    </p:spTree>
    <p:extLst>
      <p:ext uri="{BB962C8B-B14F-4D97-AF65-F5344CB8AC3E}">
        <p14:creationId xmlns:p14="http://schemas.microsoft.com/office/powerpoint/2010/main" val="109661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8B41-8607-4321-B880-C4D7EAC626EC}"/>
              </a:ext>
            </a:extLst>
          </p:cNvPr>
          <p:cNvSpPr>
            <a:spLocks noGrp="1"/>
          </p:cNvSpPr>
          <p:nvPr>
            <p:ph type="title"/>
          </p:nvPr>
        </p:nvSpPr>
        <p:spPr>
          <a:xfrm>
            <a:off x="838200" y="1"/>
            <a:ext cx="10227365" cy="834886"/>
          </a:xfrm>
        </p:spPr>
        <p:txBody>
          <a:bodyPr/>
          <a:lstStyle/>
          <a:p>
            <a:pPr algn="ctr"/>
            <a:r>
              <a:rPr lang="en-US" b="1" dirty="0">
                <a:latin typeface="Times New Roman" panose="02020603050405020304" pitchFamily="18" charset="0"/>
                <a:cs typeface="Times New Roman" panose="02020603050405020304" pitchFamily="18" charset="0"/>
              </a:rPr>
              <a:t>Overall Result</a:t>
            </a:r>
            <a:endParaRPr lang="en-US" dirty="0"/>
          </a:p>
        </p:txBody>
      </p:sp>
      <p:sp>
        <p:nvSpPr>
          <p:cNvPr id="3" name="Content Placeholder 2">
            <a:extLst>
              <a:ext uri="{FF2B5EF4-FFF2-40B4-BE49-F238E27FC236}">
                <a16:creationId xmlns:a16="http://schemas.microsoft.com/office/drawing/2014/main" id="{8EA9A6A7-D9D3-4E5B-85C3-08D036F65DDE}"/>
              </a:ext>
            </a:extLst>
          </p:cNvPr>
          <p:cNvSpPr>
            <a:spLocks noGrp="1"/>
          </p:cNvSpPr>
          <p:nvPr>
            <p:ph idx="1"/>
          </p:nvPr>
        </p:nvSpPr>
        <p:spPr>
          <a:xfrm>
            <a:off x="371061" y="834887"/>
            <a:ext cx="11569148" cy="6023111"/>
          </a:xfrm>
        </p:spPr>
        <p:txBody>
          <a:bodyPr>
            <a:noAutofit/>
          </a:bodyPr>
          <a:lstStyle/>
          <a:p>
            <a:pPr algn="just">
              <a:lnSpc>
                <a:spcPct val="150000"/>
              </a:lnSpc>
            </a:pPr>
            <a:r>
              <a:rPr lang="en-US" sz="2000" dirty="0"/>
              <a:t>After applying Machine Learning Algorithms on Breast Cancer Wisconsin Diagnostic dataset. We used Confusion Matrix, Accuracy, Precision, Sensitivity, F1 Score, AUC as performance metrics to evaluate and compare the models and identify the best algorithm for the breast cancer Prediction.</a:t>
            </a:r>
          </a:p>
          <a:p>
            <a:pPr algn="just">
              <a:lnSpc>
                <a:spcPct val="150000"/>
              </a:lnSpc>
            </a:pPr>
            <a:r>
              <a:rPr lang="en-GB" sz="2000" dirty="0"/>
              <a:t>Confusion Matrix is the way to measure the performance of a classification problem where the output can be of two or more type of classes.</a:t>
            </a:r>
          </a:p>
          <a:p>
            <a:pPr algn="just">
              <a:lnSpc>
                <a:spcPct val="150000"/>
              </a:lnSpc>
            </a:pPr>
            <a:r>
              <a:rPr lang="en-GB" sz="2000" dirty="0"/>
              <a:t>A confusion matrix is a table with two dimensions viz. “Actual” and “Predicted” and furthermore, both the dimensions have “True Positives (TP)”, “True Negatives (TN)”, “False Positives (FP)”, and “False Negatives (FN)”.</a:t>
            </a:r>
          </a:p>
          <a:p>
            <a:pPr algn="just">
              <a:lnSpc>
                <a:spcPct val="150000"/>
              </a:lnSpc>
            </a:pPr>
            <a:r>
              <a:rPr lang="en-GB" sz="2000" dirty="0"/>
              <a:t>Accuracy is most common performance metric for classification algorithms. It defined as the number of correct predictions made as a ratio of all predictions made.</a:t>
            </a:r>
          </a:p>
          <a:p>
            <a:pPr algn="just">
              <a:lnSpc>
                <a:spcPct val="150000"/>
              </a:lnSpc>
            </a:pPr>
            <a:r>
              <a:rPr lang="en-GB" sz="2000" dirty="0"/>
              <a:t>Precision, used in document retrievals, may be defined as the number of correct documents returned by our ML model.</a:t>
            </a:r>
            <a:endParaRPr lang="en-US" sz="2000" dirty="0"/>
          </a:p>
        </p:txBody>
      </p:sp>
    </p:spTree>
    <p:extLst>
      <p:ext uri="{BB962C8B-B14F-4D97-AF65-F5344CB8AC3E}">
        <p14:creationId xmlns:p14="http://schemas.microsoft.com/office/powerpoint/2010/main" val="842630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FEBC-1E55-468D-9153-08738EF8A5E7}"/>
              </a:ext>
            </a:extLst>
          </p:cNvPr>
          <p:cNvSpPr>
            <a:spLocks noGrp="1"/>
          </p:cNvSpPr>
          <p:nvPr>
            <p:ph type="title"/>
          </p:nvPr>
        </p:nvSpPr>
        <p:spPr>
          <a:xfrm>
            <a:off x="838200" y="159027"/>
            <a:ext cx="10515600" cy="1531662"/>
          </a:xfrm>
        </p:spPr>
        <p:txBody>
          <a:bodyPr>
            <a:noAutofit/>
          </a:bodyPr>
          <a:lstStyle/>
          <a:p>
            <a:pPr algn="just">
              <a:lnSpc>
                <a:spcPct val="150000"/>
              </a:lnSpc>
            </a:pPr>
            <a:r>
              <a:rPr lang="en-GB" sz="2000" dirty="0">
                <a:latin typeface="+mn-lt"/>
              </a:rPr>
              <a:t>Table 1 and figure 1 show the accuracy percentage for Wisconsin Breast Cancer Diagnostic datasets. From the results of training set and testing set we can see that all the classifiers have varying accuracies but SVM always has higher accuracy testing set (97.2%) than the other classifiers.</a:t>
            </a:r>
            <a:endParaRPr lang="en-US" sz="2000" dirty="0">
              <a:latin typeface="+mn-lt"/>
            </a:endParaRPr>
          </a:p>
        </p:txBody>
      </p:sp>
      <p:sp>
        <p:nvSpPr>
          <p:cNvPr id="3" name="Content Placeholder 2">
            <a:extLst>
              <a:ext uri="{FF2B5EF4-FFF2-40B4-BE49-F238E27FC236}">
                <a16:creationId xmlns:a16="http://schemas.microsoft.com/office/drawing/2014/main" id="{72DCC3C7-A86C-4590-9951-63EDFC689E45}"/>
              </a:ext>
            </a:extLst>
          </p:cNvPr>
          <p:cNvSpPr>
            <a:spLocks noGrp="1"/>
          </p:cNvSpPr>
          <p:nvPr>
            <p:ph idx="1"/>
          </p:nvPr>
        </p:nvSpPr>
        <p:spPr>
          <a:xfrm>
            <a:off x="838199" y="1825625"/>
            <a:ext cx="10908323" cy="4667250"/>
          </a:xfrm>
        </p:spPr>
        <p:txBody>
          <a:bodyPr>
            <a:normAutofit fontScale="92500" lnSpcReduction="10000"/>
          </a:bodyPr>
          <a:lstStyle/>
          <a:p>
            <a:pPr marL="0" indent="0">
              <a:buNone/>
            </a:pPr>
            <a:endParaRPr lang="en-GB"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r>
              <a:rPr lang="en-US" sz="2000" dirty="0"/>
              <a:t>Fig. 1 </a:t>
            </a:r>
            <a:r>
              <a:rPr lang="en-US" sz="2200" dirty="0"/>
              <a:t>Comparative graph of different classifiers</a:t>
            </a:r>
          </a:p>
          <a:p>
            <a:pPr marL="0" indent="0">
              <a:buNone/>
            </a:pPr>
            <a:endParaRPr lang="en-US" dirty="0"/>
          </a:p>
        </p:txBody>
      </p:sp>
      <p:pic>
        <p:nvPicPr>
          <p:cNvPr id="4" name="image7.jpeg">
            <a:extLst>
              <a:ext uri="{FF2B5EF4-FFF2-40B4-BE49-F238E27FC236}">
                <a16:creationId xmlns:a16="http://schemas.microsoft.com/office/drawing/2014/main" id="{E9731605-688E-42DC-B6E5-A07B5C336E75}"/>
              </a:ext>
            </a:extLst>
          </p:cNvPr>
          <p:cNvPicPr>
            <a:picLocks noChangeAspect="1"/>
          </p:cNvPicPr>
          <p:nvPr/>
        </p:nvPicPr>
        <p:blipFill>
          <a:blip r:embed="rId2" cstate="print"/>
          <a:stretch>
            <a:fillRect/>
          </a:stretch>
        </p:blipFill>
        <p:spPr>
          <a:xfrm>
            <a:off x="2138833" y="2011680"/>
            <a:ext cx="8651087" cy="3782623"/>
          </a:xfrm>
          <a:prstGeom prst="rect">
            <a:avLst/>
          </a:prstGeom>
        </p:spPr>
      </p:pic>
    </p:spTree>
    <p:extLst>
      <p:ext uri="{BB962C8B-B14F-4D97-AF65-F5344CB8AC3E}">
        <p14:creationId xmlns:p14="http://schemas.microsoft.com/office/powerpoint/2010/main" val="142656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16761-55BA-3453-4606-BACEE45B20F4}"/>
              </a:ext>
            </a:extLst>
          </p:cNvPr>
          <p:cNvSpPr>
            <a:spLocks noGrp="1"/>
          </p:cNvSpPr>
          <p:nvPr>
            <p:ph type="title"/>
          </p:nvPr>
        </p:nvSpPr>
        <p:spPr>
          <a:xfrm>
            <a:off x="838200" y="365126"/>
            <a:ext cx="10515600" cy="615536"/>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Result Table</a:t>
            </a:r>
            <a:endParaRPr lang="en-IN" sz="4000"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08309669-224A-44F5-2EA0-17343E74F776}"/>
              </a:ext>
            </a:extLst>
          </p:cNvPr>
          <p:cNvGraphicFramePr>
            <a:graphicFrameLocks noGrp="1"/>
          </p:cNvGraphicFramePr>
          <p:nvPr>
            <p:ph idx="1"/>
            <p:extLst>
              <p:ext uri="{D42A27DB-BD31-4B8C-83A1-F6EECF244321}">
                <p14:modId xmlns:p14="http://schemas.microsoft.com/office/powerpoint/2010/main" val="105678698"/>
              </p:ext>
            </p:extLst>
          </p:nvPr>
        </p:nvGraphicFramePr>
        <p:xfrm>
          <a:off x="450573" y="1656523"/>
          <a:ext cx="6917635" cy="4865982"/>
        </p:xfrm>
        <a:graphic>
          <a:graphicData uri="http://schemas.openxmlformats.org/drawingml/2006/table">
            <a:tbl>
              <a:tblPr firstRow="1" bandRow="1">
                <a:tableStyleId>{5C22544A-7EE6-4342-B048-85BDC9FD1C3A}</a:tableStyleId>
              </a:tblPr>
              <a:tblGrid>
                <a:gridCol w="2249436">
                  <a:extLst>
                    <a:ext uri="{9D8B030D-6E8A-4147-A177-3AD203B41FA5}">
                      <a16:colId xmlns:a16="http://schemas.microsoft.com/office/drawing/2014/main" val="1754297165"/>
                    </a:ext>
                  </a:extLst>
                </a:gridCol>
                <a:gridCol w="1800832">
                  <a:extLst>
                    <a:ext uri="{9D8B030D-6E8A-4147-A177-3AD203B41FA5}">
                      <a16:colId xmlns:a16="http://schemas.microsoft.com/office/drawing/2014/main" val="938944431"/>
                    </a:ext>
                  </a:extLst>
                </a:gridCol>
                <a:gridCol w="2867367">
                  <a:extLst>
                    <a:ext uri="{9D8B030D-6E8A-4147-A177-3AD203B41FA5}">
                      <a16:colId xmlns:a16="http://schemas.microsoft.com/office/drawing/2014/main" val="2785932169"/>
                    </a:ext>
                  </a:extLst>
                </a:gridCol>
              </a:tblGrid>
              <a:tr h="1324773">
                <a:tc>
                  <a:txBody>
                    <a:bodyPr/>
                    <a:lstStyle/>
                    <a:p>
                      <a:r>
                        <a:rPr lang="en-US" sz="2800" dirty="0">
                          <a:latin typeface="Times New Roman" panose="02020603050405020304" pitchFamily="18" charset="0"/>
                          <a:cs typeface="Times New Roman" panose="02020603050405020304" pitchFamily="18" charset="0"/>
                        </a:rPr>
                        <a:t>Algorithms</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r>
                        <a:rPr lang="en-US" sz="2800" dirty="0">
                          <a:latin typeface="Times New Roman" panose="02020603050405020304" pitchFamily="18" charset="0"/>
                          <a:cs typeface="Times New Roman" panose="02020603050405020304" pitchFamily="18" charset="0"/>
                        </a:rPr>
                        <a:t>Accuracy training set(%)</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r>
                        <a:rPr lang="en-US" sz="2800" dirty="0">
                          <a:latin typeface="Times New Roman" panose="02020603050405020304" pitchFamily="18" charset="0"/>
                          <a:cs typeface="Times New Roman" panose="02020603050405020304" pitchFamily="18" charset="0"/>
                        </a:rPr>
                        <a:t>Accuracy Testing Set(%)</a:t>
                      </a:r>
                      <a:endParaRPr lang="en-IN" sz="2800" dirty="0">
                        <a:latin typeface="Times New Roman" panose="02020603050405020304" pitchFamily="18" charset="0"/>
                        <a:cs typeface="Times New Roman" panose="02020603050405020304" pitchFamily="18" charset="0"/>
                      </a:endParaRPr>
                    </a:p>
                  </a:txBody>
                  <a:tcPr marL="111856" marR="111856"/>
                </a:tc>
                <a:extLst>
                  <a:ext uri="{0D108BD9-81ED-4DB2-BD59-A6C34878D82A}">
                    <a16:rowId xmlns:a16="http://schemas.microsoft.com/office/drawing/2014/main" val="983280439"/>
                  </a:ext>
                </a:extLst>
              </a:tr>
              <a:tr h="500470">
                <a:tc>
                  <a:txBody>
                    <a:bodyPr/>
                    <a:lstStyle/>
                    <a:p>
                      <a:r>
                        <a:rPr lang="en-US" sz="2800" dirty="0">
                          <a:latin typeface="Times New Roman" panose="02020603050405020304" pitchFamily="18" charset="0"/>
                          <a:cs typeface="Times New Roman" panose="02020603050405020304" pitchFamily="18" charset="0"/>
                        </a:rPr>
                        <a:t>SVM</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98.4</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97.2</a:t>
                      </a:r>
                      <a:endParaRPr lang="en-IN" sz="2800" dirty="0">
                        <a:latin typeface="Times New Roman" panose="02020603050405020304" pitchFamily="18" charset="0"/>
                        <a:cs typeface="Times New Roman" panose="02020603050405020304" pitchFamily="18" charset="0"/>
                      </a:endParaRPr>
                    </a:p>
                  </a:txBody>
                  <a:tcPr marL="111856" marR="111856"/>
                </a:tc>
                <a:extLst>
                  <a:ext uri="{0D108BD9-81ED-4DB2-BD59-A6C34878D82A}">
                    <a16:rowId xmlns:a16="http://schemas.microsoft.com/office/drawing/2014/main" val="3835586685"/>
                  </a:ext>
                </a:extLst>
              </a:tr>
              <a:tr h="912621">
                <a:tc>
                  <a:txBody>
                    <a:bodyPr/>
                    <a:lstStyle/>
                    <a:p>
                      <a:r>
                        <a:rPr lang="en-US" sz="2800" dirty="0">
                          <a:latin typeface="Times New Roman" panose="02020603050405020304" pitchFamily="18" charset="0"/>
                          <a:cs typeface="Times New Roman" panose="02020603050405020304" pitchFamily="18" charset="0"/>
                        </a:rPr>
                        <a:t>Random Forest</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99.8</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96.5</a:t>
                      </a:r>
                      <a:endParaRPr lang="en-IN" sz="2800" dirty="0">
                        <a:latin typeface="Times New Roman" panose="02020603050405020304" pitchFamily="18" charset="0"/>
                        <a:cs typeface="Times New Roman" panose="02020603050405020304" pitchFamily="18" charset="0"/>
                      </a:endParaRPr>
                    </a:p>
                  </a:txBody>
                  <a:tcPr marL="111856" marR="111856"/>
                </a:tc>
                <a:extLst>
                  <a:ext uri="{0D108BD9-81ED-4DB2-BD59-A6C34878D82A}">
                    <a16:rowId xmlns:a16="http://schemas.microsoft.com/office/drawing/2014/main" val="2849789343"/>
                  </a:ext>
                </a:extLst>
              </a:tr>
              <a:tr h="912621">
                <a:tc>
                  <a:txBody>
                    <a:bodyPr/>
                    <a:lstStyle/>
                    <a:p>
                      <a:r>
                        <a:rPr lang="en-US" sz="2800" dirty="0">
                          <a:latin typeface="Times New Roman" panose="02020603050405020304" pitchFamily="18" charset="0"/>
                          <a:cs typeface="Times New Roman" panose="02020603050405020304" pitchFamily="18" charset="0"/>
                        </a:rPr>
                        <a:t>Logistic Regression</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95.5</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95.8</a:t>
                      </a:r>
                      <a:endParaRPr lang="en-IN" sz="2800" dirty="0">
                        <a:latin typeface="Times New Roman" panose="02020603050405020304" pitchFamily="18" charset="0"/>
                        <a:cs typeface="Times New Roman" panose="02020603050405020304" pitchFamily="18" charset="0"/>
                      </a:endParaRPr>
                    </a:p>
                  </a:txBody>
                  <a:tcPr marL="111856" marR="111856"/>
                </a:tc>
                <a:extLst>
                  <a:ext uri="{0D108BD9-81ED-4DB2-BD59-A6C34878D82A}">
                    <a16:rowId xmlns:a16="http://schemas.microsoft.com/office/drawing/2014/main" val="755370989"/>
                  </a:ext>
                </a:extLst>
              </a:tr>
              <a:tr h="568302">
                <a:tc>
                  <a:txBody>
                    <a:bodyPr/>
                    <a:lstStyle/>
                    <a:p>
                      <a:r>
                        <a:rPr lang="en-US" sz="2800" dirty="0">
                          <a:latin typeface="Times New Roman" panose="02020603050405020304" pitchFamily="18" charset="0"/>
                          <a:cs typeface="Times New Roman" panose="02020603050405020304" pitchFamily="18" charset="0"/>
                        </a:rPr>
                        <a:t>Decision Tree</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98.8</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95.1</a:t>
                      </a:r>
                      <a:endParaRPr lang="en-IN" sz="2800" dirty="0">
                        <a:latin typeface="Times New Roman" panose="02020603050405020304" pitchFamily="18" charset="0"/>
                        <a:cs typeface="Times New Roman" panose="02020603050405020304" pitchFamily="18" charset="0"/>
                      </a:endParaRPr>
                    </a:p>
                  </a:txBody>
                  <a:tcPr marL="111856" marR="111856"/>
                </a:tc>
                <a:extLst>
                  <a:ext uri="{0D108BD9-81ED-4DB2-BD59-A6C34878D82A}">
                    <a16:rowId xmlns:a16="http://schemas.microsoft.com/office/drawing/2014/main" val="2651408889"/>
                  </a:ext>
                </a:extLst>
              </a:tr>
              <a:tr h="500470">
                <a:tc>
                  <a:txBody>
                    <a:bodyPr/>
                    <a:lstStyle/>
                    <a:p>
                      <a:r>
                        <a:rPr lang="en-US" sz="2800" dirty="0">
                          <a:latin typeface="Times New Roman" panose="02020603050405020304" pitchFamily="18" charset="0"/>
                          <a:cs typeface="Times New Roman" panose="02020603050405020304" pitchFamily="18" charset="0"/>
                        </a:rPr>
                        <a:t>K-NN</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94.6</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93.7</a:t>
                      </a:r>
                      <a:endParaRPr lang="en-IN" sz="2800" dirty="0">
                        <a:latin typeface="Times New Roman" panose="02020603050405020304" pitchFamily="18" charset="0"/>
                        <a:cs typeface="Times New Roman" panose="02020603050405020304" pitchFamily="18" charset="0"/>
                      </a:endParaRPr>
                    </a:p>
                  </a:txBody>
                  <a:tcPr marL="111856" marR="111856"/>
                </a:tc>
                <a:extLst>
                  <a:ext uri="{0D108BD9-81ED-4DB2-BD59-A6C34878D82A}">
                    <a16:rowId xmlns:a16="http://schemas.microsoft.com/office/drawing/2014/main" val="3463704593"/>
                  </a:ext>
                </a:extLst>
              </a:tr>
            </a:tbl>
          </a:graphicData>
        </a:graphic>
      </p:graphicFrame>
      <p:sp>
        <p:nvSpPr>
          <p:cNvPr id="5" name="TextBox 4">
            <a:extLst>
              <a:ext uri="{FF2B5EF4-FFF2-40B4-BE49-F238E27FC236}">
                <a16:creationId xmlns:a16="http://schemas.microsoft.com/office/drawing/2014/main" id="{170323EE-557B-37D3-50B3-B21F7DDF1E96}"/>
              </a:ext>
            </a:extLst>
          </p:cNvPr>
          <p:cNvSpPr txBox="1"/>
          <p:nvPr/>
        </p:nvSpPr>
        <p:spPr>
          <a:xfrm>
            <a:off x="914400" y="1133926"/>
            <a:ext cx="6559826" cy="369332"/>
          </a:xfrm>
          <a:prstGeom prst="rect">
            <a:avLst/>
          </a:prstGeom>
          <a:noFill/>
        </p:spPr>
        <p:txBody>
          <a:bodyPr wrap="square" rtlCol="0">
            <a:spAutoFit/>
          </a:bodyPr>
          <a:lstStyle/>
          <a:p>
            <a:pPr algn="ctr"/>
            <a:r>
              <a:rPr lang="en-US" dirty="0"/>
              <a:t>Table 1. Accuracy percentage for breast cancer diagnostic dataset</a:t>
            </a:r>
            <a:endParaRPr lang="en-IN" dirty="0"/>
          </a:p>
        </p:txBody>
      </p:sp>
      <p:sp>
        <p:nvSpPr>
          <p:cNvPr id="3" name="TextBox 2">
            <a:extLst>
              <a:ext uri="{FF2B5EF4-FFF2-40B4-BE49-F238E27FC236}">
                <a16:creationId xmlns:a16="http://schemas.microsoft.com/office/drawing/2014/main" id="{B28E2894-AB30-4267-9F22-F257388E2A5B}"/>
              </a:ext>
            </a:extLst>
          </p:cNvPr>
          <p:cNvSpPr txBox="1"/>
          <p:nvPr/>
        </p:nvSpPr>
        <p:spPr>
          <a:xfrm>
            <a:off x="7474226" y="1974575"/>
            <a:ext cx="4452732" cy="4401205"/>
          </a:xfrm>
          <a:prstGeom prst="rect">
            <a:avLst/>
          </a:prstGeom>
          <a:noFill/>
        </p:spPr>
        <p:txBody>
          <a:bodyPr wrap="square" rtlCol="0">
            <a:spAutoFit/>
          </a:bodyPr>
          <a:lstStyle/>
          <a:p>
            <a:pPr algn="just"/>
            <a:r>
              <a:rPr lang="en-GB" sz="2000" dirty="0"/>
              <a:t>We employed five main algorithms: SVM, k-NN,DT,RF and LR on the Wisconsin Breast Cancer (original) datasets.</a:t>
            </a:r>
          </a:p>
          <a:p>
            <a:pPr algn="just"/>
            <a:r>
              <a:rPr lang="en-GB" sz="2000" dirty="0"/>
              <a:t>We tried to compare efficiency and effectiveness of those algorithms in terms of accuracy, precision, sensitivity and specificity to find the best classification accuracy. of SVM reaches and accuracy of 97.2% and outperforms, therefore, all other algorithms. In conclusion, SVM has proven its efficiency in Breast Cancer prediction and diagnosis and achieves the best performance in terms of precision and low error rate. </a:t>
            </a:r>
            <a:endParaRPr lang="en-US" sz="2000" dirty="0"/>
          </a:p>
        </p:txBody>
      </p:sp>
    </p:spTree>
    <p:extLst>
      <p:ext uri="{BB962C8B-B14F-4D97-AF65-F5344CB8AC3E}">
        <p14:creationId xmlns:p14="http://schemas.microsoft.com/office/powerpoint/2010/main" val="2557594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D0D0-3374-4BD7-9DF6-4880F1FE48DE}"/>
              </a:ext>
            </a:extLst>
          </p:cNvPr>
          <p:cNvSpPr>
            <a:spLocks noGrp="1"/>
          </p:cNvSpPr>
          <p:nvPr>
            <p:ph type="title"/>
          </p:nvPr>
        </p:nvSpPr>
        <p:spPr>
          <a:xfrm>
            <a:off x="838200" y="543339"/>
            <a:ext cx="10515600" cy="1683026"/>
          </a:xfrm>
        </p:spPr>
        <p:txBody>
          <a:bodyPr>
            <a:normAutofit fontScale="90000"/>
          </a:bodyPr>
          <a:lstStyle/>
          <a:p>
            <a:pPr>
              <a:lnSpc>
                <a:spcPct val="150000"/>
              </a:lnSpc>
            </a:pPr>
            <a:br>
              <a:rPr lang="en-GB" sz="2000" dirty="0">
                <a:latin typeface="+mn-lt"/>
              </a:rPr>
            </a:br>
            <a:br>
              <a:rPr lang="en-GB" sz="2000" dirty="0">
                <a:latin typeface="+mn-lt"/>
              </a:rPr>
            </a:br>
            <a:r>
              <a:rPr lang="en-GB" sz="2200" dirty="0">
                <a:latin typeface="+mn-lt"/>
              </a:rPr>
              <a:t>Since confusion matrices are a useful way to assess the classifier, each row in Table 2 represents the rates in an actual class while each column displays the predictions. Table 3 present the calculated performance measures of classification models based on confusion matrix results, precision sensitivity f1 score for benign and malignant.</a:t>
            </a:r>
            <a:br>
              <a:rPr lang="en-GB" dirty="0"/>
            </a:br>
            <a:endParaRPr lang="en-US" dirty="0"/>
          </a:p>
        </p:txBody>
      </p:sp>
      <p:pic>
        <p:nvPicPr>
          <p:cNvPr id="4" name="Content Placeholder 3">
            <a:extLst>
              <a:ext uri="{FF2B5EF4-FFF2-40B4-BE49-F238E27FC236}">
                <a16:creationId xmlns:a16="http://schemas.microsoft.com/office/drawing/2014/main" id="{64EF88C8-FA69-427C-B24D-049CD0048505}"/>
              </a:ext>
            </a:extLst>
          </p:cNvPr>
          <p:cNvPicPr>
            <a:picLocks noGrp="1" noChangeAspect="1"/>
          </p:cNvPicPr>
          <p:nvPr>
            <p:ph idx="1"/>
          </p:nvPr>
        </p:nvPicPr>
        <p:blipFill>
          <a:blip r:embed="rId2"/>
          <a:stretch>
            <a:fillRect/>
          </a:stretch>
        </p:blipFill>
        <p:spPr>
          <a:xfrm>
            <a:off x="4001849" y="2584450"/>
            <a:ext cx="7037212" cy="3908425"/>
          </a:xfrm>
          <a:prstGeom prst="rect">
            <a:avLst/>
          </a:prstGeom>
        </p:spPr>
      </p:pic>
    </p:spTree>
    <p:extLst>
      <p:ext uri="{BB962C8B-B14F-4D97-AF65-F5344CB8AC3E}">
        <p14:creationId xmlns:p14="http://schemas.microsoft.com/office/powerpoint/2010/main" val="1741764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D273-DA18-440A-9172-33E7BCF51368}"/>
              </a:ext>
            </a:extLst>
          </p:cNvPr>
          <p:cNvSpPr>
            <a:spLocks noGrp="1"/>
          </p:cNvSpPr>
          <p:nvPr>
            <p:ph type="title"/>
          </p:nvPr>
        </p:nvSpPr>
        <p:spPr>
          <a:xfrm>
            <a:off x="677335" y="272955"/>
            <a:ext cx="8596668" cy="860401"/>
          </a:xfrm>
        </p:spPr>
        <p:txBody>
          <a:bodyPr>
            <a:normAutofit/>
          </a:bodyPr>
          <a:lstStyle/>
          <a:p>
            <a:r>
              <a:rPr lang="en-US" sz="4000" b="1" dirty="0">
                <a:latin typeface="Times New Roman" panose="02020603050405020304" pitchFamily="18" charset="0"/>
                <a:cs typeface="Times New Roman" panose="02020603050405020304" pitchFamily="18" charset="0"/>
              </a:rPr>
              <a:t>TITLE OF MAJOR PROJECT</a:t>
            </a:r>
            <a:endParaRPr lang="en-IN"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737AD5B-BD87-49F7-B586-159D297B3D43}"/>
              </a:ext>
            </a:extLst>
          </p:cNvPr>
          <p:cNvSpPr>
            <a:spLocks noGrp="1"/>
          </p:cNvSpPr>
          <p:nvPr>
            <p:ph type="body" idx="1"/>
          </p:nvPr>
        </p:nvSpPr>
        <p:spPr>
          <a:xfrm>
            <a:off x="540858" y="1627496"/>
            <a:ext cx="10791334" cy="1951630"/>
          </a:xfrm>
        </p:spPr>
        <p:txBody>
          <a:bodyPr>
            <a:normAutofit/>
          </a:bodyPr>
          <a:lstStyle/>
          <a:p>
            <a:pPr algn="just"/>
            <a:r>
              <a:rPr lang="en-US" sz="4800" b="1" dirty="0">
                <a:solidFill>
                  <a:schemeClr val="tx1"/>
                </a:solidFill>
              </a:rPr>
              <a:t>Prognosis of Breast Cancer Using Machine Learning Algorithms</a:t>
            </a:r>
          </a:p>
          <a:p>
            <a:pPr algn="ctr"/>
            <a:endParaRPr lang="en-IN" sz="4800" dirty="0"/>
          </a:p>
        </p:txBody>
      </p:sp>
      <p:sp>
        <p:nvSpPr>
          <p:cNvPr id="4" name="TextBox 3">
            <a:extLst>
              <a:ext uri="{FF2B5EF4-FFF2-40B4-BE49-F238E27FC236}">
                <a16:creationId xmlns:a16="http://schemas.microsoft.com/office/drawing/2014/main" id="{81F131BB-22E0-203B-B309-3BE0D9DB857C}"/>
              </a:ext>
            </a:extLst>
          </p:cNvPr>
          <p:cNvSpPr txBox="1"/>
          <p:nvPr/>
        </p:nvSpPr>
        <p:spPr>
          <a:xfrm>
            <a:off x="859809" y="4380931"/>
            <a:ext cx="2402006" cy="1477328"/>
          </a:xfrm>
          <a:prstGeom prst="rect">
            <a:avLst/>
          </a:prstGeom>
          <a:noFill/>
        </p:spPr>
        <p:txBody>
          <a:bodyPr wrap="square" rtlCol="0">
            <a:spAutoFit/>
          </a:bodyPr>
          <a:lstStyle/>
          <a:p>
            <a:r>
              <a:rPr lang="en-US" dirty="0"/>
              <a:t>Submitted By:-</a:t>
            </a:r>
          </a:p>
          <a:p>
            <a:r>
              <a:rPr lang="en-IN" dirty="0"/>
              <a:t>Shivangi Gaur VII C (1900290100144)</a:t>
            </a:r>
          </a:p>
          <a:p>
            <a:r>
              <a:rPr lang="en-IN" dirty="0"/>
              <a:t>Vasu Bansal    VII C</a:t>
            </a:r>
          </a:p>
          <a:p>
            <a:r>
              <a:rPr lang="en-IN" dirty="0"/>
              <a:t>(1900290100186)</a:t>
            </a:r>
          </a:p>
        </p:txBody>
      </p:sp>
      <p:sp>
        <p:nvSpPr>
          <p:cNvPr id="5" name="TextBox 4">
            <a:extLst>
              <a:ext uri="{FF2B5EF4-FFF2-40B4-BE49-F238E27FC236}">
                <a16:creationId xmlns:a16="http://schemas.microsoft.com/office/drawing/2014/main" id="{5B616F32-2087-3D0D-8680-06EFA18809F9}"/>
              </a:ext>
            </a:extLst>
          </p:cNvPr>
          <p:cNvSpPr txBox="1"/>
          <p:nvPr/>
        </p:nvSpPr>
        <p:spPr>
          <a:xfrm>
            <a:off x="8930186" y="4380931"/>
            <a:ext cx="2402006" cy="646331"/>
          </a:xfrm>
          <a:prstGeom prst="rect">
            <a:avLst/>
          </a:prstGeom>
          <a:noFill/>
        </p:spPr>
        <p:txBody>
          <a:bodyPr wrap="square" rtlCol="0">
            <a:spAutoFit/>
          </a:bodyPr>
          <a:lstStyle/>
          <a:p>
            <a:r>
              <a:rPr lang="en-US" dirty="0"/>
              <a:t>Guided By :-</a:t>
            </a:r>
          </a:p>
          <a:p>
            <a:r>
              <a:rPr lang="en-US" dirty="0"/>
              <a:t>Dr. Seema Maitrey</a:t>
            </a:r>
            <a:endParaRPr lang="en-IN" dirty="0"/>
          </a:p>
        </p:txBody>
      </p:sp>
    </p:spTree>
    <p:extLst>
      <p:ext uri="{BB962C8B-B14F-4D97-AF65-F5344CB8AC3E}">
        <p14:creationId xmlns:p14="http://schemas.microsoft.com/office/powerpoint/2010/main" val="2396697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C91E17-2A46-40E6-846D-EB1CA4739E90}"/>
              </a:ext>
            </a:extLst>
          </p:cNvPr>
          <p:cNvSpPr>
            <a:spLocks noGrp="1"/>
          </p:cNvSpPr>
          <p:nvPr>
            <p:ph idx="1"/>
          </p:nvPr>
        </p:nvSpPr>
        <p:spPr>
          <a:xfrm>
            <a:off x="838200" y="410817"/>
            <a:ext cx="10515600" cy="5766146"/>
          </a:xfrm>
        </p:spPr>
        <p:txBody>
          <a:bodyPr>
            <a:normAutofit/>
          </a:bodyPr>
          <a:lstStyle/>
          <a:p>
            <a:pPr algn="just">
              <a:lnSpc>
                <a:spcPct val="150000"/>
              </a:lnSpc>
            </a:pPr>
            <a:r>
              <a:rPr lang="en-GB" sz="2000" dirty="0"/>
              <a:t>Table 2 Confusion matrix shows that Support Vector Machine predicts correctly 556 cases out of 569 cases constituted of 201 malignant cases that are actually malignant and 356 benign cases that are actually benign, and 11 cases incorrectly predicted including 11 cases of malignant class predicted as benign and 1 case of benign class predicted as malignant.</a:t>
            </a:r>
          </a:p>
          <a:p>
            <a:pPr algn="just">
              <a:lnSpc>
                <a:spcPct val="150000"/>
              </a:lnSpc>
            </a:pPr>
            <a:r>
              <a:rPr lang="en-GB" sz="2000" dirty="0"/>
              <a:t> That is why the accuracy of Support Vector Machine is better than other classification techniques. From the results of table we can see that the percentages of precision 0.98%, sensitivity 0.94%, F-Measure 0.96% of SVM is higher than that of other classifiers. </a:t>
            </a:r>
          </a:p>
          <a:p>
            <a:pPr algn="just">
              <a:lnSpc>
                <a:spcPct val="150000"/>
              </a:lnSpc>
            </a:pPr>
            <a:r>
              <a:rPr lang="en-GB" sz="2000" dirty="0"/>
              <a:t>SVM always outperforms than the other classifiers in performance for two class malignant and benign in Breast Cancer Wisconsin Diagnostic dataset cancer.</a:t>
            </a:r>
            <a:endParaRPr lang="en-US" sz="2000" dirty="0"/>
          </a:p>
        </p:txBody>
      </p:sp>
    </p:spTree>
    <p:extLst>
      <p:ext uri="{BB962C8B-B14F-4D97-AF65-F5344CB8AC3E}">
        <p14:creationId xmlns:p14="http://schemas.microsoft.com/office/powerpoint/2010/main" val="2245231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BEBC-3D30-4B79-A160-6A2B43B3E1C0}"/>
              </a:ext>
            </a:extLst>
          </p:cNvPr>
          <p:cNvSpPr>
            <a:spLocks noGrp="1"/>
          </p:cNvSpPr>
          <p:nvPr>
            <p:ph type="title"/>
          </p:nvPr>
        </p:nvSpPr>
        <p:spPr/>
        <p:txBody>
          <a:bodyPr>
            <a:normAutofit/>
          </a:bodyPr>
          <a:lstStyle/>
          <a:p>
            <a:r>
              <a:rPr lang="en-GB" sz="4000" b="1" dirty="0">
                <a:latin typeface="Times New Roman" panose="02020603050405020304" pitchFamily="18" charset="0"/>
                <a:cs typeface="Times New Roman" panose="02020603050405020304" pitchFamily="18" charset="0"/>
              </a:rPr>
              <a:t>Attributes that yield best result for SVM</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E43739-9B6A-4BD4-AC59-D3E236653037}"/>
              </a:ext>
            </a:extLst>
          </p:cNvPr>
          <p:cNvSpPr>
            <a:spLocks noGrp="1"/>
          </p:cNvSpPr>
          <p:nvPr>
            <p:ph idx="1"/>
          </p:nvPr>
        </p:nvSpPr>
        <p:spPr>
          <a:xfrm>
            <a:off x="357809" y="1537252"/>
            <a:ext cx="11476382" cy="4955623"/>
          </a:xfrm>
        </p:spPr>
        <p:txBody>
          <a:bodyPr>
            <a:normAutofit/>
          </a:bodyPr>
          <a:lstStyle/>
          <a:p>
            <a:pPr algn="just">
              <a:lnSpc>
                <a:spcPct val="150000"/>
              </a:lnSpc>
            </a:pPr>
            <a:r>
              <a:rPr lang="en-GB" sz="2000" dirty="0"/>
              <a:t>There are 9 attributes(features) that yield the best result for SVM </a:t>
            </a:r>
            <a:r>
              <a:rPr lang="en-GB" sz="2000" dirty="0" err="1"/>
              <a:t>algorithm.These</a:t>
            </a:r>
            <a:r>
              <a:rPr lang="en-GB" sz="2000" dirty="0"/>
              <a:t> attributes found to be informative and influential for breast cancer classification using SVM.</a:t>
            </a:r>
          </a:p>
          <a:p>
            <a:pPr algn="just">
              <a:lnSpc>
                <a:spcPct val="150000"/>
              </a:lnSpc>
            </a:pPr>
            <a:r>
              <a:rPr lang="en-US" sz="2000" b="1" dirty="0"/>
              <a:t>Radius Mean</a:t>
            </a:r>
            <a:r>
              <a:rPr lang="en-US" sz="2000" dirty="0"/>
              <a:t>: The radius of a tumor is a measure of its size. Larger tumors tend to be associated with a higher likelihood of malignancy. In breast cancer prediction, the </a:t>
            </a:r>
            <a:r>
              <a:rPr lang="en-US" sz="2000" dirty="0" err="1"/>
              <a:t>radius_mean</a:t>
            </a:r>
            <a:r>
              <a:rPr lang="en-US" sz="2000" dirty="0"/>
              <a:t> feature provides information about the size of the tumor, which can be indicative of its potential malignancy.</a:t>
            </a:r>
          </a:p>
          <a:p>
            <a:pPr algn="just">
              <a:lnSpc>
                <a:spcPct val="150000"/>
              </a:lnSpc>
            </a:pPr>
            <a:r>
              <a:rPr lang="en-US" sz="2000" b="1" dirty="0"/>
              <a:t>Texture Mean</a:t>
            </a:r>
            <a:r>
              <a:rPr lang="en-US" sz="2000" dirty="0"/>
              <a:t>: Texture refers to the variations in grayscale intensities within the image of a tumor. Tumors with heterogeneous texture patterns may indicate irregular growth patterns and increased likelihood of malignancy. The </a:t>
            </a:r>
            <a:r>
              <a:rPr lang="en-US" sz="2000" dirty="0" err="1"/>
              <a:t>texture_mean</a:t>
            </a:r>
            <a:r>
              <a:rPr lang="en-US" sz="2000" dirty="0"/>
              <a:t> feature captures this information, which can be helpful in differentiating between benign and malignant tumors.</a:t>
            </a:r>
          </a:p>
          <a:p>
            <a:pPr algn="just">
              <a:lnSpc>
                <a:spcPct val="150000"/>
              </a:lnSpc>
            </a:pPr>
            <a:endParaRPr lang="en-US" sz="2000" dirty="0"/>
          </a:p>
          <a:p>
            <a:pPr algn="just">
              <a:lnSpc>
                <a:spcPct val="150000"/>
              </a:lnSpc>
            </a:pPr>
            <a:endParaRPr lang="en-US" sz="2000" dirty="0"/>
          </a:p>
        </p:txBody>
      </p:sp>
    </p:spTree>
    <p:extLst>
      <p:ext uri="{BB962C8B-B14F-4D97-AF65-F5344CB8AC3E}">
        <p14:creationId xmlns:p14="http://schemas.microsoft.com/office/powerpoint/2010/main" val="635420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00C15-84E9-4253-AD40-C5CD42BBA874}"/>
              </a:ext>
            </a:extLst>
          </p:cNvPr>
          <p:cNvSpPr>
            <a:spLocks noGrp="1"/>
          </p:cNvSpPr>
          <p:nvPr>
            <p:ph idx="1"/>
          </p:nvPr>
        </p:nvSpPr>
        <p:spPr>
          <a:xfrm>
            <a:off x="344557" y="225288"/>
            <a:ext cx="11555895" cy="6480312"/>
          </a:xfrm>
        </p:spPr>
        <p:txBody>
          <a:bodyPr>
            <a:normAutofit fontScale="92500" lnSpcReduction="10000"/>
          </a:bodyPr>
          <a:lstStyle/>
          <a:p>
            <a:pPr algn="just">
              <a:lnSpc>
                <a:spcPct val="150000"/>
              </a:lnSpc>
            </a:pPr>
            <a:r>
              <a:rPr lang="en-US" sz="2200" b="1" dirty="0"/>
              <a:t>Perimeter</a:t>
            </a:r>
            <a:r>
              <a:rPr lang="en-US" sz="2200" dirty="0"/>
              <a:t>: The perimeter of a tumor measures the length of its boundary. Similar to the radius, tumors with larger perimeters are generally associated with a higher probability of malignancy. The </a:t>
            </a:r>
            <a:r>
              <a:rPr lang="en-US" sz="2200" dirty="0" err="1"/>
              <a:t>perimeter_mean</a:t>
            </a:r>
            <a:r>
              <a:rPr lang="en-US" sz="2200" dirty="0"/>
              <a:t> feature provides information about the shape and extent of the tumor, which can contribute to accurate classification.</a:t>
            </a:r>
          </a:p>
          <a:p>
            <a:pPr algn="just">
              <a:lnSpc>
                <a:spcPct val="150000"/>
              </a:lnSpc>
            </a:pPr>
            <a:r>
              <a:rPr lang="en-US" sz="2200" b="1" dirty="0"/>
              <a:t>Area</a:t>
            </a:r>
            <a:r>
              <a:rPr lang="en-US" sz="2200" dirty="0"/>
              <a:t>: The area of a tumor represents the size of the tumor in terms of the number of pixels or units. Similar to the radius and perimeter, a larger tumor area is often associated with increased malignancy. The </a:t>
            </a:r>
            <a:r>
              <a:rPr lang="en-US" sz="2200" dirty="0" err="1"/>
              <a:t>area_mean</a:t>
            </a:r>
            <a:r>
              <a:rPr lang="en-US" sz="2200" dirty="0"/>
              <a:t> feature provides a quantitative measure of the tumor's size, which can contribute to accurate classification.</a:t>
            </a:r>
          </a:p>
          <a:p>
            <a:pPr algn="just">
              <a:lnSpc>
                <a:spcPct val="150000"/>
              </a:lnSpc>
            </a:pPr>
            <a:r>
              <a:rPr lang="en-US" sz="2200" b="1" dirty="0"/>
              <a:t>Smoothness</a:t>
            </a:r>
            <a:r>
              <a:rPr lang="en-US" sz="2200" dirty="0"/>
              <a:t>: Smoothness is a measure of the local variation in the radius of a tumor. Malignant tumors tend to have irregular and rough surfaces, resulting in lower smoothness values. The </a:t>
            </a:r>
            <a:r>
              <a:rPr lang="en-US" sz="2200" dirty="0" err="1"/>
              <a:t>smoothness_mean</a:t>
            </a:r>
            <a:r>
              <a:rPr lang="en-US" sz="2200" dirty="0"/>
              <a:t> feature captures this aspect and can help distinguish between benign and malignant tumors.</a:t>
            </a:r>
          </a:p>
          <a:p>
            <a:pPr algn="just">
              <a:lnSpc>
                <a:spcPct val="150000"/>
              </a:lnSpc>
            </a:pPr>
            <a:r>
              <a:rPr lang="en-US" sz="2200" b="1" dirty="0"/>
              <a:t>Compactness</a:t>
            </a:r>
            <a:r>
              <a:rPr lang="en-US" sz="2200" dirty="0"/>
              <a:t>: Compactness measures the shape of a tumor by comparing its perimeter to its area. Tumors with irregular shapes often have higher compactness values. The </a:t>
            </a:r>
            <a:r>
              <a:rPr lang="en-US" sz="2200" dirty="0" err="1"/>
              <a:t>compactness_mean</a:t>
            </a:r>
            <a:r>
              <a:rPr lang="en-US" sz="2200" dirty="0"/>
              <a:t> feature can capture the irregularity of tumor shape, which is often associated with malignancy.</a:t>
            </a:r>
          </a:p>
          <a:p>
            <a:pPr algn="just">
              <a:lnSpc>
                <a:spcPct val="150000"/>
              </a:lnSpc>
            </a:pPr>
            <a:endParaRPr lang="en-US" sz="2000" dirty="0"/>
          </a:p>
          <a:p>
            <a:endParaRPr lang="en-US" dirty="0"/>
          </a:p>
        </p:txBody>
      </p:sp>
    </p:spTree>
    <p:extLst>
      <p:ext uri="{BB962C8B-B14F-4D97-AF65-F5344CB8AC3E}">
        <p14:creationId xmlns:p14="http://schemas.microsoft.com/office/powerpoint/2010/main" val="1028794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9B3B8C-FECF-42F6-BB93-2B3270506FA2}"/>
              </a:ext>
            </a:extLst>
          </p:cNvPr>
          <p:cNvSpPr>
            <a:spLocks noGrp="1"/>
          </p:cNvSpPr>
          <p:nvPr>
            <p:ph idx="1"/>
          </p:nvPr>
        </p:nvSpPr>
        <p:spPr>
          <a:xfrm>
            <a:off x="304799" y="225287"/>
            <a:ext cx="11542643" cy="6414052"/>
          </a:xfrm>
        </p:spPr>
        <p:txBody>
          <a:bodyPr>
            <a:normAutofit/>
          </a:bodyPr>
          <a:lstStyle/>
          <a:p>
            <a:pPr algn="just">
              <a:lnSpc>
                <a:spcPct val="150000"/>
              </a:lnSpc>
            </a:pPr>
            <a:r>
              <a:rPr lang="en-US" sz="2000" b="1" dirty="0"/>
              <a:t>Concavity</a:t>
            </a:r>
            <a:r>
              <a:rPr lang="en-US" sz="2000" dirty="0"/>
              <a:t>: Concavity refers to the presence of concave regions within the boundary of a tumor. Higher concavity values are typically observed in malignant tumors due to irregular growth patterns. The </a:t>
            </a:r>
            <a:r>
              <a:rPr lang="en-US" sz="2000" dirty="0" err="1"/>
              <a:t>concavity_mean</a:t>
            </a:r>
            <a:r>
              <a:rPr lang="en-US" sz="2000" dirty="0"/>
              <a:t> feature provides information about the concave regions within the tumor, which can contribute to accurate classification</a:t>
            </a:r>
          </a:p>
          <a:p>
            <a:pPr algn="just">
              <a:lnSpc>
                <a:spcPct val="150000"/>
              </a:lnSpc>
            </a:pPr>
            <a:r>
              <a:rPr lang="en-US" sz="2000" b="1" dirty="0"/>
              <a:t>Concave points</a:t>
            </a:r>
            <a:r>
              <a:rPr lang="en-US" sz="2000" dirty="0"/>
              <a:t>: Concave points represent the number of concave portions in the boundary of a tumor. Malignant tumors often have more concave points compared to benign tumors. The concave </a:t>
            </a:r>
            <a:r>
              <a:rPr lang="en-US" sz="2000" dirty="0" err="1"/>
              <a:t>points_mean</a:t>
            </a:r>
            <a:r>
              <a:rPr lang="en-US" sz="2000" dirty="0"/>
              <a:t> feature captures this characteristic and can help differentiate between benign and malignant tumors.</a:t>
            </a:r>
          </a:p>
          <a:p>
            <a:pPr algn="just">
              <a:lnSpc>
                <a:spcPct val="150000"/>
              </a:lnSpc>
            </a:pPr>
            <a:r>
              <a:rPr lang="en-US" sz="2000" b="1" dirty="0"/>
              <a:t>Symmetry</a:t>
            </a:r>
            <a:r>
              <a:rPr lang="en-US" sz="2000" dirty="0"/>
              <a:t>: Symmetry measures the symmetry of a tumor in terms of its shape and appearance. Benign tumors tend to have higher symmetry values, while malignant tumors may exhibit more asymmetry. The </a:t>
            </a:r>
            <a:r>
              <a:rPr lang="en-US" sz="2000" dirty="0" err="1"/>
              <a:t>symmetry_mean</a:t>
            </a:r>
            <a:r>
              <a:rPr lang="en-US" sz="2000" dirty="0"/>
              <a:t> feature provides information about the tumor's symmetry, which can be useful for accurate classification.</a:t>
            </a:r>
          </a:p>
          <a:p>
            <a:pPr algn="just">
              <a:lnSpc>
                <a:spcPct val="150000"/>
              </a:lnSpc>
            </a:pPr>
            <a:r>
              <a:rPr lang="en-GB" sz="2000" dirty="0"/>
              <a:t>These attributes are part of the Wisconsin Diagnostic Breast Cancer (WDBC) dataset, which contains various measurements derived from digitized images of breast mass.</a:t>
            </a:r>
            <a:endParaRPr lang="en-US" sz="2000" dirty="0"/>
          </a:p>
        </p:txBody>
      </p:sp>
    </p:spTree>
    <p:extLst>
      <p:ext uri="{BB962C8B-B14F-4D97-AF65-F5344CB8AC3E}">
        <p14:creationId xmlns:p14="http://schemas.microsoft.com/office/powerpoint/2010/main" val="2747145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4D68-2786-90F7-B6D7-1D786B3ACBED}"/>
              </a:ext>
            </a:extLst>
          </p:cNvPr>
          <p:cNvSpPr>
            <a:spLocks noGrp="1"/>
          </p:cNvSpPr>
          <p:nvPr>
            <p:ph type="title"/>
          </p:nvPr>
        </p:nvSpPr>
        <p:spPr>
          <a:xfrm>
            <a:off x="838200" y="365126"/>
            <a:ext cx="10515600" cy="1078716"/>
          </a:xfrm>
        </p:spPr>
        <p:txBody>
          <a:bodyPr>
            <a:normAutofit/>
          </a:bodyPr>
          <a:lstStyle/>
          <a:p>
            <a:pPr algn="ctr"/>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043F99E-8B12-F6BA-6D8F-B9C7468A9F66}"/>
              </a:ext>
            </a:extLst>
          </p:cNvPr>
          <p:cNvSpPr txBox="1"/>
          <p:nvPr/>
        </p:nvSpPr>
        <p:spPr>
          <a:xfrm>
            <a:off x="627544" y="1443841"/>
            <a:ext cx="11140386" cy="455509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cs typeface="Times New Roman" panose="02020603050405020304" pitchFamily="18" charset="0"/>
              </a:rPr>
              <a:t>On the Wisconsin Breast Cancer Diagnostic dataset (WBCD) we applied five main algorithms which are: SVM, Random Forests, Logistic Regression, Decision Tree, K-NN, calculate, compare and evaluate different results obtained based on confusion matrix, accuracy, sensitivity, precision, AUC to identify the best machine learning algorithm that are precise, reliable and find the higher accuracy. </a:t>
            </a:r>
          </a:p>
          <a:p>
            <a:pPr marL="285750" indent="-285750" algn="just">
              <a:lnSpc>
                <a:spcPct val="150000"/>
              </a:lnSpc>
              <a:buFont typeface="Arial" panose="020B0604020202020204" pitchFamily="34" charset="0"/>
              <a:buChar char="•"/>
            </a:pPr>
            <a:endParaRPr lang="en-US" sz="2000" dirty="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cs typeface="Times New Roman" panose="02020603050405020304" pitchFamily="18" charset="0"/>
              </a:rPr>
              <a:t>All algorithms have been programmed in Python using scikit-learn library in Anaconda environment. </a:t>
            </a:r>
          </a:p>
          <a:p>
            <a:pPr marL="285750" indent="-285750" algn="just">
              <a:lnSpc>
                <a:spcPct val="150000"/>
              </a:lnSpc>
              <a:buFont typeface="Arial" panose="020B0604020202020204" pitchFamily="34" charset="0"/>
              <a:buChar char="•"/>
            </a:pPr>
            <a:endParaRPr lang="en-US" sz="2000" dirty="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cs typeface="Times New Roman" panose="02020603050405020304" pitchFamily="18" charset="0"/>
              </a:rPr>
              <a:t>After an accurate comparison between our models, we found that Support Vector Machine achieved a higher efficiency of 97.2%, Precision of 97.5%, AUC of 96.6% and outperforms all other algorithms.</a:t>
            </a:r>
          </a:p>
          <a:p>
            <a:pPr marL="285750" indent="-285750" algn="just">
              <a:buFont typeface="Arial" panose="020B0604020202020204" pitchFamily="34" charset="0"/>
              <a:buChar char="•"/>
            </a:pPr>
            <a:endParaRPr lang="en-US" sz="2000" dirty="0">
              <a:cs typeface="Times New Roman" panose="02020603050405020304" pitchFamily="18" charset="0"/>
            </a:endParaRPr>
          </a:p>
        </p:txBody>
      </p:sp>
    </p:spTree>
    <p:extLst>
      <p:ext uri="{BB962C8B-B14F-4D97-AF65-F5344CB8AC3E}">
        <p14:creationId xmlns:p14="http://schemas.microsoft.com/office/powerpoint/2010/main" val="1271085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9A9C88-6741-4EF8-A83D-F4FD623231F5}"/>
              </a:ext>
            </a:extLst>
          </p:cNvPr>
          <p:cNvSpPr>
            <a:spLocks noGrp="1"/>
          </p:cNvSpPr>
          <p:nvPr>
            <p:ph idx="1"/>
          </p:nvPr>
        </p:nvSpPr>
        <p:spPr>
          <a:xfrm>
            <a:off x="838200" y="410817"/>
            <a:ext cx="10863470" cy="5766146"/>
          </a:xfrm>
        </p:spPr>
        <p:txBody>
          <a:bodyPr/>
          <a:lstStyle/>
          <a:p>
            <a:pPr algn="just">
              <a:lnSpc>
                <a:spcPct val="150000"/>
              </a:lnSpc>
            </a:pPr>
            <a:r>
              <a:rPr lang="en-US" sz="2000" dirty="0">
                <a:cs typeface="Times New Roman" panose="02020603050405020304" pitchFamily="18" charset="0"/>
              </a:rPr>
              <a:t>In conclusion, Support Vector Machine has demonstrated its efficiency in Breast Cancer prediction and diagnosis and achieves the best performance in terms of accuracy and precision.</a:t>
            </a:r>
          </a:p>
          <a:p>
            <a:pPr marL="0" indent="0" algn="just">
              <a:lnSpc>
                <a:spcPct val="150000"/>
              </a:lnSpc>
              <a:buNone/>
            </a:pPr>
            <a:endParaRPr lang="en-US" sz="2000" dirty="0">
              <a:cs typeface="Times New Roman" panose="02020603050405020304" pitchFamily="18" charset="0"/>
            </a:endParaRPr>
          </a:p>
          <a:p>
            <a:pPr algn="just">
              <a:lnSpc>
                <a:spcPct val="150000"/>
              </a:lnSpc>
            </a:pPr>
            <a:r>
              <a:rPr lang="en-US" sz="2000" dirty="0">
                <a:cs typeface="Times New Roman" panose="02020603050405020304" pitchFamily="18" charset="0"/>
              </a:rPr>
              <a:t>It should be noted that all the results obtained are related just to the WBCD database, it can be considered as a limitation of our work, it is therefore necessary to reflect for future works to apply these same algorithms and methods on other databases to confirm the results obtained via this database, as well as, in our future works, we plan to apply our and other machine learning algorithms using new parameters on larger data sets with more disease classes to obtain higher accuracy.</a:t>
            </a:r>
          </a:p>
          <a:p>
            <a:pPr marL="0" indent="0" algn="just">
              <a:lnSpc>
                <a:spcPct val="150000"/>
              </a:lnSpc>
              <a:buNone/>
            </a:pPr>
            <a:br>
              <a:rPr lang="en-IN" dirty="0">
                <a:cs typeface="Times New Roman" panose="02020603050405020304" pitchFamily="18" charset="0"/>
              </a:rPr>
            </a:br>
            <a:endParaRPr 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3304814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B31A-E1AF-7150-B485-58AAA8384F87}"/>
              </a:ext>
            </a:extLst>
          </p:cNvPr>
          <p:cNvSpPr>
            <a:spLocks noGrp="1"/>
          </p:cNvSpPr>
          <p:nvPr>
            <p:ph type="ctrTitle"/>
          </p:nvPr>
        </p:nvSpPr>
        <p:spPr>
          <a:xfrm>
            <a:off x="1507068" y="184245"/>
            <a:ext cx="9465732" cy="624138"/>
          </a:xfrm>
        </p:spPr>
        <p:txBody>
          <a:bodyPr>
            <a:normAutofit fontScale="90000"/>
          </a:bodyPr>
          <a:lstStyle/>
          <a:p>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ED7EAB5-EAA8-7004-AE99-CE107F8D8960}"/>
              </a:ext>
            </a:extLst>
          </p:cNvPr>
          <p:cNvSpPr>
            <a:spLocks noGrp="1"/>
          </p:cNvSpPr>
          <p:nvPr>
            <p:ph type="subTitle" idx="1"/>
          </p:nvPr>
        </p:nvSpPr>
        <p:spPr>
          <a:xfrm>
            <a:off x="212035" y="808383"/>
            <a:ext cx="11767930" cy="5865372"/>
          </a:xfrm>
        </p:spPr>
        <p:txBody>
          <a:bodyPr>
            <a:normAutofit fontScale="85000" lnSpcReduction="10000"/>
          </a:bodyPr>
          <a:lstStyle/>
          <a:p>
            <a:pPr algn="just">
              <a:lnSpc>
                <a:spcPct val="160000"/>
              </a:lnSpc>
              <a:spcBef>
                <a:spcPts val="30"/>
              </a:spcBef>
            </a:pPr>
            <a:r>
              <a:rPr lang="en-US" spc="0" dirty="0">
                <a:effectLst/>
                <a:ea typeface="Times New Roman" panose="02020603050405020304" pitchFamily="18" charset="0"/>
              </a:rPr>
              <a:t>[1] ‘WHO</a:t>
            </a:r>
            <a:r>
              <a:rPr lang="en-US" spc="-35" dirty="0">
                <a:effectLst/>
                <a:ea typeface="Times New Roman" panose="02020603050405020304" pitchFamily="18" charset="0"/>
              </a:rPr>
              <a:t> </a:t>
            </a:r>
            <a:r>
              <a:rPr lang="en-US" spc="0" dirty="0">
                <a:effectLst/>
                <a:ea typeface="Times New Roman" panose="02020603050405020304" pitchFamily="18" charset="0"/>
              </a:rPr>
              <a:t>|</a:t>
            </a:r>
            <a:r>
              <a:rPr lang="en-US" spc="-35" dirty="0">
                <a:effectLst/>
                <a:ea typeface="Times New Roman" panose="02020603050405020304" pitchFamily="18" charset="0"/>
              </a:rPr>
              <a:t> </a:t>
            </a:r>
            <a:r>
              <a:rPr lang="en-US" spc="0" dirty="0">
                <a:effectLst/>
                <a:ea typeface="Times New Roman" panose="02020603050405020304" pitchFamily="18" charset="0"/>
              </a:rPr>
              <a:t>Breast</a:t>
            </a:r>
            <a:r>
              <a:rPr lang="en-US" spc="-25" dirty="0">
                <a:effectLst/>
                <a:ea typeface="Times New Roman" panose="02020603050405020304" pitchFamily="18" charset="0"/>
              </a:rPr>
              <a:t> </a:t>
            </a:r>
            <a:r>
              <a:rPr lang="en-US" spc="0" dirty="0">
                <a:effectLst/>
                <a:ea typeface="Times New Roman" panose="02020603050405020304" pitchFamily="18" charset="0"/>
              </a:rPr>
              <a:t>cancer’,</a:t>
            </a:r>
            <a:r>
              <a:rPr lang="en-US" spc="-20" dirty="0">
                <a:effectLst/>
                <a:ea typeface="Times New Roman" panose="02020603050405020304" pitchFamily="18" charset="0"/>
              </a:rPr>
              <a:t> </a:t>
            </a:r>
            <a:r>
              <a:rPr lang="en-US" i="1" spc="0" dirty="0">
                <a:effectLst/>
                <a:ea typeface="Times New Roman" panose="02020603050405020304" pitchFamily="18" charset="0"/>
              </a:rPr>
              <a:t>WHO</a:t>
            </a:r>
            <a:r>
              <a:rPr lang="en-US" spc="0" dirty="0">
                <a:effectLst/>
                <a:ea typeface="Times New Roman" panose="02020603050405020304" pitchFamily="18" charset="0"/>
              </a:rPr>
              <a:t>.</a:t>
            </a:r>
            <a:r>
              <a:rPr lang="en-US" spc="-25" dirty="0">
                <a:effectLst/>
                <a:ea typeface="Times New Roman" panose="02020603050405020304" pitchFamily="18" charset="0"/>
              </a:rPr>
              <a:t> </a:t>
            </a:r>
            <a:r>
              <a:rPr lang="en-US" u="none" strike="noStrike" spc="0" dirty="0">
                <a:solidFill>
                  <a:srgbClr val="0000FF"/>
                </a:solidFill>
                <a:effectLst/>
                <a:ea typeface="Times New Roman" panose="02020603050405020304" pitchFamily="18" charset="0"/>
                <a:hlinkClick r:id="rId2"/>
              </a:rPr>
              <a:t>http://www.who.int/cancer/prevention/diagnosis-screening/breast-cancer/en/</a:t>
            </a:r>
            <a:r>
              <a:rPr lang="en-US" u="none" strike="noStrike" spc="-30" dirty="0">
                <a:solidFill>
                  <a:srgbClr val="0000FF"/>
                </a:solidFill>
                <a:effectLst/>
                <a:ea typeface="Times New Roman" panose="02020603050405020304" pitchFamily="18" charset="0"/>
                <a:hlinkClick r:id="rId2"/>
              </a:rPr>
              <a:t> </a:t>
            </a:r>
            <a:r>
              <a:rPr lang="en-US" spc="0" dirty="0">
                <a:effectLst/>
                <a:ea typeface="Times New Roman" panose="02020603050405020304" pitchFamily="18" charset="0"/>
              </a:rPr>
              <a:t>(accessed</a:t>
            </a:r>
            <a:r>
              <a:rPr lang="en-US" spc="-25" dirty="0">
                <a:effectLst/>
                <a:ea typeface="Times New Roman" panose="02020603050405020304" pitchFamily="18" charset="0"/>
              </a:rPr>
              <a:t> </a:t>
            </a:r>
            <a:r>
              <a:rPr lang="en-US" spc="0" dirty="0">
                <a:effectLst/>
                <a:ea typeface="Times New Roman" panose="02020603050405020304" pitchFamily="18" charset="0"/>
              </a:rPr>
              <a:t>Feb.</a:t>
            </a:r>
            <a:r>
              <a:rPr lang="en-US" spc="-25" dirty="0">
                <a:effectLst/>
                <a:ea typeface="Times New Roman" panose="02020603050405020304" pitchFamily="18" charset="0"/>
              </a:rPr>
              <a:t> </a:t>
            </a:r>
            <a:r>
              <a:rPr lang="en-US" spc="0" dirty="0">
                <a:effectLst/>
                <a:ea typeface="Times New Roman" panose="02020603050405020304" pitchFamily="18" charset="0"/>
              </a:rPr>
              <a:t>18,</a:t>
            </a:r>
            <a:r>
              <a:rPr lang="en-US" spc="-25" dirty="0">
                <a:effectLst/>
                <a:ea typeface="Times New Roman" panose="02020603050405020304" pitchFamily="18" charset="0"/>
              </a:rPr>
              <a:t> </a:t>
            </a:r>
            <a:r>
              <a:rPr lang="en-US" spc="0" dirty="0">
                <a:effectLst/>
                <a:ea typeface="Times New Roman" panose="02020603050405020304" pitchFamily="18" charset="0"/>
              </a:rPr>
              <a:t>2020).</a:t>
            </a:r>
          </a:p>
          <a:p>
            <a:pPr marR="67310" lvl="0" algn="just">
              <a:lnSpc>
                <a:spcPct val="160000"/>
              </a:lnSpc>
              <a:spcBef>
                <a:spcPts val="5"/>
              </a:spcBef>
              <a:spcAft>
                <a:spcPts val="0"/>
              </a:spcAft>
              <a:buSzPts val="800"/>
              <a:tabLst>
                <a:tab pos="286385" algn="l"/>
              </a:tabLst>
            </a:pPr>
            <a:r>
              <a:rPr lang="en-US" spc="0" dirty="0">
                <a:effectLst/>
                <a:ea typeface="Times New Roman" panose="02020603050405020304" pitchFamily="18" charset="0"/>
              </a:rPr>
              <a:t>[2</a:t>
            </a:r>
            <a:r>
              <a:rPr lang="en-US" dirty="0">
                <a:ea typeface="Times New Roman" panose="02020603050405020304" pitchFamily="18" charset="0"/>
              </a:rPr>
              <a:t>] </a:t>
            </a:r>
            <a:r>
              <a:rPr lang="en-US" spc="0" dirty="0">
                <a:effectLst/>
                <a:ea typeface="Times New Roman" panose="02020603050405020304" pitchFamily="18" charset="0"/>
              </a:rPr>
              <a:t>Datafloq</a:t>
            </a:r>
            <a:r>
              <a:rPr lang="en-US" spc="5" dirty="0">
                <a:effectLst/>
                <a:ea typeface="Times New Roman" panose="02020603050405020304" pitchFamily="18" charset="0"/>
              </a:rPr>
              <a:t> </a:t>
            </a:r>
            <a:r>
              <a:rPr lang="en-US" spc="0" dirty="0">
                <a:effectLst/>
                <a:ea typeface="Times New Roman" panose="02020603050405020304" pitchFamily="18" charset="0"/>
              </a:rPr>
              <a:t>-</a:t>
            </a:r>
            <a:r>
              <a:rPr lang="en-US" spc="5" dirty="0">
                <a:effectLst/>
                <a:ea typeface="Times New Roman" panose="02020603050405020304" pitchFamily="18" charset="0"/>
              </a:rPr>
              <a:t> </a:t>
            </a:r>
            <a:r>
              <a:rPr lang="en-US" spc="0" dirty="0">
                <a:effectLst/>
                <a:ea typeface="Times New Roman" panose="02020603050405020304" pitchFamily="18" charset="0"/>
              </a:rPr>
              <a:t>Top</a:t>
            </a:r>
            <a:r>
              <a:rPr lang="en-US" spc="5" dirty="0">
                <a:effectLst/>
                <a:ea typeface="Times New Roman" panose="02020603050405020304" pitchFamily="18" charset="0"/>
              </a:rPr>
              <a:t> </a:t>
            </a:r>
            <a:r>
              <a:rPr lang="en-US" spc="0" dirty="0">
                <a:effectLst/>
                <a:ea typeface="Times New Roman" panose="02020603050405020304" pitchFamily="18" charset="0"/>
              </a:rPr>
              <a:t>10</a:t>
            </a:r>
            <a:r>
              <a:rPr lang="en-US" spc="5" dirty="0">
                <a:effectLst/>
                <a:ea typeface="Times New Roman" panose="02020603050405020304" pitchFamily="18" charset="0"/>
              </a:rPr>
              <a:t> </a:t>
            </a:r>
            <a:r>
              <a:rPr lang="en-US" spc="0" dirty="0">
                <a:effectLst/>
                <a:ea typeface="Times New Roman" panose="02020603050405020304" pitchFamily="18" charset="0"/>
              </a:rPr>
              <a:t>Data</a:t>
            </a:r>
            <a:r>
              <a:rPr lang="en-US" spc="5" dirty="0">
                <a:effectLst/>
                <a:ea typeface="Times New Roman" panose="02020603050405020304" pitchFamily="18" charset="0"/>
              </a:rPr>
              <a:t> </a:t>
            </a:r>
            <a:r>
              <a:rPr lang="en-US" spc="0" dirty="0">
                <a:effectLst/>
                <a:ea typeface="Times New Roman" panose="02020603050405020304" pitchFamily="18" charset="0"/>
              </a:rPr>
              <a:t>Mining</a:t>
            </a:r>
            <a:r>
              <a:rPr lang="en-US" spc="5" dirty="0">
                <a:effectLst/>
                <a:ea typeface="Times New Roman" panose="02020603050405020304" pitchFamily="18" charset="0"/>
              </a:rPr>
              <a:t> </a:t>
            </a:r>
            <a:r>
              <a:rPr lang="en-US" spc="0" dirty="0">
                <a:effectLst/>
                <a:ea typeface="Times New Roman" panose="02020603050405020304" pitchFamily="18" charset="0"/>
              </a:rPr>
              <a:t>Algorithms,</a:t>
            </a:r>
            <a:r>
              <a:rPr lang="en-US" spc="5" dirty="0">
                <a:effectLst/>
                <a:ea typeface="Times New Roman" panose="02020603050405020304" pitchFamily="18" charset="0"/>
              </a:rPr>
              <a:t> </a:t>
            </a:r>
            <a:r>
              <a:rPr lang="en-US" spc="0" dirty="0">
                <a:effectLst/>
                <a:ea typeface="Times New Roman" panose="02020603050405020304" pitchFamily="18" charset="0"/>
              </a:rPr>
              <a:t>Demystified.</a:t>
            </a:r>
            <a:r>
              <a:rPr lang="en-US" spc="5" dirty="0">
                <a:effectLst/>
                <a:ea typeface="Times New Roman" panose="02020603050405020304" pitchFamily="18" charset="0"/>
              </a:rPr>
              <a:t> </a:t>
            </a:r>
            <a:r>
              <a:rPr lang="en-US" spc="0" dirty="0">
                <a:effectLst/>
                <a:ea typeface="Times New Roman" panose="02020603050405020304" pitchFamily="18" charset="0"/>
                <a:hlinkClick r:id="rId3"/>
              </a:rPr>
              <a:t>https://datafloq.com/read/top-10-data-mining</a:t>
            </a:r>
            <a:r>
              <a:rPr lang="en-US" spc="0" dirty="0">
                <a:effectLst/>
                <a:ea typeface="Times New Roman" panose="02020603050405020304" pitchFamily="18" charset="0"/>
              </a:rPr>
              <a:t>-algorithmsdemystified/1144.</a:t>
            </a:r>
            <a:r>
              <a:rPr lang="en-US" spc="5" dirty="0">
                <a:effectLst/>
                <a:ea typeface="Times New Roman" panose="02020603050405020304" pitchFamily="18" charset="0"/>
              </a:rPr>
              <a:t> </a:t>
            </a:r>
            <a:r>
              <a:rPr lang="en-US" spc="0" dirty="0">
                <a:effectLst/>
                <a:ea typeface="Times New Roman" panose="02020603050405020304" pitchFamily="18" charset="0"/>
              </a:rPr>
              <a:t>Accessed</a:t>
            </a:r>
            <a:r>
              <a:rPr lang="en-US" spc="-5" dirty="0">
                <a:effectLst/>
                <a:ea typeface="Times New Roman" panose="02020603050405020304" pitchFamily="18" charset="0"/>
              </a:rPr>
              <a:t> </a:t>
            </a:r>
            <a:r>
              <a:rPr lang="en-US" spc="0" dirty="0">
                <a:effectLst/>
                <a:ea typeface="Times New Roman" panose="02020603050405020304" pitchFamily="18" charset="0"/>
              </a:rPr>
              <a:t>December</a:t>
            </a:r>
            <a:r>
              <a:rPr lang="en-US" spc="5" dirty="0">
                <a:effectLst/>
                <a:ea typeface="Times New Roman" panose="02020603050405020304" pitchFamily="18" charset="0"/>
              </a:rPr>
              <a:t> </a:t>
            </a:r>
            <a:r>
              <a:rPr lang="en-US" spc="0" dirty="0">
                <a:effectLst/>
                <a:ea typeface="Times New Roman" panose="02020603050405020304" pitchFamily="18" charset="0"/>
              </a:rPr>
              <a:t>29, 2015.</a:t>
            </a:r>
            <a:endParaRPr lang="en-IN" spc="0" dirty="0">
              <a:effectLst/>
              <a:ea typeface="Times New Roman" panose="02020603050405020304" pitchFamily="18" charset="0"/>
            </a:endParaRPr>
          </a:p>
          <a:p>
            <a:pPr marR="68580" lvl="0" algn="just">
              <a:lnSpc>
                <a:spcPct val="160000"/>
              </a:lnSpc>
              <a:spcBef>
                <a:spcPts val="310"/>
              </a:spcBef>
              <a:spcAft>
                <a:spcPts val="0"/>
              </a:spcAft>
              <a:buSzPts val="800"/>
              <a:tabLst>
                <a:tab pos="267335" algn="l"/>
              </a:tabLst>
            </a:pPr>
            <a:r>
              <a:rPr lang="en-US" spc="0" dirty="0">
                <a:effectLst/>
                <a:ea typeface="Times New Roman" panose="02020603050405020304" pitchFamily="18" charset="0"/>
              </a:rPr>
              <a:t>[3</a:t>
            </a:r>
            <a:r>
              <a:rPr lang="en-US" dirty="0">
                <a:ea typeface="Times New Roman" panose="02020603050405020304" pitchFamily="18" charset="0"/>
              </a:rPr>
              <a:t>] </a:t>
            </a:r>
            <a:r>
              <a:rPr lang="en-US" spc="0" dirty="0">
                <a:effectLst/>
                <a:ea typeface="Times New Roman" panose="02020603050405020304" pitchFamily="18" charset="0"/>
              </a:rPr>
              <a:t>S. Nayak and D. Gope, "Comparison of</a:t>
            </a:r>
            <a:r>
              <a:rPr lang="en-US" spc="5" dirty="0">
                <a:effectLst/>
                <a:ea typeface="Times New Roman" panose="02020603050405020304" pitchFamily="18" charset="0"/>
              </a:rPr>
              <a:t> </a:t>
            </a:r>
            <a:r>
              <a:rPr lang="en-US" spc="0" dirty="0">
                <a:effectLst/>
                <a:ea typeface="Times New Roman" panose="02020603050405020304" pitchFamily="18" charset="0"/>
              </a:rPr>
              <a:t>supervised learning algorithms for</a:t>
            </a:r>
            <a:r>
              <a:rPr lang="en-US" spc="5" dirty="0">
                <a:effectLst/>
                <a:ea typeface="Times New Roman" panose="02020603050405020304" pitchFamily="18" charset="0"/>
              </a:rPr>
              <a:t> </a:t>
            </a:r>
            <a:r>
              <a:rPr lang="en-US" spc="0" dirty="0">
                <a:effectLst/>
                <a:ea typeface="Times New Roman" panose="02020603050405020304" pitchFamily="18" charset="0"/>
              </a:rPr>
              <a:t>RF-based breast cancer</a:t>
            </a:r>
            <a:r>
              <a:rPr lang="en-US" spc="5" dirty="0">
                <a:effectLst/>
                <a:ea typeface="Times New Roman" panose="02020603050405020304" pitchFamily="18" charset="0"/>
              </a:rPr>
              <a:t> </a:t>
            </a:r>
            <a:r>
              <a:rPr lang="en-US" spc="0" dirty="0">
                <a:effectLst/>
                <a:ea typeface="Times New Roman" panose="02020603050405020304" pitchFamily="18" charset="0"/>
              </a:rPr>
              <a:t>detection," 2017 Computing and</a:t>
            </a:r>
            <a:r>
              <a:rPr lang="en-US" spc="5" dirty="0">
                <a:effectLst/>
                <a:ea typeface="Times New Roman" panose="02020603050405020304" pitchFamily="18" charset="0"/>
              </a:rPr>
              <a:t> </a:t>
            </a:r>
            <a:r>
              <a:rPr lang="en-US" spc="0" dirty="0">
                <a:effectLst/>
                <a:ea typeface="Times New Roman" panose="02020603050405020304" pitchFamily="18" charset="0"/>
              </a:rPr>
              <a:t>Electromagnetics</a:t>
            </a:r>
            <a:r>
              <a:rPr lang="en-US" spc="-20" dirty="0">
                <a:effectLst/>
                <a:ea typeface="Times New Roman" panose="02020603050405020304" pitchFamily="18" charset="0"/>
              </a:rPr>
              <a:t> </a:t>
            </a:r>
            <a:r>
              <a:rPr lang="en-US" spc="0" dirty="0">
                <a:effectLst/>
                <a:ea typeface="Times New Roman" panose="02020603050405020304" pitchFamily="18" charset="0"/>
              </a:rPr>
              <a:t>International Workshop (CEM),</a:t>
            </a:r>
            <a:r>
              <a:rPr lang="en-US" spc="25" dirty="0">
                <a:effectLst/>
                <a:ea typeface="Times New Roman" panose="02020603050405020304" pitchFamily="18" charset="0"/>
              </a:rPr>
              <a:t> </a:t>
            </a:r>
            <a:r>
              <a:rPr lang="en-US" spc="0" dirty="0">
                <a:effectLst/>
                <a:ea typeface="Times New Roman" panose="02020603050405020304" pitchFamily="18" charset="0"/>
              </a:rPr>
              <a:t>Barcelona, 2017,</a:t>
            </a:r>
            <a:r>
              <a:rPr lang="en-US" spc="-5" dirty="0">
                <a:effectLst/>
                <a:ea typeface="Times New Roman" panose="02020603050405020304" pitchFamily="18" charset="0"/>
              </a:rPr>
              <a:t> </a:t>
            </a:r>
            <a:r>
              <a:rPr lang="en-US" spc="0" dirty="0">
                <a:effectLst/>
                <a:ea typeface="Times New Roman" panose="02020603050405020304" pitchFamily="18" charset="0"/>
              </a:rPr>
              <a:t>pp 1-</a:t>
            </a:r>
          </a:p>
          <a:p>
            <a:pPr marR="68580" lvl="0" algn="just">
              <a:lnSpc>
                <a:spcPct val="160000"/>
              </a:lnSpc>
              <a:spcBef>
                <a:spcPts val="310"/>
              </a:spcBef>
              <a:spcAft>
                <a:spcPts val="0"/>
              </a:spcAft>
              <a:buSzPts val="800"/>
              <a:tabLst>
                <a:tab pos="267335" algn="l"/>
              </a:tabLst>
            </a:pPr>
            <a:r>
              <a:rPr lang="en-US" spc="0" dirty="0">
                <a:effectLst/>
                <a:ea typeface="Times New Roman" panose="02020603050405020304" pitchFamily="18" charset="0"/>
              </a:rPr>
              <a:t>[4] B.M. Gayathri and C. P. Sumathi, "Comparative study of relevance vector machine with various machine learning techniques used</a:t>
            </a:r>
            <a:r>
              <a:rPr lang="en-US" spc="5" dirty="0">
                <a:effectLst/>
                <a:ea typeface="Times New Roman" panose="02020603050405020304" pitchFamily="18" charset="0"/>
              </a:rPr>
              <a:t> </a:t>
            </a:r>
            <a:r>
              <a:rPr lang="en-US" spc="0" dirty="0">
                <a:effectLst/>
                <a:ea typeface="Times New Roman" panose="02020603050405020304" pitchFamily="18" charset="0"/>
              </a:rPr>
              <a:t>for</a:t>
            </a:r>
            <a:r>
              <a:rPr lang="en-US" spc="5" dirty="0">
                <a:effectLst/>
                <a:ea typeface="Times New Roman" panose="02020603050405020304" pitchFamily="18" charset="0"/>
              </a:rPr>
              <a:t> </a:t>
            </a:r>
            <a:r>
              <a:rPr lang="en-US" spc="0" dirty="0">
                <a:effectLst/>
                <a:ea typeface="Times New Roman" panose="02020603050405020304" pitchFamily="18" charset="0"/>
              </a:rPr>
              <a:t>detecting breast cancer," 2016 IEEE International Conference on Computational Intelligence and Computing Research (ICCIC), Chennai,</a:t>
            </a:r>
            <a:r>
              <a:rPr lang="en-US" spc="5" dirty="0">
                <a:effectLst/>
                <a:ea typeface="Times New Roman" panose="02020603050405020304" pitchFamily="18" charset="0"/>
              </a:rPr>
              <a:t> </a:t>
            </a:r>
            <a:r>
              <a:rPr lang="en-US" spc="0" dirty="0">
                <a:effectLst/>
                <a:ea typeface="Times New Roman" panose="02020603050405020304" pitchFamily="18" charset="0"/>
              </a:rPr>
              <a:t>2016, pp. 1-5.</a:t>
            </a:r>
          </a:p>
          <a:p>
            <a:pPr lvl="0" algn="just">
              <a:lnSpc>
                <a:spcPct val="160000"/>
              </a:lnSpc>
              <a:spcBef>
                <a:spcPts val="310"/>
              </a:spcBef>
              <a:spcAft>
                <a:spcPts val="0"/>
              </a:spcAft>
              <a:buSzPts val="800"/>
              <a:tabLst>
                <a:tab pos="241935" algn="l"/>
              </a:tabLst>
            </a:pPr>
            <a:r>
              <a:rPr lang="en-US" dirty="0">
                <a:ea typeface="Times New Roman" panose="02020603050405020304" pitchFamily="18" charset="0"/>
              </a:rPr>
              <a:t>[5] H.</a:t>
            </a:r>
            <a:r>
              <a:rPr lang="en-US" spc="-15" dirty="0">
                <a:ea typeface="Times New Roman" panose="02020603050405020304" pitchFamily="18" charset="0"/>
              </a:rPr>
              <a:t> </a:t>
            </a:r>
            <a:r>
              <a:rPr lang="en-US" dirty="0" err="1">
                <a:ea typeface="Times New Roman" panose="02020603050405020304" pitchFamily="18" charset="0"/>
              </a:rPr>
              <a:t>Asri</a:t>
            </a:r>
            <a:r>
              <a:rPr lang="en-US" dirty="0">
                <a:ea typeface="Times New Roman" panose="02020603050405020304" pitchFamily="18" charset="0"/>
              </a:rPr>
              <a:t>,</a:t>
            </a:r>
            <a:r>
              <a:rPr lang="en-US" spc="-10" dirty="0">
                <a:ea typeface="Times New Roman" panose="02020603050405020304" pitchFamily="18" charset="0"/>
              </a:rPr>
              <a:t> </a:t>
            </a:r>
            <a:r>
              <a:rPr lang="en-US" dirty="0">
                <a:ea typeface="Times New Roman" panose="02020603050405020304" pitchFamily="18" charset="0"/>
              </a:rPr>
              <a:t>H.</a:t>
            </a:r>
            <a:r>
              <a:rPr lang="en-US" spc="-15" dirty="0">
                <a:ea typeface="Times New Roman" panose="02020603050405020304" pitchFamily="18" charset="0"/>
              </a:rPr>
              <a:t> </a:t>
            </a:r>
            <a:r>
              <a:rPr lang="en-US" dirty="0" err="1">
                <a:ea typeface="Times New Roman" panose="02020603050405020304" pitchFamily="18" charset="0"/>
              </a:rPr>
              <a:t>Mousannif</a:t>
            </a:r>
            <a:r>
              <a:rPr lang="en-US" dirty="0">
                <a:ea typeface="Times New Roman" panose="02020603050405020304" pitchFamily="18" charset="0"/>
              </a:rPr>
              <a:t>,</a:t>
            </a:r>
            <a:r>
              <a:rPr lang="en-US" spc="-10" dirty="0">
                <a:ea typeface="Times New Roman" panose="02020603050405020304" pitchFamily="18" charset="0"/>
              </a:rPr>
              <a:t> </a:t>
            </a:r>
            <a:r>
              <a:rPr lang="en-US" dirty="0">
                <a:ea typeface="Times New Roman" panose="02020603050405020304" pitchFamily="18" charset="0"/>
              </a:rPr>
              <a:t>H.</a:t>
            </a:r>
            <a:r>
              <a:rPr lang="en-US" spc="-10" dirty="0">
                <a:ea typeface="Times New Roman" panose="02020603050405020304" pitchFamily="18" charset="0"/>
              </a:rPr>
              <a:t> </a:t>
            </a:r>
            <a:r>
              <a:rPr lang="en-US" dirty="0">
                <a:ea typeface="Times New Roman" panose="02020603050405020304" pitchFamily="18" charset="0"/>
              </a:rPr>
              <a:t>A.</a:t>
            </a:r>
            <a:r>
              <a:rPr lang="en-US" spc="-15" dirty="0">
                <a:ea typeface="Times New Roman" panose="02020603050405020304" pitchFamily="18" charset="0"/>
              </a:rPr>
              <a:t> </a:t>
            </a:r>
            <a:r>
              <a:rPr lang="en-US" dirty="0" err="1">
                <a:ea typeface="Times New Roman" panose="02020603050405020304" pitchFamily="18" charset="0"/>
              </a:rPr>
              <a:t>Moatassime</a:t>
            </a:r>
            <a:r>
              <a:rPr lang="en-US" dirty="0">
                <a:ea typeface="Times New Roman" panose="02020603050405020304" pitchFamily="18" charset="0"/>
              </a:rPr>
              <a:t>,</a:t>
            </a:r>
            <a:r>
              <a:rPr lang="en-US" spc="-10" dirty="0">
                <a:ea typeface="Times New Roman" panose="02020603050405020304" pitchFamily="18" charset="0"/>
              </a:rPr>
              <a:t> </a:t>
            </a:r>
            <a:r>
              <a:rPr lang="en-US" dirty="0">
                <a:ea typeface="Times New Roman" panose="02020603050405020304" pitchFamily="18" charset="0"/>
              </a:rPr>
              <a:t>and</a:t>
            </a:r>
            <a:r>
              <a:rPr lang="en-US" spc="-10" dirty="0">
                <a:ea typeface="Times New Roman" panose="02020603050405020304" pitchFamily="18" charset="0"/>
              </a:rPr>
              <a:t> </a:t>
            </a:r>
            <a:r>
              <a:rPr lang="en-US" dirty="0">
                <a:ea typeface="Times New Roman" panose="02020603050405020304" pitchFamily="18" charset="0"/>
              </a:rPr>
              <a:t>T.</a:t>
            </a:r>
            <a:r>
              <a:rPr lang="en-US" spc="-15" dirty="0">
                <a:ea typeface="Times New Roman" panose="02020603050405020304" pitchFamily="18" charset="0"/>
              </a:rPr>
              <a:t> </a:t>
            </a:r>
            <a:r>
              <a:rPr lang="en-US" dirty="0">
                <a:ea typeface="Times New Roman" panose="02020603050405020304" pitchFamily="18" charset="0"/>
              </a:rPr>
              <a:t>Noel,</a:t>
            </a:r>
            <a:r>
              <a:rPr lang="en-US" spc="-10" dirty="0">
                <a:ea typeface="Times New Roman" panose="02020603050405020304" pitchFamily="18" charset="0"/>
              </a:rPr>
              <a:t> </a:t>
            </a:r>
            <a:r>
              <a:rPr lang="en-US" dirty="0">
                <a:ea typeface="Times New Roman" panose="02020603050405020304" pitchFamily="18" charset="0"/>
              </a:rPr>
              <a:t>‘Using</a:t>
            </a:r>
            <a:r>
              <a:rPr lang="en-US" spc="5" dirty="0">
                <a:ea typeface="Times New Roman" panose="02020603050405020304" pitchFamily="18" charset="0"/>
              </a:rPr>
              <a:t> </a:t>
            </a:r>
            <a:r>
              <a:rPr lang="en-US" dirty="0">
                <a:ea typeface="Times New Roman" panose="02020603050405020304" pitchFamily="18" charset="0"/>
              </a:rPr>
              <a:t>Machine</a:t>
            </a:r>
            <a:r>
              <a:rPr lang="en-US" spc="5" dirty="0">
                <a:ea typeface="Times New Roman" panose="02020603050405020304" pitchFamily="18" charset="0"/>
              </a:rPr>
              <a:t> </a:t>
            </a:r>
            <a:r>
              <a:rPr lang="en-US" dirty="0">
                <a:ea typeface="Times New Roman" panose="02020603050405020304" pitchFamily="18" charset="0"/>
              </a:rPr>
              <a:t>Learning</a:t>
            </a:r>
            <a:r>
              <a:rPr lang="en-US" spc="-10" dirty="0">
                <a:ea typeface="Times New Roman" panose="02020603050405020304" pitchFamily="18" charset="0"/>
              </a:rPr>
              <a:t> </a:t>
            </a:r>
            <a:r>
              <a:rPr lang="en-US" dirty="0">
                <a:ea typeface="Times New Roman" panose="02020603050405020304" pitchFamily="18" charset="0"/>
              </a:rPr>
              <a:t>Algorithms</a:t>
            </a:r>
            <a:r>
              <a:rPr lang="en-US" spc="-30" dirty="0">
                <a:ea typeface="Times New Roman" panose="02020603050405020304" pitchFamily="18" charset="0"/>
              </a:rPr>
              <a:t> </a:t>
            </a:r>
            <a:r>
              <a:rPr lang="en-US" dirty="0">
                <a:ea typeface="Times New Roman" panose="02020603050405020304" pitchFamily="18" charset="0"/>
              </a:rPr>
              <a:t>for</a:t>
            </a:r>
            <a:r>
              <a:rPr lang="en-US" spc="-5" dirty="0">
                <a:ea typeface="Times New Roman" panose="02020603050405020304" pitchFamily="18" charset="0"/>
              </a:rPr>
              <a:t> </a:t>
            </a:r>
            <a:r>
              <a:rPr lang="en-US" dirty="0">
                <a:ea typeface="Times New Roman" panose="02020603050405020304" pitchFamily="18" charset="0"/>
              </a:rPr>
              <a:t>Breast</a:t>
            </a:r>
            <a:r>
              <a:rPr lang="en-US" spc="-10" dirty="0">
                <a:ea typeface="Times New Roman" panose="02020603050405020304" pitchFamily="18" charset="0"/>
              </a:rPr>
              <a:t> </a:t>
            </a:r>
            <a:r>
              <a:rPr lang="en-US" dirty="0">
                <a:ea typeface="Times New Roman" panose="02020603050405020304" pitchFamily="18" charset="0"/>
              </a:rPr>
              <a:t>Cancer.</a:t>
            </a:r>
          </a:p>
          <a:p>
            <a:pPr lvl="0" algn="just">
              <a:lnSpc>
                <a:spcPct val="160000"/>
              </a:lnSpc>
              <a:spcBef>
                <a:spcPts val="310"/>
              </a:spcBef>
              <a:spcAft>
                <a:spcPts val="0"/>
              </a:spcAft>
              <a:buSzPts val="800"/>
              <a:tabLst>
                <a:tab pos="241935" algn="l"/>
              </a:tabLst>
            </a:pPr>
            <a:r>
              <a:rPr lang="en-US" dirty="0">
                <a:ea typeface="Times New Roman" panose="02020603050405020304" pitchFamily="18" charset="0"/>
              </a:rPr>
              <a:t>Risk</a:t>
            </a:r>
            <a:r>
              <a:rPr lang="en-US" spc="-10" dirty="0">
                <a:ea typeface="Times New Roman" panose="02020603050405020304" pitchFamily="18" charset="0"/>
              </a:rPr>
              <a:t> </a:t>
            </a:r>
            <a:r>
              <a:rPr lang="en-US" dirty="0">
                <a:ea typeface="Times New Roman" panose="02020603050405020304" pitchFamily="18" charset="0"/>
              </a:rPr>
              <a:t>Prediction</a:t>
            </a:r>
            <a:r>
              <a:rPr lang="en-US" spc="-10" dirty="0">
                <a:ea typeface="Times New Roman" panose="02020603050405020304" pitchFamily="18" charset="0"/>
              </a:rPr>
              <a:t> </a:t>
            </a:r>
            <a:r>
              <a:rPr lang="en-US" dirty="0" err="1">
                <a:ea typeface="Times New Roman" panose="02020603050405020304" pitchFamily="18" charset="0"/>
              </a:rPr>
              <a:t>andDiagnosis</a:t>
            </a:r>
            <a:r>
              <a:rPr lang="en-US" dirty="0">
                <a:ea typeface="Times New Roman" panose="02020603050405020304" pitchFamily="18" charset="0"/>
              </a:rPr>
              <a:t>’,</a:t>
            </a:r>
            <a:r>
              <a:rPr lang="en-US" spc="-5" dirty="0">
                <a:ea typeface="Times New Roman" panose="02020603050405020304" pitchFamily="18" charset="0"/>
              </a:rPr>
              <a:t> </a:t>
            </a:r>
            <a:r>
              <a:rPr lang="en-US" i="1" dirty="0">
                <a:ea typeface="Times New Roman" panose="02020603050405020304" pitchFamily="18" charset="0"/>
              </a:rPr>
              <a:t>Procedia</a:t>
            </a:r>
            <a:r>
              <a:rPr lang="en-US" i="1" spc="-10" dirty="0">
                <a:ea typeface="Times New Roman" panose="02020603050405020304" pitchFamily="18" charset="0"/>
              </a:rPr>
              <a:t> </a:t>
            </a:r>
            <a:r>
              <a:rPr lang="en-US" i="1" dirty="0">
                <a:ea typeface="Times New Roman" panose="02020603050405020304" pitchFamily="18" charset="0"/>
              </a:rPr>
              <a:t>Computer</a:t>
            </a:r>
            <a:r>
              <a:rPr lang="en-US" i="1" spc="-20" dirty="0">
                <a:ea typeface="Times New Roman" panose="02020603050405020304" pitchFamily="18" charset="0"/>
              </a:rPr>
              <a:t> </a:t>
            </a:r>
            <a:r>
              <a:rPr lang="en-US" i="1" dirty="0">
                <a:ea typeface="Times New Roman" panose="02020603050405020304" pitchFamily="18" charset="0"/>
              </a:rPr>
              <a:t>Science</a:t>
            </a:r>
            <a:r>
              <a:rPr lang="en-US" dirty="0">
                <a:ea typeface="Times New Roman" panose="02020603050405020304" pitchFamily="18" charset="0"/>
              </a:rPr>
              <a:t>,</a:t>
            </a:r>
            <a:r>
              <a:rPr lang="en-US" spc="-10" dirty="0">
                <a:ea typeface="Times New Roman" panose="02020603050405020304" pitchFamily="18" charset="0"/>
              </a:rPr>
              <a:t> </a:t>
            </a:r>
            <a:r>
              <a:rPr lang="en-US" dirty="0">
                <a:ea typeface="Times New Roman" panose="02020603050405020304" pitchFamily="18" charset="0"/>
              </a:rPr>
              <a:t>vol.</a:t>
            </a:r>
            <a:r>
              <a:rPr lang="en-US" spc="-5" dirty="0">
                <a:ea typeface="Times New Roman" panose="02020603050405020304" pitchFamily="18" charset="0"/>
              </a:rPr>
              <a:t> </a:t>
            </a:r>
            <a:r>
              <a:rPr lang="en-US" dirty="0">
                <a:ea typeface="Times New Roman" panose="02020603050405020304" pitchFamily="18" charset="0"/>
              </a:rPr>
              <a:t>83,</a:t>
            </a:r>
            <a:r>
              <a:rPr lang="en-US" spc="-10" dirty="0">
                <a:ea typeface="Times New Roman" panose="02020603050405020304" pitchFamily="18" charset="0"/>
              </a:rPr>
              <a:t> </a:t>
            </a:r>
            <a:r>
              <a:rPr lang="en-US" dirty="0">
                <a:ea typeface="Times New Roman" panose="02020603050405020304" pitchFamily="18" charset="0"/>
              </a:rPr>
              <a:t>pp.</a:t>
            </a:r>
            <a:r>
              <a:rPr lang="en-US" spc="-10" dirty="0">
                <a:ea typeface="Times New Roman" panose="02020603050405020304" pitchFamily="18" charset="0"/>
              </a:rPr>
              <a:t> </a:t>
            </a:r>
            <a:r>
              <a:rPr lang="en-US" dirty="0">
                <a:ea typeface="Times New Roman" panose="02020603050405020304" pitchFamily="18" charset="0"/>
              </a:rPr>
              <a:t>1064–1069,</a:t>
            </a:r>
            <a:r>
              <a:rPr lang="en-US" spc="-5" dirty="0">
                <a:ea typeface="Times New Roman" panose="02020603050405020304" pitchFamily="18" charset="0"/>
              </a:rPr>
              <a:t> </a:t>
            </a:r>
            <a:r>
              <a:rPr lang="en-US" dirty="0">
                <a:ea typeface="Times New Roman" panose="02020603050405020304" pitchFamily="18" charset="0"/>
              </a:rPr>
              <a:t>2016,</a:t>
            </a:r>
            <a:r>
              <a:rPr lang="en-US" spc="-10" dirty="0">
                <a:ea typeface="Times New Roman" panose="02020603050405020304" pitchFamily="18" charset="0"/>
              </a:rPr>
              <a:t> </a:t>
            </a:r>
            <a:r>
              <a:rPr lang="en-US" dirty="0" err="1">
                <a:ea typeface="Times New Roman" panose="02020603050405020304" pitchFamily="18" charset="0"/>
              </a:rPr>
              <a:t>doi</a:t>
            </a:r>
            <a:r>
              <a:rPr lang="en-US" dirty="0">
                <a:ea typeface="Times New Roman" panose="02020603050405020304" pitchFamily="18" charset="0"/>
              </a:rPr>
              <a:t>:</a:t>
            </a:r>
            <a:r>
              <a:rPr lang="en-US" spc="-5" dirty="0">
                <a:ea typeface="Times New Roman" panose="02020603050405020304" pitchFamily="18" charset="0"/>
              </a:rPr>
              <a:t> </a:t>
            </a:r>
            <a:r>
              <a:rPr lang="en-US" dirty="0">
                <a:ea typeface="Times New Roman" panose="02020603050405020304" pitchFamily="18" charset="0"/>
              </a:rPr>
              <a:t>10.1016/j.procs.2016.04.224.</a:t>
            </a:r>
          </a:p>
          <a:p>
            <a:pPr marR="68580" lvl="0" algn="just">
              <a:lnSpc>
                <a:spcPct val="150000"/>
              </a:lnSpc>
              <a:spcBef>
                <a:spcPts val="310"/>
              </a:spcBef>
              <a:spcAft>
                <a:spcPts val="0"/>
              </a:spcAft>
              <a:buSzPts val="800"/>
              <a:tabLst>
                <a:tab pos="267335" algn="l"/>
              </a:tabLst>
            </a:pPr>
            <a:endParaRPr lang="en-US" sz="2000" spc="0" dirty="0">
              <a:effectLst/>
              <a:ea typeface="Times New Roman" panose="02020603050405020304" pitchFamily="18" charset="0"/>
            </a:endParaRPr>
          </a:p>
          <a:p>
            <a:pPr marR="68580" lvl="0" algn="just">
              <a:lnSpc>
                <a:spcPct val="150000"/>
              </a:lnSpc>
              <a:spcBef>
                <a:spcPts val="310"/>
              </a:spcBef>
              <a:spcAft>
                <a:spcPts val="0"/>
              </a:spcAft>
              <a:buSzPts val="800"/>
              <a:tabLst>
                <a:tab pos="267335" algn="l"/>
              </a:tabLst>
            </a:pPr>
            <a:endParaRPr lang="en-IN" sz="2200" spc="0" dirty="0">
              <a:effectLst/>
              <a:ea typeface="Times New Roman" panose="02020603050405020304" pitchFamily="18" charset="0"/>
            </a:endParaRPr>
          </a:p>
          <a:p>
            <a:pPr marL="342900" lvl="0" indent="-342900" algn="just">
              <a:lnSpc>
                <a:spcPts val="910"/>
              </a:lnSpc>
              <a:spcBef>
                <a:spcPts val="310"/>
              </a:spcBef>
              <a:spcAft>
                <a:spcPts val="0"/>
              </a:spcAft>
              <a:buSzPts val="800"/>
              <a:buFont typeface="Times New Roman" panose="02020603050405020304" pitchFamily="18" charset="0"/>
              <a:buAutoNum type="arabicPeriod"/>
              <a:tabLst>
                <a:tab pos="241935" algn="l"/>
              </a:tabLst>
            </a:pPr>
            <a:endParaRPr lang="en-IN" sz="22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1446272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10A1E5-FC2E-AFAE-A4D9-F6D30F5B27F8}"/>
              </a:ext>
            </a:extLst>
          </p:cNvPr>
          <p:cNvSpPr>
            <a:spLocks noGrp="1"/>
          </p:cNvSpPr>
          <p:nvPr>
            <p:ph idx="1"/>
          </p:nvPr>
        </p:nvSpPr>
        <p:spPr>
          <a:xfrm>
            <a:off x="318051" y="436728"/>
            <a:ext cx="11675165" cy="6176107"/>
          </a:xfrm>
        </p:spPr>
        <p:txBody>
          <a:bodyPr>
            <a:normAutofit/>
          </a:bodyPr>
          <a:lstStyle/>
          <a:p>
            <a:pPr marL="0" marR="69850" lvl="0" indent="0" algn="just">
              <a:spcBef>
                <a:spcPts val="10"/>
              </a:spcBef>
              <a:spcAft>
                <a:spcPts val="0"/>
              </a:spcAft>
              <a:buSzPts val="800"/>
              <a:buNone/>
              <a:tabLst>
                <a:tab pos="248285" algn="l"/>
              </a:tabLst>
            </a:pPr>
            <a:endParaRPr lang="en-US" sz="1800" dirty="0">
              <a:ea typeface="Times New Roman" panose="02020603050405020304" pitchFamily="18" charset="0"/>
            </a:endParaRPr>
          </a:p>
          <a:p>
            <a:pPr marL="0" marR="69850" lvl="0" indent="0" algn="just">
              <a:lnSpc>
                <a:spcPct val="170000"/>
              </a:lnSpc>
              <a:spcBef>
                <a:spcPts val="10"/>
              </a:spcBef>
              <a:spcAft>
                <a:spcPts val="0"/>
              </a:spcAft>
              <a:buSzPts val="800"/>
              <a:buNone/>
              <a:tabLst>
                <a:tab pos="248285" algn="l"/>
              </a:tabLst>
            </a:pPr>
            <a:r>
              <a:rPr lang="en-US" sz="2000" dirty="0">
                <a:ea typeface="Times New Roman" panose="02020603050405020304" pitchFamily="18" charset="0"/>
              </a:rPr>
              <a:t>[6] Y. </a:t>
            </a:r>
            <a:r>
              <a:rPr lang="en-US" sz="2000" dirty="0" err="1">
                <a:ea typeface="Times New Roman" panose="02020603050405020304" pitchFamily="18" charset="0"/>
              </a:rPr>
              <a:t>khoudfi</a:t>
            </a:r>
            <a:r>
              <a:rPr lang="en-US" sz="2000" dirty="0">
                <a:ea typeface="Times New Roman" panose="02020603050405020304" pitchFamily="18" charset="0"/>
              </a:rPr>
              <a:t> and M. </a:t>
            </a:r>
            <a:r>
              <a:rPr lang="en-US" sz="2000" dirty="0" err="1">
                <a:ea typeface="Times New Roman" panose="02020603050405020304" pitchFamily="18" charset="0"/>
              </a:rPr>
              <a:t>Bahaj</a:t>
            </a:r>
            <a:r>
              <a:rPr lang="en-US" sz="2000" dirty="0">
                <a:ea typeface="Times New Roman" panose="02020603050405020304" pitchFamily="18" charset="0"/>
              </a:rPr>
              <a:t>, Applying Best Machine Learning Algorithms for Breast Cancer Prediction and Classification, 978-1-5386- 4225-</a:t>
            </a:r>
            <a:r>
              <a:rPr lang="en-US" sz="2000" spc="5" dirty="0">
                <a:ea typeface="Times New Roman" panose="02020603050405020304" pitchFamily="18" charset="0"/>
              </a:rPr>
              <a:t> </a:t>
            </a:r>
            <a:r>
              <a:rPr lang="en-US" sz="2000" dirty="0">
                <a:ea typeface="Times New Roman" panose="02020603050405020304" pitchFamily="18" charset="0"/>
              </a:rPr>
              <a:t>2/18/$31.00 ©2018 IEEE.</a:t>
            </a:r>
            <a:endParaRPr lang="en-IN" sz="2000" dirty="0">
              <a:ea typeface="Times New Roman" panose="02020603050405020304" pitchFamily="18" charset="0"/>
            </a:endParaRPr>
          </a:p>
          <a:p>
            <a:pPr marL="0" lvl="0" indent="0" algn="just">
              <a:lnSpc>
                <a:spcPct val="170000"/>
              </a:lnSpc>
              <a:spcBef>
                <a:spcPts val="310"/>
              </a:spcBef>
              <a:spcAft>
                <a:spcPts val="0"/>
              </a:spcAft>
              <a:buSzPts val="800"/>
              <a:buNone/>
              <a:tabLst>
                <a:tab pos="276860" algn="l"/>
              </a:tabLst>
            </a:pPr>
            <a:r>
              <a:rPr lang="en-US" sz="2000" dirty="0">
                <a:ea typeface="Times New Roman" panose="02020603050405020304" pitchFamily="18" charset="0"/>
              </a:rPr>
              <a:t>[7] L.</a:t>
            </a:r>
            <a:r>
              <a:rPr lang="en-US" sz="2000" spc="30" dirty="0">
                <a:ea typeface="Times New Roman" panose="02020603050405020304" pitchFamily="18" charset="0"/>
              </a:rPr>
              <a:t> </a:t>
            </a:r>
            <a:r>
              <a:rPr lang="en-US" sz="2000" dirty="0" err="1">
                <a:ea typeface="Times New Roman" panose="02020603050405020304" pitchFamily="18" charset="0"/>
              </a:rPr>
              <a:t>Latchoumi</a:t>
            </a:r>
            <a:r>
              <a:rPr lang="en-US" sz="2000" dirty="0">
                <a:ea typeface="Times New Roman" panose="02020603050405020304" pitchFamily="18" charset="0"/>
              </a:rPr>
              <a:t>,</a:t>
            </a:r>
            <a:r>
              <a:rPr lang="en-US" sz="2000" spc="10" dirty="0">
                <a:ea typeface="Times New Roman" panose="02020603050405020304" pitchFamily="18" charset="0"/>
              </a:rPr>
              <a:t> </a:t>
            </a:r>
            <a:r>
              <a:rPr lang="en-US" sz="2000" dirty="0">
                <a:ea typeface="Times New Roman" panose="02020603050405020304" pitchFamily="18" charset="0"/>
              </a:rPr>
              <a:t>T.</a:t>
            </a:r>
            <a:r>
              <a:rPr lang="en-US" sz="2000" spc="10" dirty="0">
                <a:ea typeface="Times New Roman" panose="02020603050405020304" pitchFamily="18" charset="0"/>
              </a:rPr>
              <a:t> </a:t>
            </a:r>
            <a:r>
              <a:rPr lang="en-US" sz="2000" dirty="0">
                <a:ea typeface="Times New Roman" panose="02020603050405020304" pitchFamily="18" charset="0"/>
              </a:rPr>
              <a:t>P.,</a:t>
            </a:r>
            <a:r>
              <a:rPr lang="en-US" sz="2000" spc="35" dirty="0">
                <a:ea typeface="Times New Roman" panose="02020603050405020304" pitchFamily="18" charset="0"/>
              </a:rPr>
              <a:t> </a:t>
            </a:r>
            <a:r>
              <a:rPr lang="en-US" sz="2000" dirty="0">
                <a:ea typeface="Times New Roman" panose="02020603050405020304" pitchFamily="18" charset="0"/>
              </a:rPr>
              <a:t>&amp;</a:t>
            </a:r>
            <a:r>
              <a:rPr lang="en-US" sz="2000" spc="15" dirty="0">
                <a:ea typeface="Times New Roman" panose="02020603050405020304" pitchFamily="18" charset="0"/>
              </a:rPr>
              <a:t> </a:t>
            </a:r>
            <a:r>
              <a:rPr lang="en-US" sz="2000" dirty="0">
                <a:ea typeface="Times New Roman" panose="02020603050405020304" pitchFamily="18" charset="0"/>
              </a:rPr>
              <a:t>Parthiban,</a:t>
            </a:r>
            <a:r>
              <a:rPr lang="en-US" sz="2000" spc="10" dirty="0">
                <a:ea typeface="Times New Roman" panose="02020603050405020304" pitchFamily="18" charset="0"/>
              </a:rPr>
              <a:t> </a:t>
            </a:r>
            <a:r>
              <a:rPr lang="en-US" sz="2000" dirty="0">
                <a:ea typeface="Times New Roman" panose="02020603050405020304" pitchFamily="18" charset="0"/>
              </a:rPr>
              <a:t>“Abnormality</a:t>
            </a:r>
            <a:r>
              <a:rPr lang="en-US" sz="2000" spc="10" dirty="0">
                <a:ea typeface="Times New Roman" panose="02020603050405020304" pitchFamily="18" charset="0"/>
              </a:rPr>
              <a:t> </a:t>
            </a:r>
            <a:r>
              <a:rPr lang="en-US" sz="2000" dirty="0">
                <a:ea typeface="Times New Roman" panose="02020603050405020304" pitchFamily="18" charset="0"/>
              </a:rPr>
              <a:t>detection</a:t>
            </a:r>
            <a:r>
              <a:rPr lang="en-US" sz="2000" spc="10" dirty="0">
                <a:ea typeface="Times New Roman" panose="02020603050405020304" pitchFamily="18" charset="0"/>
              </a:rPr>
              <a:t> </a:t>
            </a:r>
            <a:r>
              <a:rPr lang="en-US" sz="2000" dirty="0">
                <a:ea typeface="Times New Roman" panose="02020603050405020304" pitchFamily="18" charset="0"/>
              </a:rPr>
              <a:t>using</a:t>
            </a:r>
            <a:r>
              <a:rPr lang="en-US" sz="2000" spc="10" dirty="0">
                <a:ea typeface="Times New Roman" panose="02020603050405020304" pitchFamily="18" charset="0"/>
              </a:rPr>
              <a:t> </a:t>
            </a:r>
            <a:r>
              <a:rPr lang="en-US" sz="2000" dirty="0">
                <a:ea typeface="Times New Roman" panose="02020603050405020304" pitchFamily="18" charset="0"/>
              </a:rPr>
              <a:t>weighed</a:t>
            </a:r>
            <a:r>
              <a:rPr lang="en-US" sz="2000" spc="60" dirty="0">
                <a:ea typeface="Times New Roman" panose="02020603050405020304" pitchFamily="18" charset="0"/>
              </a:rPr>
              <a:t> </a:t>
            </a:r>
            <a:r>
              <a:rPr lang="en-US" sz="2000" dirty="0">
                <a:ea typeface="Times New Roman" panose="02020603050405020304" pitchFamily="18" charset="0"/>
              </a:rPr>
              <a:t>particle</a:t>
            </a:r>
            <a:r>
              <a:rPr lang="en-US" sz="2000" spc="5" dirty="0">
                <a:ea typeface="Times New Roman" panose="02020603050405020304" pitchFamily="18" charset="0"/>
              </a:rPr>
              <a:t> </a:t>
            </a:r>
            <a:r>
              <a:rPr lang="en-US" sz="2000" dirty="0">
                <a:ea typeface="Times New Roman" panose="02020603050405020304" pitchFamily="18" charset="0"/>
              </a:rPr>
              <a:t>swarm</a:t>
            </a:r>
            <a:r>
              <a:rPr lang="en-US" sz="2000" spc="15" dirty="0">
                <a:ea typeface="Times New Roman" panose="02020603050405020304" pitchFamily="18" charset="0"/>
              </a:rPr>
              <a:t> </a:t>
            </a:r>
            <a:r>
              <a:rPr lang="en-US" sz="2000" dirty="0">
                <a:ea typeface="Times New Roman" panose="02020603050405020304" pitchFamily="18" charset="0"/>
              </a:rPr>
              <a:t>optimization</a:t>
            </a:r>
            <a:r>
              <a:rPr lang="en-US" sz="2000" spc="30" dirty="0">
                <a:ea typeface="Times New Roman" panose="02020603050405020304" pitchFamily="18" charset="0"/>
              </a:rPr>
              <a:t> </a:t>
            </a:r>
            <a:r>
              <a:rPr lang="en-US" sz="2000" dirty="0">
                <a:ea typeface="Times New Roman" panose="02020603050405020304" pitchFamily="18" charset="0"/>
              </a:rPr>
              <a:t>and</a:t>
            </a:r>
            <a:r>
              <a:rPr lang="en-US" sz="2000" spc="35" dirty="0">
                <a:ea typeface="Times New Roman" panose="02020603050405020304" pitchFamily="18" charset="0"/>
              </a:rPr>
              <a:t> </a:t>
            </a:r>
            <a:r>
              <a:rPr lang="en-US" sz="2000" dirty="0">
                <a:ea typeface="Times New Roman" panose="02020603050405020304" pitchFamily="18" charset="0"/>
              </a:rPr>
              <a:t>smooth</a:t>
            </a:r>
            <a:r>
              <a:rPr lang="en-US" sz="2000" spc="10" dirty="0">
                <a:ea typeface="Times New Roman" panose="02020603050405020304" pitchFamily="18" charset="0"/>
              </a:rPr>
              <a:t> </a:t>
            </a:r>
            <a:r>
              <a:rPr lang="en-US" sz="2000" dirty="0">
                <a:ea typeface="Times New Roman" panose="02020603050405020304" pitchFamily="18" charset="0"/>
              </a:rPr>
              <a:t>support</a:t>
            </a:r>
            <a:r>
              <a:rPr lang="en-US" sz="2000" spc="15" dirty="0">
                <a:ea typeface="Times New Roman" panose="02020603050405020304" pitchFamily="18" charset="0"/>
              </a:rPr>
              <a:t> </a:t>
            </a:r>
            <a:r>
              <a:rPr lang="en-US" sz="2000" dirty="0">
                <a:ea typeface="Times New Roman" panose="02020603050405020304" pitchFamily="18" charset="0"/>
              </a:rPr>
              <a:t>vector </a:t>
            </a:r>
            <a:r>
              <a:rPr lang="en-US" sz="2000" dirty="0" err="1">
                <a:ea typeface="Times New Roman" panose="02020603050405020304" pitchFamily="18" charset="0"/>
              </a:rPr>
              <a:t>machine,”Biomed</a:t>
            </a:r>
            <a:r>
              <a:rPr lang="en-US" sz="2000" dirty="0">
                <a:ea typeface="Times New Roman" panose="02020603050405020304" pitchFamily="18" charset="0"/>
              </a:rPr>
              <a:t>.</a:t>
            </a:r>
            <a:r>
              <a:rPr lang="en-US" sz="2000" spc="-10" dirty="0">
                <a:ea typeface="Times New Roman" panose="02020603050405020304" pitchFamily="18" charset="0"/>
              </a:rPr>
              <a:t> </a:t>
            </a:r>
            <a:r>
              <a:rPr lang="en-US" sz="2000" dirty="0">
                <a:ea typeface="Times New Roman" panose="02020603050405020304" pitchFamily="18" charset="0"/>
              </a:rPr>
              <a:t>Res.,</a:t>
            </a:r>
            <a:r>
              <a:rPr lang="en-US" sz="2000" spc="-5" dirty="0">
                <a:ea typeface="Times New Roman" panose="02020603050405020304" pitchFamily="18" charset="0"/>
              </a:rPr>
              <a:t> </a:t>
            </a:r>
            <a:r>
              <a:rPr lang="en-US" sz="2000" dirty="0">
                <a:ea typeface="Times New Roman" panose="02020603050405020304" pitchFamily="18" charset="0"/>
              </a:rPr>
              <a:t>vol.</a:t>
            </a:r>
            <a:r>
              <a:rPr lang="en-US" sz="2000" spc="-5" dirty="0">
                <a:ea typeface="Times New Roman" panose="02020603050405020304" pitchFamily="18" charset="0"/>
              </a:rPr>
              <a:t> </a:t>
            </a:r>
            <a:r>
              <a:rPr lang="en-US" sz="2000" dirty="0">
                <a:ea typeface="Times New Roman" panose="02020603050405020304" pitchFamily="18" charset="0"/>
              </a:rPr>
              <a:t>28,</a:t>
            </a:r>
            <a:r>
              <a:rPr lang="en-US" sz="2000" spc="-5" dirty="0">
                <a:ea typeface="Times New Roman" panose="02020603050405020304" pitchFamily="18" charset="0"/>
              </a:rPr>
              <a:t> </a:t>
            </a:r>
            <a:r>
              <a:rPr lang="en-US" sz="2000" dirty="0">
                <a:ea typeface="Times New Roman" panose="02020603050405020304" pitchFamily="18" charset="0"/>
              </a:rPr>
              <a:t>no.</a:t>
            </a:r>
            <a:r>
              <a:rPr lang="en-US" sz="2000" spc="-5" dirty="0">
                <a:ea typeface="Times New Roman" panose="02020603050405020304" pitchFamily="18" charset="0"/>
              </a:rPr>
              <a:t> </a:t>
            </a:r>
            <a:r>
              <a:rPr lang="en-US" sz="2000" dirty="0">
                <a:ea typeface="Times New Roman" panose="02020603050405020304" pitchFamily="18" charset="0"/>
              </a:rPr>
              <a:t>11,</a:t>
            </a:r>
            <a:r>
              <a:rPr lang="en-US" sz="2000" spc="-5" dirty="0">
                <a:ea typeface="Times New Roman" panose="02020603050405020304" pitchFamily="18" charset="0"/>
              </a:rPr>
              <a:t> </a:t>
            </a:r>
            <a:r>
              <a:rPr lang="en-US" sz="2000" dirty="0">
                <a:ea typeface="Times New Roman" panose="02020603050405020304" pitchFamily="18" charset="0"/>
              </a:rPr>
              <a:t>pp.</a:t>
            </a:r>
            <a:r>
              <a:rPr lang="en-US" sz="2000" spc="-5" dirty="0">
                <a:ea typeface="Times New Roman" panose="02020603050405020304" pitchFamily="18" charset="0"/>
              </a:rPr>
              <a:t> </a:t>
            </a:r>
            <a:r>
              <a:rPr lang="en-US" sz="2000" dirty="0">
                <a:ea typeface="Times New Roman" panose="02020603050405020304" pitchFamily="18" charset="0"/>
              </a:rPr>
              <a:t>4749–4751,</a:t>
            </a:r>
            <a:r>
              <a:rPr lang="en-US" sz="2000" spc="-5" dirty="0">
                <a:ea typeface="Times New Roman" panose="02020603050405020304" pitchFamily="18" charset="0"/>
              </a:rPr>
              <a:t> </a:t>
            </a:r>
            <a:r>
              <a:rPr lang="en-US" sz="2000" dirty="0">
                <a:ea typeface="Times New Roman" panose="02020603050405020304" pitchFamily="18" charset="0"/>
              </a:rPr>
              <a:t>2017.</a:t>
            </a:r>
            <a:endParaRPr lang="en-IN" sz="2000" dirty="0"/>
          </a:p>
          <a:p>
            <a:pPr marL="0" indent="0" algn="just">
              <a:lnSpc>
                <a:spcPct val="150000"/>
              </a:lnSpc>
              <a:buNone/>
            </a:pPr>
            <a:r>
              <a:rPr lang="en-IN" sz="2000" dirty="0"/>
              <a:t>[8] Biomed. Res., vol. 28, no. 11, pp. 4749–4751, 2017.</a:t>
            </a:r>
          </a:p>
          <a:p>
            <a:pPr marL="0" indent="0" algn="just">
              <a:lnSpc>
                <a:spcPct val="150000"/>
              </a:lnSpc>
              <a:buNone/>
            </a:pPr>
            <a:r>
              <a:rPr lang="en-IN" sz="2000" dirty="0"/>
              <a:t>[9] A. H. Osman, “An Enhanced Breast Cancer Diagnosis Scheme based on Two-Step-SVM Technique,” Int. J. Adv. Comput. Sci. Appl., vol. 8, no. 4, pp. 158–165, 2017.</a:t>
            </a:r>
          </a:p>
          <a:p>
            <a:pPr marL="0" indent="0" algn="just">
              <a:lnSpc>
                <a:spcPct val="150000"/>
              </a:lnSpc>
              <a:buNone/>
            </a:pPr>
            <a:r>
              <a:rPr lang="en-IN" sz="2000" dirty="0"/>
              <a:t>[10] Noble WS. What is a support vector machine? Nat Biotechnol. 2006;24(12):1565-1567. doi:10.1038/nbt1206-1565.</a:t>
            </a:r>
          </a:p>
          <a:p>
            <a:pPr marL="0" indent="0" algn="just">
              <a:lnSpc>
                <a:spcPct val="150000"/>
              </a:lnSpc>
              <a:buNone/>
            </a:pPr>
            <a:r>
              <a:rPr lang="en-IN" sz="2000" dirty="0"/>
              <a:t>[11] Larose DT. Discovering Knowledge in Data. Hoboken, NJ, USA: John Wiley &amp; Sons, Inc.; 2004.</a:t>
            </a:r>
          </a:p>
        </p:txBody>
      </p:sp>
    </p:spTree>
    <p:extLst>
      <p:ext uri="{BB962C8B-B14F-4D97-AF65-F5344CB8AC3E}">
        <p14:creationId xmlns:p14="http://schemas.microsoft.com/office/powerpoint/2010/main" val="3528879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2A611-6D87-49AE-9BD2-1445D85BAA8E}"/>
              </a:ext>
            </a:extLst>
          </p:cNvPr>
          <p:cNvSpPr>
            <a:spLocks noGrp="1"/>
          </p:cNvSpPr>
          <p:nvPr>
            <p:ph idx="1"/>
          </p:nvPr>
        </p:nvSpPr>
        <p:spPr>
          <a:xfrm>
            <a:off x="251791" y="238539"/>
            <a:ext cx="11728174" cy="6427304"/>
          </a:xfrm>
        </p:spPr>
        <p:txBody>
          <a:bodyPr>
            <a:normAutofit/>
          </a:bodyPr>
          <a:lstStyle/>
          <a:p>
            <a:pPr marL="0" indent="0" algn="just">
              <a:lnSpc>
                <a:spcPct val="150000"/>
              </a:lnSpc>
              <a:buNone/>
            </a:pPr>
            <a:endParaRPr lang="en-IN" sz="2000" dirty="0"/>
          </a:p>
          <a:p>
            <a:pPr marL="0" indent="0" algn="just">
              <a:lnSpc>
                <a:spcPct val="150000"/>
              </a:lnSpc>
              <a:buNone/>
            </a:pPr>
            <a:r>
              <a:rPr lang="en-IN" sz="2000" dirty="0"/>
              <a:t>[12] Hastie T, </a:t>
            </a:r>
            <a:r>
              <a:rPr lang="en-IN" sz="2000" dirty="0" err="1"/>
              <a:t>Tibshirani</a:t>
            </a:r>
            <a:r>
              <a:rPr lang="en-IN" sz="2000" dirty="0"/>
              <a:t> R, Friedman J. The elements of statistical learning. New York, NY: Springer-Verlag;2001.</a:t>
            </a:r>
          </a:p>
          <a:p>
            <a:pPr marL="0" indent="0" algn="just">
              <a:lnSpc>
                <a:spcPct val="150000"/>
              </a:lnSpc>
              <a:buNone/>
            </a:pPr>
            <a:r>
              <a:rPr lang="en-IN" sz="2000" dirty="0"/>
              <a:t>[13]Quinlan JR. C4.5: Programs for Machine Learning.; 2014:302. https://books.google.com/books?hl=fr&amp;lr=&amp;id=b3ujBQAAQBAJ&amp;pgis=1. </a:t>
            </a:r>
          </a:p>
          <a:p>
            <a:pPr marL="0" indent="0" algn="just">
              <a:lnSpc>
                <a:spcPct val="150000"/>
              </a:lnSpc>
              <a:buNone/>
            </a:pPr>
            <a:r>
              <a:rPr lang="en-IN" sz="2000" dirty="0"/>
              <a:t>[14] “UCI Machine Learning Repository: Breast Cancer Wisconsin (Diagnostic) Data Set.” </a:t>
            </a:r>
          </a:p>
          <a:p>
            <a:pPr marL="0" indent="0" algn="just">
              <a:lnSpc>
                <a:spcPct val="150000"/>
              </a:lnSpc>
              <a:buNone/>
            </a:pPr>
            <a:r>
              <a:rPr lang="en-IN" sz="2000" dirty="0"/>
              <a:t>[15] Fabian </a:t>
            </a:r>
            <a:r>
              <a:rPr lang="en-IN" sz="2000" dirty="0" err="1"/>
              <a:t>Pedregosa</a:t>
            </a:r>
            <a:r>
              <a:rPr lang="en-IN" sz="2000" dirty="0"/>
              <a:t> and all (2011). "</a:t>
            </a:r>
            <a:r>
              <a:rPr lang="en-IN" sz="2000" dirty="0" err="1"/>
              <a:t>Scikit</a:t>
            </a:r>
            <a:r>
              <a:rPr lang="en-IN" sz="2000" dirty="0"/>
              <a:t>-learn: Machine Learning in Python". Journal of Machine Learning Research. 12: 2825–2830</a:t>
            </a:r>
          </a:p>
          <a:p>
            <a:pPr marL="0" indent="0" algn="just">
              <a:lnSpc>
                <a:spcPct val="150000"/>
              </a:lnSpc>
              <a:buNone/>
            </a:pPr>
            <a:r>
              <a:rPr lang="en-IN" sz="2000" dirty="0"/>
              <a:t>[16] </a:t>
            </a:r>
            <a:r>
              <a:rPr lang="en-US" sz="2000" spc="-5" dirty="0">
                <a:ea typeface="Times New Roman" panose="02020603050405020304" pitchFamily="18" charset="0"/>
              </a:rPr>
              <a:t>Mohammed</a:t>
            </a:r>
            <a:r>
              <a:rPr lang="en-US" sz="2000" dirty="0">
                <a:ea typeface="Times New Roman" panose="02020603050405020304" pitchFamily="18" charset="0"/>
              </a:rPr>
              <a:t> </a:t>
            </a:r>
            <a:r>
              <a:rPr lang="en-US" sz="2000" spc="-5" dirty="0">
                <a:ea typeface="Times New Roman" panose="02020603050405020304" pitchFamily="18" charset="0"/>
              </a:rPr>
              <a:t>Amine</a:t>
            </a:r>
            <a:r>
              <a:rPr lang="en-US" sz="2000" spc="10" dirty="0">
                <a:ea typeface="Times New Roman" panose="02020603050405020304" pitchFamily="18" charset="0"/>
              </a:rPr>
              <a:t> </a:t>
            </a:r>
            <a:r>
              <a:rPr lang="en-US" sz="2000" spc="-5" dirty="0" err="1">
                <a:ea typeface="Times New Roman" panose="02020603050405020304" pitchFamily="18" charset="0"/>
              </a:rPr>
              <a:t>Naji</a:t>
            </a:r>
            <a:r>
              <a:rPr lang="en-US" sz="2000" spc="-95" dirty="0">
                <a:ea typeface="Times New Roman" panose="02020603050405020304" pitchFamily="18" charset="0"/>
              </a:rPr>
              <a:t> </a:t>
            </a:r>
            <a:r>
              <a:rPr lang="en-US" sz="2000" spc="-5" baseline="30000" dirty="0">
                <a:ea typeface="Times New Roman" panose="02020603050405020304" pitchFamily="18" charset="0"/>
              </a:rPr>
              <a:t>a,</a:t>
            </a:r>
            <a:r>
              <a:rPr lang="en-US" sz="2000" spc="-5" dirty="0">
                <a:ea typeface="Times New Roman" panose="02020603050405020304" pitchFamily="18" charset="0"/>
              </a:rPr>
              <a:t>*,</a:t>
            </a:r>
            <a:r>
              <a:rPr lang="en-US" sz="2000" dirty="0">
                <a:ea typeface="Times New Roman" panose="02020603050405020304" pitchFamily="18" charset="0"/>
              </a:rPr>
              <a:t> Sanaa</a:t>
            </a:r>
            <a:r>
              <a:rPr lang="en-US" sz="2000" spc="15" dirty="0">
                <a:ea typeface="Times New Roman" panose="02020603050405020304" pitchFamily="18" charset="0"/>
              </a:rPr>
              <a:t> </a:t>
            </a:r>
            <a:r>
              <a:rPr lang="en-US" sz="2000" dirty="0">
                <a:ea typeface="Times New Roman" panose="02020603050405020304" pitchFamily="18" charset="0"/>
              </a:rPr>
              <a:t>El </a:t>
            </a:r>
            <a:r>
              <a:rPr lang="en-US" sz="2000" dirty="0" err="1">
                <a:ea typeface="Times New Roman" panose="02020603050405020304" pitchFamily="18" charset="0"/>
              </a:rPr>
              <a:t>Filali</a:t>
            </a:r>
            <a:r>
              <a:rPr lang="en-US" sz="2000" baseline="30000" dirty="0" err="1">
                <a:ea typeface="Times New Roman" panose="02020603050405020304" pitchFamily="18" charset="0"/>
              </a:rPr>
              <a:t>b</a:t>
            </a:r>
            <a:r>
              <a:rPr lang="en-US" sz="2000" baseline="30000" dirty="0">
                <a:ea typeface="Times New Roman" panose="02020603050405020304" pitchFamily="18" charset="0"/>
              </a:rPr>
              <a:t>  </a:t>
            </a:r>
            <a:r>
              <a:rPr lang="en-US" sz="2000" dirty="0">
                <a:ea typeface="Times New Roman" panose="02020603050405020304" pitchFamily="18" charset="0"/>
              </a:rPr>
              <a:t>,</a:t>
            </a:r>
            <a:r>
              <a:rPr lang="en-US" sz="2000" dirty="0" err="1">
                <a:ea typeface="Times New Roman" panose="02020603050405020304" pitchFamily="18" charset="0"/>
              </a:rPr>
              <a:t>Kawtar</a:t>
            </a:r>
            <a:r>
              <a:rPr lang="en-US" sz="2000" spc="-10" dirty="0">
                <a:ea typeface="Times New Roman" panose="02020603050405020304" pitchFamily="18" charset="0"/>
              </a:rPr>
              <a:t> </a:t>
            </a:r>
            <a:r>
              <a:rPr lang="en-US" sz="2000" dirty="0" err="1">
                <a:ea typeface="Times New Roman" panose="02020603050405020304" pitchFamily="18" charset="0"/>
              </a:rPr>
              <a:t>Aarika</a:t>
            </a:r>
            <a:r>
              <a:rPr lang="en-US" sz="2000" baseline="30000" dirty="0" err="1">
                <a:ea typeface="Times New Roman" panose="02020603050405020304" pitchFamily="18" charset="0"/>
              </a:rPr>
              <a:t>c</a:t>
            </a:r>
            <a:r>
              <a:rPr lang="en-US" sz="2000" dirty="0">
                <a:ea typeface="Times New Roman" panose="02020603050405020304" pitchFamily="18" charset="0"/>
              </a:rPr>
              <a:t>,</a:t>
            </a:r>
            <a:r>
              <a:rPr lang="en-US" sz="2000" spc="-10" dirty="0">
                <a:ea typeface="Times New Roman" panose="02020603050405020304" pitchFamily="18" charset="0"/>
              </a:rPr>
              <a:t> </a:t>
            </a:r>
            <a:r>
              <a:rPr lang="en-US" sz="2000" dirty="0">
                <a:ea typeface="Times New Roman" panose="02020603050405020304" pitchFamily="18" charset="0"/>
              </a:rPr>
              <a:t>EL</a:t>
            </a:r>
            <a:r>
              <a:rPr lang="en-US" sz="2000" spc="-15" dirty="0">
                <a:ea typeface="Times New Roman" panose="02020603050405020304" pitchFamily="18" charset="0"/>
              </a:rPr>
              <a:t> </a:t>
            </a:r>
            <a:r>
              <a:rPr lang="en-US" sz="2000" dirty="0">
                <a:ea typeface="Times New Roman" panose="02020603050405020304" pitchFamily="18" charset="0"/>
              </a:rPr>
              <a:t>Habib</a:t>
            </a:r>
            <a:r>
              <a:rPr lang="en-US" sz="2000" spc="-10" dirty="0">
                <a:ea typeface="Times New Roman" panose="02020603050405020304" pitchFamily="18" charset="0"/>
              </a:rPr>
              <a:t> </a:t>
            </a:r>
            <a:r>
              <a:rPr lang="en-US" sz="2000" dirty="0" err="1">
                <a:ea typeface="Times New Roman" panose="02020603050405020304" pitchFamily="18" charset="0"/>
              </a:rPr>
              <a:t>Benlahmar</a:t>
            </a:r>
            <a:r>
              <a:rPr lang="en-US" sz="2000" baseline="30000" dirty="0" err="1">
                <a:ea typeface="Times New Roman" panose="02020603050405020304" pitchFamily="18" charset="0"/>
              </a:rPr>
              <a:t>d</a:t>
            </a:r>
            <a:r>
              <a:rPr lang="en-US" sz="2000" dirty="0">
                <a:ea typeface="Times New Roman" panose="02020603050405020304" pitchFamily="18" charset="0"/>
              </a:rPr>
              <a:t>,</a:t>
            </a:r>
            <a:r>
              <a:rPr lang="en-US" sz="2000" spc="250" dirty="0">
                <a:ea typeface="Times New Roman" panose="02020603050405020304" pitchFamily="18" charset="0"/>
              </a:rPr>
              <a:t> </a:t>
            </a:r>
            <a:r>
              <a:rPr lang="en-US" sz="2000" dirty="0" err="1">
                <a:ea typeface="Times New Roman" panose="02020603050405020304" pitchFamily="18" charset="0"/>
              </a:rPr>
              <a:t>Rachida</a:t>
            </a:r>
            <a:r>
              <a:rPr lang="en-US" sz="2000" spc="-5" dirty="0">
                <a:ea typeface="Times New Roman" panose="02020603050405020304" pitchFamily="18" charset="0"/>
              </a:rPr>
              <a:t> </a:t>
            </a:r>
            <a:r>
              <a:rPr lang="en-US" sz="2000" dirty="0" err="1">
                <a:ea typeface="Times New Roman" panose="02020603050405020304" pitchFamily="18" charset="0"/>
              </a:rPr>
              <a:t>Ait</a:t>
            </a:r>
            <a:r>
              <a:rPr lang="en-US" sz="2000" spc="-20" dirty="0">
                <a:ea typeface="Times New Roman" panose="02020603050405020304" pitchFamily="18" charset="0"/>
              </a:rPr>
              <a:t> </a:t>
            </a:r>
            <a:r>
              <a:rPr lang="en-US" sz="2000" dirty="0" err="1">
                <a:ea typeface="Times New Roman" panose="02020603050405020304" pitchFamily="18" charset="0"/>
              </a:rPr>
              <a:t>Abdelouhahid</a:t>
            </a:r>
            <a:r>
              <a:rPr lang="en-US" sz="2000" baseline="30000" dirty="0" err="1">
                <a:ea typeface="Times New Roman" panose="02020603050405020304" pitchFamily="18" charset="0"/>
              </a:rPr>
              <a:t>e</a:t>
            </a:r>
            <a:r>
              <a:rPr lang="en-US" sz="2000" dirty="0">
                <a:ea typeface="Times New Roman" panose="02020603050405020304" pitchFamily="18" charset="0"/>
              </a:rPr>
              <a:t>,</a:t>
            </a:r>
            <a:r>
              <a:rPr lang="en-US" sz="2000" spc="-15" dirty="0">
                <a:ea typeface="Times New Roman" panose="02020603050405020304" pitchFamily="18" charset="0"/>
              </a:rPr>
              <a:t> </a:t>
            </a:r>
            <a:r>
              <a:rPr lang="en-US" sz="2000" dirty="0">
                <a:ea typeface="Times New Roman" panose="02020603050405020304" pitchFamily="18" charset="0"/>
              </a:rPr>
              <a:t>Olivier</a:t>
            </a:r>
            <a:r>
              <a:rPr lang="en-US" sz="2000" spc="-5" dirty="0">
                <a:ea typeface="Times New Roman" panose="02020603050405020304" pitchFamily="18" charset="0"/>
              </a:rPr>
              <a:t> </a:t>
            </a:r>
            <a:r>
              <a:rPr lang="en-US" sz="2000" dirty="0" err="1">
                <a:ea typeface="Times New Roman" panose="02020603050405020304" pitchFamily="18" charset="0"/>
              </a:rPr>
              <a:t>Debauche</a:t>
            </a:r>
            <a:r>
              <a:rPr lang="en-US" sz="2000" baseline="30000" dirty="0" err="1">
                <a:ea typeface="Times New Roman" panose="02020603050405020304" pitchFamily="18" charset="0"/>
              </a:rPr>
              <a:t>f</a:t>
            </a:r>
            <a:r>
              <a:rPr lang="en-US" sz="2000" baseline="30000" dirty="0">
                <a:ea typeface="Times New Roman" panose="02020603050405020304" pitchFamily="18" charset="0"/>
              </a:rPr>
              <a:t>  ,“</a:t>
            </a:r>
            <a:r>
              <a:rPr lang="en-US" sz="2000" dirty="0">
                <a:ea typeface="Times New Roman" panose="02020603050405020304" pitchFamily="18" charset="0"/>
              </a:rPr>
              <a:t>Machine Learning Algorithms For Breast Cancer Prediction And</a:t>
            </a:r>
            <a:r>
              <a:rPr lang="en-US" sz="2000" spc="-410" dirty="0">
                <a:ea typeface="Times New Roman" panose="02020603050405020304" pitchFamily="18" charset="0"/>
              </a:rPr>
              <a:t> </a:t>
            </a:r>
            <a:r>
              <a:rPr lang="en-US" sz="2000" dirty="0">
                <a:ea typeface="Times New Roman" panose="02020603050405020304" pitchFamily="18" charset="0"/>
              </a:rPr>
              <a:t>Diagnosis</a:t>
            </a:r>
            <a:r>
              <a:rPr lang="en-US" sz="2000" baseline="30000" dirty="0">
                <a:ea typeface="Times New Roman" panose="02020603050405020304" pitchFamily="18" charset="0"/>
              </a:rPr>
              <a:t>”.</a:t>
            </a:r>
            <a:endParaRPr lang="en-IN" sz="2000" dirty="0">
              <a:ea typeface="Times New Roman" panose="02020603050405020304" pitchFamily="18" charset="0"/>
            </a:endParaRPr>
          </a:p>
          <a:p>
            <a:pPr marL="0" indent="0" algn="just">
              <a:lnSpc>
                <a:spcPct val="150000"/>
              </a:lnSpc>
              <a:buNone/>
            </a:pPr>
            <a:r>
              <a:rPr lang="en-IN" sz="2000" dirty="0"/>
              <a:t>[17]”</a:t>
            </a:r>
            <a:r>
              <a:rPr lang="en-US" sz="2000" dirty="0"/>
              <a:t> Prediction of Breast Cancer, Comparative Review of Machine Learning Techniques, and Their Analysis “.</a:t>
            </a:r>
            <a:endParaRPr lang="en-IN" sz="2000" dirty="0"/>
          </a:p>
          <a:p>
            <a:endParaRPr lang="en-US" dirty="0"/>
          </a:p>
        </p:txBody>
      </p:sp>
    </p:spTree>
    <p:extLst>
      <p:ext uri="{BB962C8B-B14F-4D97-AF65-F5344CB8AC3E}">
        <p14:creationId xmlns:p14="http://schemas.microsoft.com/office/powerpoint/2010/main" val="1056913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C16B-DCD0-4A64-A972-D713C306E4D9}"/>
              </a:ext>
            </a:extLst>
          </p:cNvPr>
          <p:cNvSpPr>
            <a:spLocks noGrp="1"/>
          </p:cNvSpPr>
          <p:nvPr>
            <p:ph type="title"/>
          </p:nvPr>
        </p:nvSpPr>
        <p:spPr>
          <a:xfrm>
            <a:off x="677334" y="2361063"/>
            <a:ext cx="8596668" cy="2402005"/>
          </a:xfrm>
        </p:spPr>
        <p:txBody>
          <a:bodyPr>
            <a:normAutofit/>
          </a:bodyPr>
          <a:lstStyle/>
          <a:p>
            <a:pPr algn="ctr"/>
            <a:r>
              <a:rPr lang="en-US" sz="13800" dirty="0"/>
              <a:t>THANK YOU</a:t>
            </a:r>
            <a:endParaRPr lang="en-IN" sz="13800" dirty="0"/>
          </a:p>
        </p:txBody>
      </p:sp>
    </p:spTree>
    <p:extLst>
      <p:ext uri="{BB962C8B-B14F-4D97-AF65-F5344CB8AC3E}">
        <p14:creationId xmlns:p14="http://schemas.microsoft.com/office/powerpoint/2010/main" val="205896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5603-ED9A-47E3-AE29-011797A47AAB}"/>
              </a:ext>
            </a:extLst>
          </p:cNvPr>
          <p:cNvSpPr>
            <a:spLocks noGrp="1"/>
          </p:cNvSpPr>
          <p:nvPr>
            <p:ph type="ctrTitle"/>
          </p:nvPr>
        </p:nvSpPr>
        <p:spPr>
          <a:xfrm>
            <a:off x="1507067" y="177422"/>
            <a:ext cx="7438150" cy="816492"/>
          </a:xfrm>
        </p:spPr>
        <p:txBody>
          <a:bodyPr/>
          <a:lstStyle/>
          <a:p>
            <a:r>
              <a:rPr lang="en-US" sz="4000" b="1" dirty="0">
                <a:latin typeface="Times New Roman" panose="02020603050405020304" pitchFamily="18" charset="0"/>
                <a:cs typeface="Times New Roman" panose="02020603050405020304" pitchFamily="18" charset="0"/>
              </a:rPr>
              <a:t>Breast Cancer: An Overview</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E062C55-D9EB-670D-D2B5-51AEBF62FFF7}"/>
              </a:ext>
            </a:extLst>
          </p:cNvPr>
          <p:cNvSpPr txBox="1"/>
          <p:nvPr/>
        </p:nvSpPr>
        <p:spPr>
          <a:xfrm>
            <a:off x="609601" y="993915"/>
            <a:ext cx="11330608" cy="784830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t>Breast cancer has now overtaken lung cancer as the most commonly diagnosed cancer in women worldwide. </a:t>
            </a:r>
          </a:p>
          <a:p>
            <a:pPr marL="285750" indent="-285750" algn="just">
              <a:lnSpc>
                <a:spcPct val="150000"/>
              </a:lnSpc>
              <a:buFont typeface="Arial" panose="020B0604020202020204" pitchFamily="34" charset="0"/>
              <a:buChar char="•"/>
            </a:pPr>
            <a:r>
              <a:rPr lang="en-GB" sz="2000" dirty="0"/>
              <a:t>Breast cancer is a type of cancer that originates in the breast tissue. It primarily affects women, although men can also develop breast cancer, albeit at a much lower rate. It is the most common cancer among women worldwide.</a:t>
            </a:r>
            <a:endParaRPr lang="en-US" sz="2000" dirty="0"/>
          </a:p>
          <a:p>
            <a:pPr marL="285750" indent="-285750" algn="just">
              <a:lnSpc>
                <a:spcPct val="150000"/>
              </a:lnSpc>
              <a:buFont typeface="Arial" panose="020B0604020202020204" pitchFamily="34" charset="0"/>
              <a:buChar char="•"/>
            </a:pPr>
            <a:r>
              <a:rPr lang="en-US" sz="2000" dirty="0"/>
              <a:t>Today, one in 5 people worldwide will develop cancer during their lifetime. Projections suggest that cases will be nearly 50% higher in 2040 than in 2020.</a:t>
            </a:r>
          </a:p>
          <a:p>
            <a:pPr marL="285750" indent="-285750" algn="just">
              <a:lnSpc>
                <a:spcPct val="150000"/>
              </a:lnSpc>
              <a:buFont typeface="Arial" panose="020B0604020202020204" pitchFamily="34" charset="0"/>
              <a:buChar char="•"/>
            </a:pPr>
            <a:r>
              <a:rPr lang="en-US" sz="2000" dirty="0"/>
              <a:t>The number of cancer deaths has also increased, from 6.2 million in 2000 to 10 million in 2020. More than one in six deaths is due to cancer.</a:t>
            </a:r>
          </a:p>
          <a:p>
            <a:pPr marL="285750" indent="-285750" algn="just">
              <a:lnSpc>
                <a:spcPct val="150000"/>
              </a:lnSpc>
              <a:buFont typeface="Arial" panose="020B0604020202020204" pitchFamily="34" charset="0"/>
              <a:buChar char="•"/>
            </a:pPr>
            <a:r>
              <a:rPr lang="en-GB" sz="2000" dirty="0"/>
              <a:t>Breast cancer occurs when the cells in the breast begin to grow abnormally and uncontrollably, forming a </a:t>
            </a:r>
            <a:r>
              <a:rPr lang="en-GB" sz="2000" dirty="0" err="1"/>
              <a:t>tumor</a:t>
            </a:r>
            <a:r>
              <a:rPr lang="en-GB" sz="2000" dirty="0"/>
              <a:t>. </a:t>
            </a:r>
            <a:endParaRPr lang="en-US" sz="2000" dirty="0"/>
          </a:p>
          <a:p>
            <a:pPr marL="285750" indent="-285750" algn="just">
              <a:lnSpc>
                <a:spcPct val="150000"/>
              </a:lnSpc>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180236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5000B-607C-4E64-AA34-68706C9D2ACB}"/>
              </a:ext>
            </a:extLst>
          </p:cNvPr>
          <p:cNvSpPr>
            <a:spLocks noGrp="1"/>
          </p:cNvSpPr>
          <p:nvPr>
            <p:ph idx="1"/>
          </p:nvPr>
        </p:nvSpPr>
        <p:spPr>
          <a:xfrm>
            <a:off x="397565" y="384313"/>
            <a:ext cx="11569147" cy="6255026"/>
          </a:xfrm>
        </p:spPr>
        <p:txBody>
          <a:bodyPr>
            <a:normAutofit/>
          </a:bodyPr>
          <a:lstStyle/>
          <a:p>
            <a:pPr algn="just">
              <a:lnSpc>
                <a:spcPct val="150000"/>
              </a:lnSpc>
            </a:pPr>
            <a:r>
              <a:rPr lang="en-GB" sz="2000" dirty="0"/>
              <a:t>These </a:t>
            </a:r>
            <a:r>
              <a:rPr lang="en-GB" sz="2000" dirty="0" err="1"/>
              <a:t>tumors</a:t>
            </a:r>
            <a:r>
              <a:rPr lang="en-GB" sz="2000" dirty="0"/>
              <a:t> can be either malignant (cancerous) or benign (non-cancerous). Malignant </a:t>
            </a:r>
            <a:r>
              <a:rPr lang="en-GB" sz="2000" dirty="0" err="1"/>
              <a:t>tumors</a:t>
            </a:r>
            <a:r>
              <a:rPr lang="en-GB" sz="2000" dirty="0"/>
              <a:t> have the potential to invade nearby tissues and spread to other parts of the body through the bloodstream or lymphatic system.</a:t>
            </a:r>
          </a:p>
          <a:p>
            <a:pPr algn="just">
              <a:lnSpc>
                <a:spcPct val="150000"/>
              </a:lnSpc>
            </a:pPr>
            <a:r>
              <a:rPr lang="en-GB" sz="2000" dirty="0"/>
              <a:t>Early detection is crucial for successful treatment and improved outcomes. Regular breast self-exams, clinical breast exams by healthcare professionals, and mammograms are important screening tools for detecting breast cancer.</a:t>
            </a:r>
          </a:p>
          <a:p>
            <a:pPr algn="just">
              <a:lnSpc>
                <a:spcPct val="150000"/>
              </a:lnSpc>
            </a:pPr>
            <a:r>
              <a:rPr lang="en-GB" sz="2000" dirty="0"/>
              <a:t>Treatment options for breast cancer depend on various factors, including the stage of the cancer, the type of breast cancer, and the individual's overall health. Common treatment modalities include surgery (lumpectomy or mastectomy), radiation therapy, chemotherapy, hormone therapy, targeted therapy, and immunotherapy. Treatment plans are often tailored to the specific needs of each patient and may involve a combination of these approaches.</a:t>
            </a:r>
          </a:p>
          <a:p>
            <a:pPr algn="just">
              <a:lnSpc>
                <a:spcPct val="150000"/>
              </a:lnSpc>
            </a:pPr>
            <a:r>
              <a:rPr lang="en-GB" sz="2000" dirty="0"/>
              <a:t>Breast cancer awareness and education are essential for early detection and prevention.</a:t>
            </a:r>
          </a:p>
          <a:p>
            <a:pPr algn="just">
              <a:lnSpc>
                <a:spcPct val="150000"/>
              </a:lnSpc>
            </a:pPr>
            <a:endParaRPr lang="en-GB" sz="2000" dirty="0"/>
          </a:p>
          <a:p>
            <a:pPr algn="just"/>
            <a:endParaRPr lang="en-US" sz="2000" dirty="0"/>
          </a:p>
        </p:txBody>
      </p:sp>
    </p:spTree>
    <p:extLst>
      <p:ext uri="{BB962C8B-B14F-4D97-AF65-F5344CB8AC3E}">
        <p14:creationId xmlns:p14="http://schemas.microsoft.com/office/powerpoint/2010/main" val="356988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1A4F5-8B3A-4838-BB08-9A5FA953F079}"/>
              </a:ext>
            </a:extLst>
          </p:cNvPr>
          <p:cNvSpPr>
            <a:spLocks noGrp="1"/>
          </p:cNvSpPr>
          <p:nvPr>
            <p:ph type="ctrTitle"/>
          </p:nvPr>
        </p:nvSpPr>
        <p:spPr>
          <a:xfrm>
            <a:off x="677334" y="405232"/>
            <a:ext cx="10431944" cy="891306"/>
          </a:xfrm>
        </p:spPr>
        <p:txBody>
          <a:bodyPr vert="horz" lIns="91440" tIns="45720" rIns="91440" bIns="45720" rtlCol="0" anchor="t">
            <a:normAutofit/>
          </a:bodyPr>
          <a:lstStyle/>
          <a:p>
            <a:r>
              <a:rPr lang="en-US" sz="4000" b="1" dirty="0">
                <a:latin typeface="Times New Roman" panose="02020603050405020304" pitchFamily="18" charset="0"/>
                <a:cs typeface="Times New Roman" panose="02020603050405020304" pitchFamily="18" charset="0"/>
              </a:rPr>
              <a:t>WHY BREAST CANCER WE CHOOSE?</a:t>
            </a:r>
          </a:p>
        </p:txBody>
      </p:sp>
      <p:sp>
        <p:nvSpPr>
          <p:cNvPr id="3" name="Subtitle 2">
            <a:extLst>
              <a:ext uri="{FF2B5EF4-FFF2-40B4-BE49-F238E27FC236}">
                <a16:creationId xmlns:a16="http://schemas.microsoft.com/office/drawing/2014/main" id="{9F105C05-A6B9-4DD3-B9F9-0DF5FE551EE9}"/>
              </a:ext>
            </a:extLst>
          </p:cNvPr>
          <p:cNvSpPr>
            <a:spLocks noGrp="1"/>
          </p:cNvSpPr>
          <p:nvPr>
            <p:ph type="subTitle" idx="1"/>
          </p:nvPr>
        </p:nvSpPr>
        <p:spPr>
          <a:xfrm>
            <a:off x="265043" y="1139687"/>
            <a:ext cx="11701669" cy="5512903"/>
          </a:xfrm>
        </p:spPr>
        <p:txBody>
          <a:bodyPr vert="horz" lIns="91440" tIns="45720" rIns="91440" bIns="45720" rtlCol="0">
            <a:normAutofit/>
          </a:bodyPr>
          <a:lstStyle/>
          <a:p>
            <a:pPr marL="342900" indent="-342900" algn="just">
              <a:lnSpc>
                <a:spcPct val="150000"/>
              </a:lnSpc>
              <a:buFont typeface="Arial" panose="020B0604020202020204" pitchFamily="34" charset="0"/>
              <a:buChar char="•"/>
            </a:pPr>
            <a:r>
              <a:rPr lang="en-US" sz="2000" dirty="0"/>
              <a:t>As of 2019, on average, 1 in 8 U.S women (approx. 12%) would develop invasive breast cancer at some point during her life. </a:t>
            </a:r>
          </a:p>
          <a:p>
            <a:pPr marL="342900" indent="-342900" algn="just">
              <a:lnSpc>
                <a:spcPct val="150000"/>
              </a:lnSpc>
              <a:buFont typeface="Arial" panose="020B0604020202020204" pitchFamily="34" charset="0"/>
              <a:buChar char="•"/>
            </a:pPr>
            <a:r>
              <a:rPr lang="en-US" sz="2000" dirty="0"/>
              <a:t>5-year survival rate for breast cancer is 100% with early detection and 15% with late detection (UK Cancer research)</a:t>
            </a:r>
          </a:p>
          <a:p>
            <a:pPr marL="342900" indent="-342900" algn="just">
              <a:lnSpc>
                <a:spcPct val="150000"/>
              </a:lnSpc>
              <a:buFont typeface="Arial" panose="020B0604020202020204" pitchFamily="34" charset="0"/>
              <a:buChar char="•"/>
            </a:pPr>
            <a:r>
              <a:rPr lang="en-US" sz="2000" dirty="0"/>
              <a:t>It is the second largest disease that is responsible of women death.</a:t>
            </a:r>
          </a:p>
          <a:p>
            <a:pPr marL="342900" indent="-342900" algn="just">
              <a:lnSpc>
                <a:spcPct val="150000"/>
              </a:lnSpc>
              <a:buFont typeface="Arial" panose="020B0604020202020204" pitchFamily="34" charset="0"/>
              <a:buChar char="•"/>
            </a:pPr>
            <a:r>
              <a:rPr lang="en-US" sz="2000" dirty="0"/>
              <a:t>In the case of breast cancer, machine learning techniques can be used to distinguish between malignant and benign tumors for enabling early detection. </a:t>
            </a:r>
          </a:p>
          <a:p>
            <a:pPr marL="342900" indent="-342900" algn="just">
              <a:lnSpc>
                <a:spcPct val="150000"/>
              </a:lnSpc>
              <a:buFont typeface="Arial" panose="020B0604020202020204" pitchFamily="34" charset="0"/>
              <a:buChar char="•"/>
            </a:pPr>
            <a:r>
              <a:rPr lang="en-GB" sz="2000" dirty="0"/>
              <a:t>Projects focused on breast cancer often emphasize the importance of regular screenings, self-exams, and awareness of symptoms.</a:t>
            </a:r>
            <a:endParaRPr lang="en-US" sz="2000" dirty="0"/>
          </a:p>
          <a:p>
            <a:pPr marL="342900" indent="-342900" algn="just">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34034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D84E2-1A0D-468B-BF59-41D4DB923C6A}"/>
              </a:ext>
            </a:extLst>
          </p:cNvPr>
          <p:cNvSpPr>
            <a:spLocks noGrp="1"/>
          </p:cNvSpPr>
          <p:nvPr>
            <p:ph idx="1"/>
          </p:nvPr>
        </p:nvSpPr>
        <p:spPr>
          <a:xfrm>
            <a:off x="838200" y="371061"/>
            <a:ext cx="10515600" cy="5805902"/>
          </a:xfrm>
        </p:spPr>
        <p:txBody>
          <a:bodyPr>
            <a:normAutofit/>
          </a:bodyPr>
          <a:lstStyle/>
          <a:p>
            <a:pPr marL="342900" indent="-342900" algn="just">
              <a:lnSpc>
                <a:spcPct val="150000"/>
              </a:lnSpc>
            </a:pPr>
            <a:r>
              <a:rPr lang="en-GB" sz="2000" dirty="0"/>
              <a:t>By promoting early detection and treatment, projects can help save lives and improve outcomes for individuals diagnosed with breast cancer.</a:t>
            </a:r>
            <a:endParaRPr lang="en-US" sz="2000" dirty="0"/>
          </a:p>
          <a:p>
            <a:pPr marL="342900" indent="-342900" algn="just">
              <a:lnSpc>
                <a:spcPct val="150000"/>
              </a:lnSpc>
            </a:pPr>
            <a:r>
              <a:rPr lang="en-GB" sz="2000" dirty="0"/>
              <a:t>By choosing breast cancer as a project topic, individuals and organizations can make a meaningful contribution to raising awareness, promoting early detection, supporting patients and their families, and advancing research efforts to combat this prevalent and impactful disease.</a:t>
            </a:r>
            <a:endParaRPr lang="en-US" sz="2000" dirty="0"/>
          </a:p>
          <a:p>
            <a:endParaRPr lang="en-US" dirty="0"/>
          </a:p>
        </p:txBody>
      </p:sp>
    </p:spTree>
    <p:extLst>
      <p:ext uri="{BB962C8B-B14F-4D97-AF65-F5344CB8AC3E}">
        <p14:creationId xmlns:p14="http://schemas.microsoft.com/office/powerpoint/2010/main" val="415690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4E87-0C0A-D33C-67EB-7345810172C1}"/>
              </a:ext>
            </a:extLst>
          </p:cNvPr>
          <p:cNvSpPr>
            <a:spLocks noGrp="1"/>
          </p:cNvSpPr>
          <p:nvPr>
            <p:ph type="title"/>
          </p:nvPr>
        </p:nvSpPr>
        <p:spPr>
          <a:xfrm>
            <a:off x="838200" y="106017"/>
            <a:ext cx="10515600" cy="1099931"/>
          </a:xfrm>
        </p:spPr>
        <p:txBody>
          <a:bodyPr>
            <a:normAutofit/>
          </a:bodyPr>
          <a:lstStyle/>
          <a:p>
            <a:pPr algn="ctr"/>
            <a:r>
              <a:rPr lang="en-US" sz="4000" b="1" dirty="0">
                <a:latin typeface="Times New Roman" panose="02020603050405020304" pitchFamily="18" charset="0"/>
                <a:cs typeface="Times New Roman" panose="02020603050405020304" pitchFamily="18" charset="0"/>
              </a:rPr>
              <a:t>Types of Breast Cancer</a:t>
            </a:r>
            <a:endParaRPr lang="en-IN" sz="40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4C8EB0D-7A85-5731-A7DA-6E8CB6CD4F69}"/>
              </a:ext>
            </a:extLst>
          </p:cNvPr>
          <p:cNvPicPr>
            <a:picLocks noGrp="1" noChangeAspect="1"/>
          </p:cNvPicPr>
          <p:nvPr>
            <p:ph idx="1"/>
          </p:nvPr>
        </p:nvPicPr>
        <p:blipFill>
          <a:blip r:embed="rId2"/>
          <a:stretch>
            <a:fillRect/>
          </a:stretch>
        </p:blipFill>
        <p:spPr>
          <a:xfrm>
            <a:off x="700016" y="1690688"/>
            <a:ext cx="3886200" cy="4451647"/>
          </a:xfrm>
          <a:prstGeom prst="rect">
            <a:avLst/>
          </a:prstGeom>
        </p:spPr>
      </p:pic>
      <p:sp>
        <p:nvSpPr>
          <p:cNvPr id="5" name="TextBox 4">
            <a:extLst>
              <a:ext uri="{FF2B5EF4-FFF2-40B4-BE49-F238E27FC236}">
                <a16:creationId xmlns:a16="http://schemas.microsoft.com/office/drawing/2014/main" id="{8D357D90-9BAD-D90C-A74E-2E122FB8A16E}"/>
              </a:ext>
            </a:extLst>
          </p:cNvPr>
          <p:cNvSpPr txBox="1"/>
          <p:nvPr/>
        </p:nvSpPr>
        <p:spPr>
          <a:xfrm>
            <a:off x="4586216" y="1462088"/>
            <a:ext cx="7164506" cy="6278642"/>
          </a:xfrm>
          <a:prstGeom prst="rect">
            <a:avLst/>
          </a:prstGeom>
          <a:noFill/>
        </p:spPr>
        <p:txBody>
          <a:bodyPr wrap="square" rtlCol="0">
            <a:spAutoFit/>
          </a:bodyPr>
          <a:lstStyle/>
          <a:p>
            <a:pPr algn="just">
              <a:lnSpc>
                <a:spcPct val="150000"/>
              </a:lnSpc>
            </a:pPr>
            <a:r>
              <a:rPr lang="en-US" sz="2400" b="1" u="sng" dirty="0"/>
              <a:t>Ductal Carcinoma in Situ </a:t>
            </a:r>
            <a:r>
              <a:rPr lang="en-US" b="1" dirty="0"/>
              <a:t>– </a:t>
            </a:r>
            <a:r>
              <a:rPr lang="en-US" sz="2000" dirty="0"/>
              <a:t>DCIS is type of the breast cancer that occurs when abnormal cells spread outside the breast it is also known as the non-invasive cancer.</a:t>
            </a:r>
          </a:p>
          <a:p>
            <a:pPr algn="just">
              <a:lnSpc>
                <a:spcPct val="150000"/>
              </a:lnSpc>
            </a:pPr>
            <a:r>
              <a:rPr lang="en-US" sz="2400" b="1" u="sng" dirty="0"/>
              <a:t>Invasive Ductal Carcinoma </a:t>
            </a:r>
            <a:r>
              <a:rPr lang="en-US" b="1" dirty="0"/>
              <a:t>– </a:t>
            </a:r>
            <a:r>
              <a:rPr lang="en-US" sz="2000" dirty="0"/>
              <a:t>IDC is also known as infiltrative ductal carcinoma .This type of the cancer occurs when the abnormal cells of breast spread over all the breast tissues and IDC cancer is usually found in men.</a:t>
            </a:r>
          </a:p>
          <a:p>
            <a:pPr algn="just">
              <a:lnSpc>
                <a:spcPct val="150000"/>
              </a:lnSpc>
            </a:pPr>
            <a:r>
              <a:rPr lang="en-US" sz="2400" b="1" u="sng" dirty="0"/>
              <a:t>Mixed Tumors Breast Cancer </a:t>
            </a:r>
            <a:r>
              <a:rPr lang="en-US" b="1" dirty="0"/>
              <a:t>- </a:t>
            </a:r>
            <a:r>
              <a:rPr lang="en-US" sz="2000" dirty="0"/>
              <a:t>MTBC is known as invasive mammary breast cancer .Abnormal duct cell and lobular cell causes such kind of cancer.</a:t>
            </a:r>
          </a:p>
          <a:p>
            <a:pPr>
              <a:lnSpc>
                <a:spcPct val="150000"/>
              </a:lnSpc>
            </a:pPr>
            <a:endParaRPr lang="en-US" sz="2000" dirty="0"/>
          </a:p>
          <a:p>
            <a:endParaRPr lang="en-US" dirty="0"/>
          </a:p>
          <a:p>
            <a:endParaRPr lang="en-US" dirty="0"/>
          </a:p>
          <a:p>
            <a:endParaRPr lang="en-IN" dirty="0"/>
          </a:p>
        </p:txBody>
      </p:sp>
    </p:spTree>
    <p:extLst>
      <p:ext uri="{BB962C8B-B14F-4D97-AF65-F5344CB8AC3E}">
        <p14:creationId xmlns:p14="http://schemas.microsoft.com/office/powerpoint/2010/main" val="330909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9033FC-A2C5-47AA-9ADB-97C5D9905068}"/>
              </a:ext>
            </a:extLst>
          </p:cNvPr>
          <p:cNvSpPr>
            <a:spLocks noGrp="1"/>
          </p:cNvSpPr>
          <p:nvPr>
            <p:ph idx="1"/>
          </p:nvPr>
        </p:nvSpPr>
        <p:spPr>
          <a:xfrm>
            <a:off x="838200" y="410817"/>
            <a:ext cx="10515600" cy="5766146"/>
          </a:xfrm>
        </p:spPr>
        <p:txBody>
          <a:bodyPr/>
          <a:lstStyle/>
          <a:p>
            <a:pPr algn="just">
              <a:lnSpc>
                <a:spcPct val="150000"/>
              </a:lnSpc>
            </a:pPr>
            <a:r>
              <a:rPr lang="en-US" sz="2400" b="1" u="sng" dirty="0"/>
              <a:t>Lobular Breast Cancer- </a:t>
            </a:r>
            <a:r>
              <a:rPr lang="en-US" sz="2000" dirty="0"/>
              <a:t>LBC which occurs inside the lobule. It increases the chances of other invasive cancers.</a:t>
            </a:r>
          </a:p>
          <a:p>
            <a:pPr algn="just">
              <a:lnSpc>
                <a:spcPct val="150000"/>
              </a:lnSpc>
            </a:pPr>
            <a:r>
              <a:rPr lang="en-US" sz="2400" b="1" u="sng" dirty="0"/>
              <a:t>Mucinous Breast Cancer </a:t>
            </a:r>
            <a:r>
              <a:rPr lang="en-US" sz="2000" b="1" dirty="0"/>
              <a:t>-</a:t>
            </a:r>
            <a:r>
              <a:rPr lang="en-US" sz="2000" dirty="0"/>
              <a:t>MBC is also known as colloid breast cancer. It occurs when the abnormal tissues spread around the duct.</a:t>
            </a:r>
          </a:p>
          <a:p>
            <a:pPr algn="just">
              <a:lnSpc>
                <a:spcPct val="150000"/>
              </a:lnSpc>
            </a:pPr>
            <a:r>
              <a:rPr lang="en-US" sz="2400" b="1" u="sng" dirty="0"/>
              <a:t>Inflammatory Breast Cancer </a:t>
            </a:r>
            <a:r>
              <a:rPr lang="en-US" sz="2000" b="1" dirty="0"/>
              <a:t>–</a:t>
            </a:r>
            <a:r>
              <a:rPr lang="en-US" sz="2000" dirty="0"/>
              <a:t> IBC is last type that causes swelling and reddening of breast. It is a fast growing breast cancer, when the lymph vessels block in break cell, this type of cancer starts to appear.</a:t>
            </a:r>
          </a:p>
          <a:p>
            <a:endParaRPr lang="en-US" dirty="0"/>
          </a:p>
        </p:txBody>
      </p:sp>
    </p:spTree>
    <p:extLst>
      <p:ext uri="{BB962C8B-B14F-4D97-AF65-F5344CB8AC3E}">
        <p14:creationId xmlns:p14="http://schemas.microsoft.com/office/powerpoint/2010/main" val="314811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2DF3-25C8-7339-BAD3-2AD3C7539D3A}"/>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Define Problem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6A18D9-0EB5-53C9-B7A5-4EDE6C1F4A8A}"/>
              </a:ext>
            </a:extLst>
          </p:cNvPr>
          <p:cNvSpPr>
            <a:spLocks noGrp="1"/>
          </p:cNvSpPr>
          <p:nvPr>
            <p:ph idx="1"/>
          </p:nvPr>
        </p:nvSpPr>
        <p:spPr/>
        <p:txBody>
          <a:bodyPr>
            <a:normAutofit/>
          </a:bodyPr>
          <a:lstStyle/>
          <a:p>
            <a:pPr algn="just">
              <a:lnSpc>
                <a:spcPct val="150000"/>
              </a:lnSpc>
            </a:pPr>
            <a:r>
              <a:rPr lang="en-US" sz="2000" dirty="0"/>
              <a:t>The problem of inaccurate breast cancer detection among women affects of the incurable victims of breast cancer and the doctors who are now able to identify the illness in its early stage which results the late diagnosis of the disease. In the later stage in which cancer has affected a large portion of the patient organ.</a:t>
            </a:r>
            <a:endParaRPr lang="en-US" dirty="0"/>
          </a:p>
          <a:p>
            <a:pPr algn="just">
              <a:lnSpc>
                <a:spcPct val="150000"/>
              </a:lnSpc>
            </a:pPr>
            <a:r>
              <a:rPr lang="en-US" sz="2000" dirty="0"/>
              <a:t>A benefit of classifier would help us into detecting breast cancer among women based on the attributes that are present in dataset.</a:t>
            </a:r>
          </a:p>
          <a:p>
            <a:pPr algn="just">
              <a:lnSpc>
                <a:spcPct val="150000"/>
              </a:lnSpc>
            </a:pPr>
            <a:r>
              <a:rPr lang="en-GB" sz="2200" dirty="0"/>
              <a:t>By promoting early detection and treatment, projects can help save lives and improve outcomes for individuals diagnosed with breast cancer.</a:t>
            </a:r>
            <a:endParaRPr lang="en-US" sz="2200" dirty="0"/>
          </a:p>
        </p:txBody>
      </p:sp>
    </p:spTree>
    <p:extLst>
      <p:ext uri="{BB962C8B-B14F-4D97-AF65-F5344CB8AC3E}">
        <p14:creationId xmlns:p14="http://schemas.microsoft.com/office/powerpoint/2010/main" val="778548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1453</TotalTime>
  <Words>3281</Words>
  <Application>Microsoft Office PowerPoint</Application>
  <PresentationFormat>Widescreen</PresentationFormat>
  <Paragraphs>175</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 3</vt:lpstr>
      <vt:lpstr>Office Theme</vt:lpstr>
      <vt:lpstr>MAJOR PROJECT PRESENTATION</vt:lpstr>
      <vt:lpstr>TITLE OF MAJOR PROJECT</vt:lpstr>
      <vt:lpstr>Breast Cancer: An Overview</vt:lpstr>
      <vt:lpstr>PowerPoint Presentation</vt:lpstr>
      <vt:lpstr>WHY BREAST CANCER WE CHOOSE?</vt:lpstr>
      <vt:lpstr>PowerPoint Presentation</vt:lpstr>
      <vt:lpstr>Types of Breast Cancer</vt:lpstr>
      <vt:lpstr>PowerPoint Presentation</vt:lpstr>
      <vt:lpstr>Define Problem</vt:lpstr>
      <vt:lpstr>Objectives</vt:lpstr>
      <vt:lpstr>Process Flow Diagram</vt:lpstr>
      <vt:lpstr>Data Acquisition</vt:lpstr>
      <vt:lpstr>Taking a view of Biopsy Data</vt:lpstr>
      <vt:lpstr>Experiment Environment</vt:lpstr>
      <vt:lpstr>Machine Learning Algorithm</vt:lpstr>
      <vt:lpstr>Overall Result</vt:lpstr>
      <vt:lpstr>Table 1 and figure 1 show the accuracy percentage for Wisconsin Breast Cancer Diagnostic datasets. From the results of training set and testing set we can see that all the classifiers have varying accuracies but SVM always has higher accuracy testing set (97.2%) than the other classifiers.</vt:lpstr>
      <vt:lpstr>Result Table</vt:lpstr>
      <vt:lpstr>  Since confusion matrices are a useful way to assess the classifier, each row in Table 2 represents the rates in an actual class while each column displays the predictions. Table 3 present the calculated performance measures of classification models based on confusion matrix results, precision sensitivity f1 score for benign and malignant. </vt:lpstr>
      <vt:lpstr>PowerPoint Presentation</vt:lpstr>
      <vt:lpstr>Attributes that yield best result for SVM</vt:lpstr>
      <vt:lpstr>PowerPoint Presentation</vt:lpstr>
      <vt:lpstr>PowerPoint Presentation</vt:lpstr>
      <vt:lpstr>CONCLUSION</vt:lpstr>
      <vt:lpstr>PowerPoint Presentation</vt:lpstr>
      <vt:lpstr>REFERENCES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PRESENTATION</dc:title>
  <dc:creator>vasu</dc:creator>
  <cp:lastModifiedBy>vasu bansal</cp:lastModifiedBy>
  <cp:revision>23</cp:revision>
  <dcterms:created xsi:type="dcterms:W3CDTF">2022-03-23T12:07:37Z</dcterms:created>
  <dcterms:modified xsi:type="dcterms:W3CDTF">2023-05-28T16:54:05Z</dcterms:modified>
</cp:coreProperties>
</file>