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8288000" cy="10287000"/>
  <p:notesSz cx="6858000" cy="9144000"/>
  <p:embeddedFontLst>
    <p:embeddedFont>
      <p:font typeface="DM Sans" pitchFamily="2" charset="0"/>
      <p:regular r:id="rId10"/>
      <p:bold r:id="rId11"/>
    </p:embeddedFont>
    <p:embeddedFont>
      <p:font typeface="DM Sans Bold" charset="0"/>
      <p:regular r:id="rId12"/>
    </p:embeddedFont>
    <p:embeddedFont>
      <p:font typeface="Kollektif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0" d="100"/>
          <a:sy n="60" d="100"/>
        </p:scale>
        <p:origin x="706" y="-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3" name="AutoShape 3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Freeform 41"/>
          <p:cNvSpPr/>
          <p:nvPr/>
        </p:nvSpPr>
        <p:spPr>
          <a:xfrm>
            <a:off x="5341315" y="-734942"/>
            <a:ext cx="7605370" cy="6638855"/>
          </a:xfrm>
          <a:custGeom>
            <a:avLst/>
            <a:gdLst/>
            <a:ahLst/>
            <a:cxnLst/>
            <a:rect l="l" t="t" r="r" b="b"/>
            <a:pathLst>
              <a:path w="7605370" h="6638855">
                <a:moveTo>
                  <a:pt x="0" y="0"/>
                </a:moveTo>
                <a:lnTo>
                  <a:pt x="7605370" y="0"/>
                </a:lnTo>
                <a:lnTo>
                  <a:pt x="7605370" y="6638854"/>
                </a:lnTo>
                <a:lnTo>
                  <a:pt x="0" y="66388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25000"/>
            </a:blip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3486377" y="4383088"/>
            <a:ext cx="11315247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FINALGO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545397" y="6144357"/>
            <a:ext cx="7197206" cy="523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Algorithmic Trading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0419334" y="294681"/>
            <a:ext cx="7605370" cy="6638855"/>
          </a:xfrm>
          <a:custGeom>
            <a:avLst/>
            <a:gdLst/>
            <a:ahLst/>
            <a:cxnLst/>
            <a:rect l="l" t="t" r="r" b="b"/>
            <a:pathLst>
              <a:path w="7605370" h="6638855">
                <a:moveTo>
                  <a:pt x="0" y="0"/>
                </a:moveTo>
                <a:lnTo>
                  <a:pt x="7605370" y="0"/>
                </a:lnTo>
                <a:lnTo>
                  <a:pt x="7605370" y="6638855"/>
                </a:lnTo>
                <a:lnTo>
                  <a:pt x="0" y="6638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121973" y="3129915"/>
            <a:ext cx="12044053" cy="1027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00"/>
              </a:lnSpc>
            </a:pPr>
            <a:r>
              <a:rPr lang="en-US" sz="6700">
                <a:solidFill>
                  <a:srgbClr val="FE6D73"/>
                </a:solidFill>
                <a:latin typeface="Kollektif Bold"/>
              </a:rPr>
              <a:t>OUR TEAM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346212" y="4450900"/>
            <a:ext cx="12044053" cy="233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400"/>
              </a:lnSpc>
              <a:buFont typeface="Arial"/>
              <a:buChar char="•"/>
            </a:pPr>
            <a:r>
              <a:rPr lang="en-US" sz="4400">
                <a:solidFill>
                  <a:srgbClr val="227C9D"/>
                </a:solidFill>
                <a:latin typeface="Kollektif Bold"/>
              </a:rPr>
              <a:t>AKSHAY KARANWAL</a:t>
            </a:r>
          </a:p>
          <a:p>
            <a:pPr marL="950090" lvl="1" indent="-475045">
              <a:lnSpc>
                <a:spcPts val="4400"/>
              </a:lnSpc>
              <a:buFont typeface="Arial"/>
              <a:buChar char="•"/>
            </a:pPr>
            <a:r>
              <a:rPr lang="en-US" sz="4400">
                <a:solidFill>
                  <a:srgbClr val="227C9D"/>
                </a:solidFill>
                <a:latin typeface="Kollektif Bold"/>
              </a:rPr>
              <a:t>NAMAN AGRAWAL</a:t>
            </a:r>
          </a:p>
          <a:p>
            <a:pPr marL="950090" lvl="1" indent="-475045">
              <a:lnSpc>
                <a:spcPts val="4400"/>
              </a:lnSpc>
              <a:buFont typeface="Arial"/>
              <a:buChar char="•"/>
            </a:pPr>
            <a:r>
              <a:rPr lang="en-US" sz="4400">
                <a:solidFill>
                  <a:srgbClr val="227C9D"/>
                </a:solidFill>
                <a:latin typeface="Kollektif Bold"/>
              </a:rPr>
              <a:t>ARSHIT TEOTIA</a:t>
            </a:r>
          </a:p>
          <a:p>
            <a:pPr marL="950090" lvl="1" indent="-475045">
              <a:lnSpc>
                <a:spcPts val="4400"/>
              </a:lnSpc>
              <a:buFont typeface="Arial"/>
              <a:buChar char="•"/>
            </a:pPr>
            <a:r>
              <a:rPr lang="en-US" sz="4400">
                <a:solidFill>
                  <a:srgbClr val="227C9D"/>
                </a:solidFill>
                <a:latin typeface="Kollektif Bold"/>
              </a:rPr>
              <a:t>PUNEET SINGH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38775" y="5929814"/>
            <a:ext cx="8726663" cy="8486547"/>
            <a:chOff x="0" y="0"/>
            <a:chExt cx="11635550" cy="11315396"/>
          </a:xfrm>
        </p:grpSpPr>
        <p:grpSp>
          <p:nvGrpSpPr>
            <p:cNvPr id="3" name="Group 3"/>
            <p:cNvGrpSpPr/>
            <p:nvPr/>
          </p:nvGrpSpPr>
          <p:grpSpPr>
            <a:xfrm rot="2700000">
              <a:off x="1515698" y="2799524"/>
              <a:ext cx="9887197" cy="4753460"/>
              <a:chOff x="0" y="0"/>
              <a:chExt cx="660400" cy="3175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898880" y="350890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613617" y="3925808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374148" y="4403768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205276" y="491879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13470" y="5505027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1" name="TextBox 11"/>
          <p:cNvSpPr txBox="1"/>
          <p:nvPr/>
        </p:nvSpPr>
        <p:spPr>
          <a:xfrm>
            <a:off x="4114251" y="1851044"/>
            <a:ext cx="10389549" cy="225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75"/>
              </a:lnSpc>
            </a:pPr>
            <a:r>
              <a:rPr lang="en-US" sz="8075">
                <a:solidFill>
                  <a:srgbClr val="227C9D"/>
                </a:solidFill>
                <a:latin typeface="Kollektif Bold"/>
              </a:rPr>
              <a:t>PROJECT 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60328" y="4378343"/>
            <a:ext cx="13998972" cy="3604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713" lvl="1" indent="-371357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</a:rPr>
              <a:t>Development of an algorithmic trading system</a:t>
            </a:r>
          </a:p>
          <a:p>
            <a:pPr marL="742713" lvl="1" indent="-371357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</a:rPr>
              <a:t>Utilization of automation for trade execution</a:t>
            </a:r>
          </a:p>
          <a:p>
            <a:pPr marL="742713" lvl="1" indent="-371357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</a:rPr>
              <a:t>Analysis of real-time market data for identifying opportunities</a:t>
            </a:r>
          </a:p>
          <a:p>
            <a:pPr marL="742713" lvl="1" indent="-371357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</a:rPr>
              <a:t>Automatic execution of trades based on predefined strategies</a:t>
            </a:r>
          </a:p>
          <a:p>
            <a:pPr marL="742713" lvl="1" indent="-371357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</a:rPr>
              <a:t>Objectives include optimizing trading performance, managing risk, and capitalizing on market inefficiencies</a:t>
            </a:r>
          </a:p>
          <a:p>
            <a:pPr>
              <a:lnSpc>
                <a:spcPts val="4128"/>
              </a:lnSpc>
            </a:pPr>
            <a:endParaRPr lang="en-US" sz="3440">
              <a:solidFill>
                <a:srgbClr val="545454"/>
              </a:solidFill>
              <a:latin typeface="DM Sans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-3395055" y="-5659358"/>
            <a:ext cx="8847511" cy="8855676"/>
            <a:chOff x="0" y="0"/>
            <a:chExt cx="11796681" cy="11807568"/>
          </a:xfrm>
        </p:grpSpPr>
        <p:grpSp>
          <p:nvGrpSpPr>
            <p:cNvPr id="14" name="Group 1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17" name="AutoShape 1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AutoShape 2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" name="AutoShape 2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4" name="AutoShape 24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/>
          <p:cNvGrpSpPr/>
          <p:nvPr/>
        </p:nvGrpSpPr>
        <p:grpSpPr>
          <a:xfrm>
            <a:off x="15450679" y="-597013"/>
            <a:ext cx="3251427" cy="3251427"/>
            <a:chOff x="0" y="0"/>
            <a:chExt cx="4335236" cy="4335236"/>
          </a:xfrm>
        </p:grpSpPr>
        <p:sp>
          <p:nvSpPr>
            <p:cNvPr id="26" name="Freeform 26"/>
            <p:cNvSpPr/>
            <p:nvPr/>
          </p:nvSpPr>
          <p:spPr>
            <a:xfrm>
              <a:off x="2890157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2890157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 rot="5400000" flipH="1" flipV="1">
              <a:off x="2890157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1445079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 rot="5400000">
              <a:off x="0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 rot="-10800000">
              <a:off x="1445079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 rot="-10800000" flipH="1" flipV="1">
              <a:off x="0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3" name="Group 33"/>
          <p:cNvGrpSpPr/>
          <p:nvPr/>
        </p:nvGrpSpPr>
        <p:grpSpPr>
          <a:xfrm>
            <a:off x="13608022" y="-597013"/>
            <a:ext cx="1083809" cy="2167618"/>
            <a:chOff x="0" y="0"/>
            <a:chExt cx="1445079" cy="2890157"/>
          </a:xfrm>
        </p:grpSpPr>
        <p:sp>
          <p:nvSpPr>
            <p:cNvPr id="34" name="Freeform 34"/>
            <p:cNvSpPr/>
            <p:nvPr/>
          </p:nvSpPr>
          <p:spPr>
            <a:xfrm rot="5400000" flipH="1" flipV="1">
              <a:off x="0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 rot="-10800000" flipH="1" flipV="1">
              <a:off x="0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9" y="1445078"/>
                  </a:moveTo>
                  <a:lnTo>
                    <a:pt x="0" y="1445078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8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6" name="Group 36"/>
          <p:cNvGrpSpPr/>
          <p:nvPr/>
        </p:nvGrpSpPr>
        <p:grpSpPr>
          <a:xfrm>
            <a:off x="-358167" y="7702938"/>
            <a:ext cx="4405559" cy="3308577"/>
            <a:chOff x="0" y="0"/>
            <a:chExt cx="5874078" cy="4411436"/>
          </a:xfrm>
        </p:grpSpPr>
        <p:sp>
          <p:nvSpPr>
            <p:cNvPr id="37" name="Freeform 37"/>
            <p:cNvSpPr/>
            <p:nvPr/>
          </p:nvSpPr>
          <p:spPr>
            <a:xfrm rot="-10800000">
              <a:off x="12700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1445079" y="3810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Freeform 39"/>
            <p:cNvSpPr/>
            <p:nvPr/>
          </p:nvSpPr>
          <p:spPr>
            <a:xfrm>
              <a:off x="0" y="14831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Freeform 40"/>
            <p:cNvSpPr/>
            <p:nvPr/>
          </p:nvSpPr>
          <p:spPr>
            <a:xfrm rot="-10800000">
              <a:off x="0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 rot="-5400000">
              <a:off x="1445079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Freeform 42"/>
            <p:cNvSpPr/>
            <p:nvPr/>
          </p:nvSpPr>
          <p:spPr>
            <a:xfrm rot="-10800000">
              <a:off x="4429000" y="29663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4429000" y="15212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458501" y="7632587"/>
            <a:ext cx="5517295" cy="3251427"/>
            <a:chOff x="0" y="0"/>
            <a:chExt cx="7356393" cy="4335236"/>
          </a:xfrm>
        </p:grpSpPr>
        <p:sp>
          <p:nvSpPr>
            <p:cNvPr id="7" name="Freeform 7"/>
            <p:cNvSpPr/>
            <p:nvPr/>
          </p:nvSpPr>
          <p:spPr>
            <a:xfrm>
              <a:off x="5911315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5911315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4466236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4466236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 rot="5400000">
              <a:off x="3021158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 rot="5400000" flipH="1" flipV="1">
              <a:off x="0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9" y="1445078"/>
                  </a:moveTo>
                  <a:lnTo>
                    <a:pt x="0" y="1445078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8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 rot="-10800000" flipH="1" flipV="1">
              <a:off x="0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6120857" y="1028700"/>
            <a:ext cx="6046286" cy="1027869"/>
            <a:chOff x="0" y="0"/>
            <a:chExt cx="1592438" cy="2707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548617" y="1229897"/>
            <a:ext cx="3190766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APPROACH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71509" y="2420327"/>
            <a:ext cx="13544983" cy="7591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7644" lvl="1" indent="-333822">
              <a:lnSpc>
                <a:spcPts val="3710"/>
              </a:lnSpc>
              <a:buAutoNum type="arabicPeriod"/>
            </a:pPr>
            <a:r>
              <a:rPr lang="en-US" sz="3092" b="1" dirty="0">
                <a:solidFill>
                  <a:srgbClr val="545454"/>
                </a:solidFill>
                <a:latin typeface="DM Sans Semi-Bold"/>
              </a:rPr>
              <a:t>Data Collection</a:t>
            </a:r>
            <a:r>
              <a:rPr lang="en-US" sz="3092" b="1" dirty="0">
                <a:solidFill>
                  <a:srgbClr val="545454"/>
                </a:solidFill>
                <a:latin typeface="DM Sans"/>
              </a:rPr>
              <a:t>:</a:t>
            </a:r>
          </a:p>
          <a:p>
            <a:pPr marL="1335289" lvl="2" indent="-445096">
              <a:lnSpc>
                <a:spcPts val="3710"/>
              </a:lnSpc>
              <a:buFont typeface="Arial"/>
              <a:buChar char="⚬"/>
            </a:pPr>
            <a:r>
              <a:rPr lang="en-US" sz="3092" dirty="0">
                <a:solidFill>
                  <a:srgbClr val="545454"/>
                </a:solidFill>
                <a:latin typeface="DM Sans"/>
              </a:rPr>
              <a:t>Fetch real-time market data from cloud API.</a:t>
            </a:r>
          </a:p>
          <a:p>
            <a:pPr marL="1335289" lvl="2" indent="-445096">
              <a:lnSpc>
                <a:spcPts val="3710"/>
              </a:lnSpc>
              <a:buFont typeface="Arial"/>
              <a:buChar char="⚬"/>
            </a:pPr>
            <a:r>
              <a:rPr lang="en-US" sz="3092" dirty="0">
                <a:solidFill>
                  <a:srgbClr val="545454"/>
                </a:solidFill>
                <a:latin typeface="DM Sans"/>
              </a:rPr>
              <a:t>Retrieve candlestick data and chart.</a:t>
            </a:r>
          </a:p>
          <a:p>
            <a:pPr marL="667644" lvl="1" indent="-333822">
              <a:lnSpc>
                <a:spcPts val="3710"/>
              </a:lnSpc>
              <a:buAutoNum type="arabicPeriod"/>
            </a:pPr>
            <a:r>
              <a:rPr lang="en-US" sz="3092" b="1" dirty="0">
                <a:solidFill>
                  <a:srgbClr val="545454"/>
                </a:solidFill>
                <a:latin typeface="DM Sans Semi-Bold"/>
              </a:rPr>
              <a:t>Indicator Analysis</a:t>
            </a:r>
            <a:r>
              <a:rPr lang="en-US" sz="3092" b="1" dirty="0">
                <a:solidFill>
                  <a:srgbClr val="545454"/>
                </a:solidFill>
                <a:latin typeface="DM Sans"/>
              </a:rPr>
              <a:t>:</a:t>
            </a:r>
          </a:p>
          <a:p>
            <a:pPr marL="1335289" lvl="2" indent="-445096">
              <a:lnSpc>
                <a:spcPts val="3710"/>
              </a:lnSpc>
              <a:buFont typeface="Arial"/>
              <a:buChar char="⚬"/>
            </a:pPr>
            <a:r>
              <a:rPr lang="en-US" sz="3092" dirty="0">
                <a:solidFill>
                  <a:srgbClr val="545454"/>
                </a:solidFill>
                <a:latin typeface="DM Sans"/>
              </a:rPr>
              <a:t>Use indicators such as moving averages, RSI, Bollinger Bands, and MACD to identify trading signals.</a:t>
            </a:r>
          </a:p>
          <a:p>
            <a:pPr marL="667644" lvl="1" indent="-333822">
              <a:lnSpc>
                <a:spcPts val="3710"/>
              </a:lnSpc>
              <a:buAutoNum type="arabicPeriod"/>
            </a:pPr>
            <a:r>
              <a:rPr lang="en-US" sz="3092" dirty="0">
                <a:solidFill>
                  <a:srgbClr val="545454"/>
                </a:solidFill>
                <a:latin typeface="DM Sans Bold"/>
              </a:rPr>
              <a:t>Parameter Calculation:</a:t>
            </a:r>
          </a:p>
          <a:p>
            <a:pPr marL="1335289" lvl="2" indent="-445096">
              <a:lnSpc>
                <a:spcPts val="3710"/>
              </a:lnSpc>
              <a:buFont typeface="Arial"/>
              <a:buChar char="⚬"/>
            </a:pPr>
            <a:r>
              <a:rPr lang="en-US" sz="3092" dirty="0">
                <a:solidFill>
                  <a:srgbClr val="545454"/>
                </a:solidFill>
                <a:latin typeface="DM Sans"/>
              </a:rPr>
              <a:t>Calculate breakout levels, retesting conditions, and stop-loss levels.</a:t>
            </a:r>
          </a:p>
          <a:p>
            <a:pPr marL="1335289" lvl="2" indent="-445096">
              <a:lnSpc>
                <a:spcPts val="3710"/>
              </a:lnSpc>
              <a:buFont typeface="Arial"/>
              <a:buChar char="⚬"/>
            </a:pPr>
            <a:r>
              <a:rPr lang="en-US" sz="3092" dirty="0">
                <a:solidFill>
                  <a:srgbClr val="545454"/>
                </a:solidFill>
                <a:latin typeface="DM Sans"/>
              </a:rPr>
              <a:t>Set stop-loss levels to mitigate risk.</a:t>
            </a:r>
          </a:p>
          <a:p>
            <a:pPr marL="667644" lvl="1" indent="-333822">
              <a:lnSpc>
                <a:spcPts val="3710"/>
              </a:lnSpc>
              <a:buAutoNum type="arabicPeriod"/>
            </a:pPr>
            <a:r>
              <a:rPr lang="en-US" sz="3092" dirty="0">
                <a:solidFill>
                  <a:srgbClr val="545454"/>
                </a:solidFill>
                <a:latin typeface="DM Sans Bold"/>
              </a:rPr>
              <a:t>Live Testing and Deployment:</a:t>
            </a:r>
          </a:p>
          <a:p>
            <a:pPr marL="1335289" lvl="2" indent="-445096">
              <a:lnSpc>
                <a:spcPts val="3710"/>
              </a:lnSpc>
              <a:buFont typeface="Arial"/>
              <a:buChar char="⚬"/>
            </a:pPr>
            <a:r>
              <a:rPr lang="en-US" sz="3092" dirty="0">
                <a:solidFill>
                  <a:srgbClr val="545454"/>
                </a:solidFill>
                <a:latin typeface="DM Sans"/>
              </a:rPr>
              <a:t>Conduct live testing in simulated trading environments.</a:t>
            </a:r>
          </a:p>
          <a:p>
            <a:pPr marL="1335289" lvl="2" indent="-445096">
              <a:lnSpc>
                <a:spcPts val="3710"/>
              </a:lnSpc>
              <a:buFont typeface="Arial"/>
              <a:buChar char="⚬"/>
            </a:pPr>
            <a:r>
              <a:rPr lang="en-US" sz="3092" dirty="0">
                <a:solidFill>
                  <a:srgbClr val="545454"/>
                </a:solidFill>
                <a:latin typeface="DM Sans"/>
              </a:rPr>
              <a:t>Monitor real-time performance and execution quality.</a:t>
            </a:r>
          </a:p>
          <a:p>
            <a:pPr>
              <a:lnSpc>
                <a:spcPts val="3710"/>
              </a:lnSpc>
            </a:pPr>
            <a:endParaRPr lang="en-US" sz="3092" dirty="0">
              <a:solidFill>
                <a:srgbClr val="545454"/>
              </a:solidFill>
              <a:latin typeface="DM Sans"/>
            </a:endParaRPr>
          </a:p>
          <a:p>
            <a:pPr>
              <a:lnSpc>
                <a:spcPts val="3710"/>
              </a:lnSpc>
            </a:pPr>
            <a:endParaRPr lang="en-US" sz="3092" dirty="0">
              <a:solidFill>
                <a:srgbClr val="545454"/>
              </a:solidFill>
              <a:latin typeface="DM Sans"/>
            </a:endParaRPr>
          </a:p>
          <a:p>
            <a:pPr>
              <a:lnSpc>
                <a:spcPts val="3710"/>
              </a:lnSpc>
            </a:pPr>
            <a:endParaRPr lang="en-US" sz="3092" dirty="0">
              <a:solidFill>
                <a:srgbClr val="545454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5343984" y="1028700"/>
            <a:ext cx="7600032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PROJECT TECHSTACK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65819" y="7404917"/>
            <a:ext cx="432222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9"/>
              </a:lnSpc>
            </a:pPr>
            <a:r>
              <a:rPr lang="en-US" sz="2482">
                <a:solidFill>
                  <a:srgbClr val="545454"/>
                </a:solidFill>
                <a:latin typeface="DM Sans"/>
              </a:rPr>
              <a:t>For building the user interface and handling the frontend logic.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395015" y="4265996"/>
            <a:ext cx="10493653" cy="2771796"/>
            <a:chOff x="0" y="0"/>
            <a:chExt cx="13991538" cy="3695728"/>
          </a:xfrm>
        </p:grpSpPr>
        <p:sp>
          <p:nvSpPr>
            <p:cNvPr id="14" name="AutoShape 14"/>
            <p:cNvSpPr/>
            <p:nvPr/>
          </p:nvSpPr>
          <p:spPr>
            <a:xfrm flipV="1">
              <a:off x="2076271" y="1101423"/>
              <a:ext cx="1853156" cy="975428"/>
            </a:xfrm>
            <a:prstGeom prst="line">
              <a:avLst/>
            </a:prstGeom>
            <a:ln w="58922" cap="flat">
              <a:solidFill>
                <a:srgbClr val="A6A6A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 flipV="1">
              <a:off x="10061420" y="1101423"/>
              <a:ext cx="1727271" cy="1492881"/>
            </a:xfrm>
            <a:prstGeom prst="line">
              <a:avLst/>
            </a:prstGeom>
            <a:ln w="58922" cap="flat">
              <a:solidFill>
                <a:srgbClr val="A6A6A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 flipH="1" flipV="1">
              <a:off x="6132274" y="1101423"/>
              <a:ext cx="1726299" cy="1492881"/>
            </a:xfrm>
            <a:prstGeom prst="line">
              <a:avLst/>
            </a:prstGeom>
            <a:ln w="58922" cap="flat">
              <a:solidFill>
                <a:srgbClr val="A6A6A6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7" name="Group 17"/>
            <p:cNvGrpSpPr/>
            <p:nvPr/>
          </p:nvGrpSpPr>
          <p:grpSpPr>
            <a:xfrm>
              <a:off x="0" y="1488550"/>
              <a:ext cx="2202847" cy="2202847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3929427" y="0"/>
              <a:ext cx="2202847" cy="2202847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7858573" y="1492881"/>
              <a:ext cx="2202847" cy="2202847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11788691" y="0"/>
              <a:ext cx="2202847" cy="220284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0" y="2151113"/>
              <a:ext cx="2202847" cy="7634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96"/>
                </a:lnSpc>
              </a:pPr>
              <a:r>
                <a:rPr lang="en-US" sz="3247" spc="392">
                  <a:solidFill>
                    <a:srgbClr val="FFFFFF"/>
                  </a:solidFill>
                  <a:latin typeface="DM Sans Bold"/>
                </a:rPr>
                <a:t>REACT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3786495" y="738459"/>
              <a:ext cx="2450976" cy="1098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67"/>
                </a:lnSpc>
              </a:pPr>
              <a:r>
                <a:rPr lang="en-US" sz="2166" spc="262">
                  <a:solidFill>
                    <a:srgbClr val="FFFFFF"/>
                  </a:solidFill>
                  <a:latin typeface="DM Sans Bold"/>
                </a:rPr>
                <a:t>CHARTING LIB.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 rot="60000">
              <a:off x="7929572" y="1782425"/>
              <a:ext cx="2120831" cy="15094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75"/>
                </a:lnSpc>
              </a:pPr>
              <a:r>
                <a:rPr lang="en-US" sz="2984" spc="361">
                  <a:solidFill>
                    <a:srgbClr val="FFFFFF"/>
                  </a:solidFill>
                  <a:latin typeface="DM Sans Bold"/>
                </a:rPr>
                <a:t>NODE.JS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1887754" y="728934"/>
              <a:ext cx="2043250" cy="11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7"/>
                </a:lnSpc>
              </a:pPr>
              <a:r>
                <a:rPr lang="en-US" sz="2254" spc="272">
                  <a:solidFill>
                    <a:srgbClr val="FFFFFF"/>
                  </a:solidFill>
                  <a:latin typeface="DM Sans Bold"/>
                </a:rPr>
                <a:t>EXPRESS.JS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5193416" y="3088484"/>
            <a:ext cx="4692099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6"/>
              </a:lnSpc>
            </a:pPr>
            <a:r>
              <a:rPr lang="en-US" sz="2455">
                <a:solidFill>
                  <a:srgbClr val="545454"/>
                </a:solidFill>
                <a:latin typeface="DM Sans"/>
              </a:rPr>
              <a:t>To visualize the candlestick chart and display technical indicators.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484759" y="7456891"/>
            <a:ext cx="4126143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0"/>
              </a:lnSpc>
            </a:pPr>
            <a:r>
              <a:rPr lang="en-US" sz="2375">
                <a:solidFill>
                  <a:srgbClr val="545454"/>
                </a:solidFill>
                <a:latin typeface="DM Sans"/>
              </a:rPr>
              <a:t>For building the backend server to handle API requests and business logic.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331820" y="3030469"/>
            <a:ext cx="5330466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15"/>
              </a:lnSpc>
            </a:pPr>
            <a:r>
              <a:rPr lang="en-US" sz="2429">
                <a:solidFill>
                  <a:srgbClr val="545454"/>
                </a:solidFill>
                <a:latin typeface="DM Sans"/>
              </a:rPr>
              <a:t>As the web application framework for Node.js, to simplify routing and middleware setup.</a:t>
            </a:r>
          </a:p>
        </p:txBody>
      </p:sp>
      <p:sp>
        <p:nvSpPr>
          <p:cNvPr id="36" name="Freeform 36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6C8DF4-111E-18F5-F57C-D81A2A250967}"/>
              </a:ext>
            </a:extLst>
          </p:cNvPr>
          <p:cNvSpPr txBox="1"/>
          <p:nvPr/>
        </p:nvSpPr>
        <p:spPr>
          <a:xfrm>
            <a:off x="5105400" y="1905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u="sng" dirty="0"/>
              <a:t>WORKING 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B7FC6-DBFB-CC19-B0E6-1743AFC10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5" t="6263" r="5825" b="6940"/>
          <a:stretch/>
        </p:blipFill>
        <p:spPr>
          <a:xfrm>
            <a:off x="4724400" y="1183303"/>
            <a:ext cx="8305800" cy="8853435"/>
          </a:xfrm>
          <a:prstGeom prst="rect">
            <a:avLst/>
          </a:prstGeom>
        </p:spPr>
      </p:pic>
      <p:grpSp>
        <p:nvGrpSpPr>
          <p:cNvPr id="10" name="Group 2">
            <a:extLst>
              <a:ext uri="{FF2B5EF4-FFF2-40B4-BE49-F238E27FC236}">
                <a16:creationId xmlns:a16="http://schemas.microsoft.com/office/drawing/2014/main" id="{D68E6954-123A-B69F-EEB8-67E82A1AE4BF}"/>
              </a:ext>
            </a:extLst>
          </p:cNvPr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71F8E4FF-C7D5-545D-01A4-B0CB82C2C190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9411B608-1D2A-E6EC-DCC2-C1545A0AB7A5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5">
            <a:extLst>
              <a:ext uri="{FF2B5EF4-FFF2-40B4-BE49-F238E27FC236}">
                <a16:creationId xmlns:a16="http://schemas.microsoft.com/office/drawing/2014/main" id="{5D9DA42D-4CDD-E188-9D62-11156F62E84C}"/>
              </a:ext>
            </a:extLst>
          </p:cNvPr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69B19B81-D353-0F08-6951-430737331F3C}"/>
              </a:ext>
            </a:extLst>
          </p:cNvPr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F979A31-569C-679B-4D83-5BD2FF2CA869}"/>
              </a:ext>
            </a:extLst>
          </p:cNvPr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D36F50FA-7E13-A34B-CA92-8533ECC5E8E0}"/>
              </a:ext>
            </a:extLst>
          </p:cNvPr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784F5AE8-561B-1297-0E49-2D1BF5058D2F}"/>
              </a:ext>
            </a:extLst>
          </p:cNvPr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04B88379-BFE3-84B5-6EC7-6892355BDA66}"/>
              </a:ext>
            </a:extLst>
          </p:cNvPr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2">
            <a:extLst>
              <a:ext uri="{FF2B5EF4-FFF2-40B4-BE49-F238E27FC236}">
                <a16:creationId xmlns:a16="http://schemas.microsoft.com/office/drawing/2014/main" id="{82D08401-F644-DFF6-67FB-77B369BCFACF}"/>
              </a:ext>
            </a:extLst>
          </p:cNvPr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A77FEBDF-CC57-9A7B-6714-5FCA42947B16}"/>
              </a:ext>
            </a:extLst>
          </p:cNvPr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8ECD0DF4-0FA4-B200-A7E6-B2C0343F68BB}"/>
              </a:ext>
            </a:extLst>
          </p:cNvPr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9304ADB1-34DE-AFA1-68C0-EC0CB8CB1B28}"/>
              </a:ext>
            </a:extLst>
          </p:cNvPr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8C7D576-D615-718A-DE8B-8EF13A041E18}"/>
              </a:ext>
            </a:extLst>
          </p:cNvPr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6C4C30B6-57C6-5365-B704-9D1BF7FD8847}"/>
              </a:ext>
            </a:extLst>
          </p:cNvPr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2A43780F-21AD-DF62-B660-1D9978232561}"/>
              </a:ext>
            </a:extLst>
          </p:cNvPr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19">
            <a:extLst>
              <a:ext uri="{FF2B5EF4-FFF2-40B4-BE49-F238E27FC236}">
                <a16:creationId xmlns:a16="http://schemas.microsoft.com/office/drawing/2014/main" id="{FAE7DECC-4B58-14A4-77AD-8A58DD8F7095}"/>
              </a:ext>
            </a:extLst>
          </p:cNvPr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4145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5343984" y="1028700"/>
            <a:ext cx="7600032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BENEFITS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317812" y="2333595"/>
            <a:ext cx="10687964" cy="9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5"/>
              </a:lnSpc>
              <a:spcBef>
                <a:spcPct val="0"/>
              </a:spcBef>
            </a:pPr>
            <a:r>
              <a:rPr lang="en-US" sz="6392">
                <a:solidFill>
                  <a:srgbClr val="227C9D"/>
                </a:solidFill>
                <a:latin typeface="DM Sans Bold"/>
              </a:rPr>
              <a:t>1.Reduce Manual Work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01436" y="3495076"/>
            <a:ext cx="10687964" cy="9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5"/>
              </a:lnSpc>
              <a:spcBef>
                <a:spcPct val="0"/>
              </a:spcBef>
            </a:pPr>
            <a:r>
              <a:rPr lang="en-US" sz="6392">
                <a:solidFill>
                  <a:srgbClr val="227C9D"/>
                </a:solidFill>
                <a:latin typeface="DM Sans Bold"/>
              </a:rPr>
              <a:t>2.Remove Emotions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14506" y="4658427"/>
            <a:ext cx="9529104" cy="9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5"/>
              </a:lnSpc>
              <a:spcBef>
                <a:spcPct val="0"/>
              </a:spcBef>
            </a:pPr>
            <a:r>
              <a:rPr lang="en-US" sz="6392">
                <a:solidFill>
                  <a:srgbClr val="227C9D"/>
                </a:solidFill>
                <a:latin typeface="DM Sans Bold"/>
              </a:rPr>
              <a:t>3.Save Time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088571" y="5821778"/>
            <a:ext cx="10687964" cy="9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5"/>
              </a:lnSpc>
              <a:spcBef>
                <a:spcPct val="0"/>
              </a:spcBef>
            </a:pPr>
            <a:r>
              <a:rPr lang="en-US" sz="6392">
                <a:solidFill>
                  <a:srgbClr val="227C9D"/>
                </a:solidFill>
                <a:latin typeface="DM Sans Bold"/>
              </a:rPr>
              <a:t>4.Back-Test Strategies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01436" y="6985129"/>
            <a:ext cx="10687964" cy="9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5"/>
              </a:lnSpc>
              <a:spcBef>
                <a:spcPct val="0"/>
              </a:spcBef>
            </a:pPr>
            <a:r>
              <a:rPr lang="en-US" sz="6392">
                <a:solidFill>
                  <a:srgbClr val="227C9D"/>
                </a:solidFill>
                <a:latin typeface="DM Sans Bold"/>
              </a:rPr>
              <a:t>5.Quicker Execution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960810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228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Kollektif Bold</vt:lpstr>
      <vt:lpstr>DM Sans Bold</vt:lpstr>
      <vt:lpstr>DM Sans</vt:lpstr>
      <vt:lpstr>DM Sans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cp:lastModifiedBy>Puneet Singh</cp:lastModifiedBy>
  <cp:revision>3</cp:revision>
  <dcterms:created xsi:type="dcterms:W3CDTF">2006-08-16T00:00:00Z</dcterms:created>
  <dcterms:modified xsi:type="dcterms:W3CDTF">2024-12-13T04:27:27Z</dcterms:modified>
  <dc:identifier>DAGCppFrniQ</dc:identifier>
</cp:coreProperties>
</file>