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aladea Bold" charset="1" panose="02040803050406030204"/>
      <p:regular r:id="rId21"/>
    </p:embeddedFont>
    <p:embeddedFont>
      <p:font typeface="Caladea" charset="1" panose="02040503050406030204"/>
      <p:regular r:id="rId22"/>
    </p:embeddedFont>
    <p:embeddedFont>
      <p:font typeface="Montserrat" charset="1" panose="00000500000000000000"/>
      <p:regular r:id="rId23"/>
    </p:embeddedFont>
    <p:embeddedFont>
      <p:font typeface="Montserrat Semi-Bold" charset="1" panose="00000700000000000000"/>
      <p:regular r:id="rId24"/>
    </p:embeddedFont>
    <p:embeddedFont>
      <p:font typeface="Public Sans" charset="1" panose="00000000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Times New Roman Bold" charset="1" panose="02030802070405020303"/>
      <p:regular r:id="rId28"/>
    </p:embeddedFont>
    <p:embeddedFont>
      <p:font typeface="Times New Roman" charset="1" panose="02030502070405020303"/>
      <p:regular r:id="rId29"/>
    </p:embeddedFont>
    <p:embeddedFont>
      <p:font typeface="TT Rounds Condensed Bold" charset="1" panose="02000806030000020003"/>
      <p:regular r:id="rId30"/>
    </p:embeddedFont>
    <p:embeddedFont>
      <p:font typeface="TT Rounds Condensed" charset="1" panose="020005060300000200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1200577" y="9799606"/>
            <a:ext cx="20689153" cy="1165289"/>
            <a:chOff x="0" y="0"/>
            <a:chExt cx="5448995" cy="306907"/>
          </a:xfrm>
        </p:grpSpPr>
        <p:sp>
          <p:nvSpPr>
            <p:cNvPr name="Freeform 3" id="3"/>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A5D6CE"/>
            </a:solidFill>
          </p:spPr>
        </p:sp>
        <p:sp>
          <p:nvSpPr>
            <p:cNvPr name="TextBox 4" id="4"/>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0577" y="-677894"/>
            <a:ext cx="20689153" cy="1165289"/>
            <a:chOff x="0" y="0"/>
            <a:chExt cx="5448995" cy="306907"/>
          </a:xfrm>
        </p:grpSpPr>
        <p:sp>
          <p:nvSpPr>
            <p:cNvPr name="Freeform 6" id="6"/>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A5D6CE"/>
            </a:solidFill>
          </p:spPr>
        </p:sp>
        <p:sp>
          <p:nvSpPr>
            <p:cNvPr name="TextBox 7" id="7"/>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59212" y="699123"/>
            <a:ext cx="4753722" cy="1533075"/>
            <a:chOff x="0" y="0"/>
            <a:chExt cx="6338296" cy="2044100"/>
          </a:xfrm>
        </p:grpSpPr>
        <p:sp>
          <p:nvSpPr>
            <p:cNvPr name="Freeform 9" id="9"/>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
        <p:nvSpPr>
          <p:cNvPr name="Freeform 10" id="10"/>
          <p:cNvSpPr/>
          <p:nvPr/>
        </p:nvSpPr>
        <p:spPr>
          <a:xfrm flipH="false" flipV="false" rot="0">
            <a:off x="9144000" y="1690707"/>
            <a:ext cx="8810927" cy="5746257"/>
          </a:xfrm>
          <a:custGeom>
            <a:avLst/>
            <a:gdLst/>
            <a:ahLst/>
            <a:cxnLst/>
            <a:rect r="r" b="b" t="t" l="l"/>
            <a:pathLst>
              <a:path h="5746257" w="8810927">
                <a:moveTo>
                  <a:pt x="0" y="0"/>
                </a:moveTo>
                <a:lnTo>
                  <a:pt x="8810927" y="0"/>
                </a:lnTo>
                <a:lnTo>
                  <a:pt x="8810927" y="5746257"/>
                </a:lnTo>
                <a:lnTo>
                  <a:pt x="0" y="57462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240552" y="3303989"/>
            <a:ext cx="7115426" cy="4512321"/>
          </a:xfrm>
          <a:prstGeom prst="rect">
            <a:avLst/>
          </a:prstGeom>
        </p:spPr>
        <p:txBody>
          <a:bodyPr anchor="t" rtlCol="false" tIns="0" lIns="0" bIns="0" rIns="0">
            <a:spAutoFit/>
          </a:bodyPr>
          <a:lstStyle/>
          <a:p>
            <a:pPr algn="l">
              <a:lnSpc>
                <a:spcPts val="5900"/>
              </a:lnSpc>
            </a:pPr>
            <a:r>
              <a:rPr lang="en-US" sz="5900" spc="-100" b="true">
                <a:solidFill>
                  <a:srgbClr val="2B2B2B"/>
                </a:solidFill>
                <a:latin typeface="Caladea Bold"/>
                <a:ea typeface="Caladea Bold"/>
                <a:cs typeface="Caladea Bold"/>
                <a:sym typeface="Caladea Bold"/>
              </a:rPr>
              <a:t>Computerized Cognitive Retraining Program for Home-Based Learning in Children with Special Abilities</a:t>
            </a:r>
          </a:p>
        </p:txBody>
      </p:sp>
      <p:sp>
        <p:nvSpPr>
          <p:cNvPr name="TextBox 12" id="12"/>
          <p:cNvSpPr txBox="true"/>
          <p:nvPr/>
        </p:nvSpPr>
        <p:spPr>
          <a:xfrm rot="0">
            <a:off x="1240552" y="7863935"/>
            <a:ext cx="12308912" cy="431050"/>
          </a:xfrm>
          <a:prstGeom prst="rect">
            <a:avLst/>
          </a:prstGeom>
        </p:spPr>
        <p:txBody>
          <a:bodyPr anchor="t" rtlCol="false" tIns="0" lIns="0" bIns="0" rIns="0">
            <a:spAutoFit/>
          </a:bodyPr>
          <a:lstStyle/>
          <a:p>
            <a:pPr algn="l">
              <a:lnSpc>
                <a:spcPts val="3296"/>
              </a:lnSpc>
            </a:pPr>
            <a:r>
              <a:rPr lang="en-US" sz="3200" spc="-54" b="true">
                <a:solidFill>
                  <a:srgbClr val="2B2B2B"/>
                </a:solidFill>
                <a:latin typeface="Caladea Bold"/>
                <a:ea typeface="Caladea Bold"/>
                <a:cs typeface="Caladea Bold"/>
                <a:sym typeface="Caladea Bold"/>
              </a:rPr>
              <a:t>Team- Manashi Banerjee , Hariom Chaudhary , Hemant Chaudhary</a:t>
            </a:r>
            <a:r>
              <a:rPr lang="en-US" sz="3200" spc="-54" b="true">
                <a:solidFill>
                  <a:srgbClr val="2B2B2B"/>
                </a:solidFill>
                <a:latin typeface="Caladea Bold"/>
                <a:ea typeface="Caladea Bold"/>
                <a:cs typeface="Caladea Bold"/>
                <a:sym typeface="Caladea Bold"/>
              </a:rPr>
              <a:t> </a:t>
            </a:r>
          </a:p>
        </p:txBody>
      </p:sp>
      <p:sp>
        <p:nvSpPr>
          <p:cNvPr name="TextBox 13" id="13"/>
          <p:cNvSpPr txBox="true"/>
          <p:nvPr/>
        </p:nvSpPr>
        <p:spPr>
          <a:xfrm rot="0">
            <a:off x="-2559672" y="8237835"/>
            <a:ext cx="12742080" cy="497841"/>
          </a:xfrm>
          <a:prstGeom prst="rect">
            <a:avLst/>
          </a:prstGeom>
        </p:spPr>
        <p:txBody>
          <a:bodyPr anchor="t" rtlCol="false" tIns="0" lIns="0" bIns="0" rIns="0">
            <a:spAutoFit/>
          </a:bodyPr>
          <a:lstStyle/>
          <a:p>
            <a:pPr algn="ctr">
              <a:lnSpc>
                <a:spcPts val="4059"/>
              </a:lnSpc>
              <a:spcBef>
                <a:spcPct val="0"/>
              </a:spcBef>
            </a:pPr>
            <a:r>
              <a:rPr lang="en-US" b="true" sz="2899">
                <a:solidFill>
                  <a:srgbClr val="000000"/>
                </a:solidFill>
                <a:latin typeface="Caladea Bold"/>
                <a:ea typeface="Caladea Bold"/>
                <a:cs typeface="Caladea Bold"/>
                <a:sym typeface="Caladea Bold"/>
              </a:rPr>
              <a:t>Mentor: Abhishek Kumar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FC6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41212" y="1952222"/>
          <a:ext cx="16248057" cy="7832848"/>
        </p:xfrm>
        <a:graphic>
          <a:graphicData uri="http://schemas.openxmlformats.org/drawingml/2006/table">
            <a:tbl>
              <a:tblPr/>
              <a:tblGrid>
                <a:gridCol w="1536670"/>
                <a:gridCol w="3527786"/>
                <a:gridCol w="1380429"/>
                <a:gridCol w="2883334"/>
                <a:gridCol w="6919839"/>
              </a:tblGrid>
              <a:tr h="1131396">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Sr.No.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Journals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Year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Techniques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                                  Conclusion</a:t>
                      </a:r>
                      <a:r>
                        <a:rPr lang="en-US" sz="2499" b="true">
                          <a:solidFill>
                            <a:srgbClr val="000000"/>
                          </a:solidFill>
                          <a:latin typeface="Times New Roman Bold"/>
                          <a:ea typeface="Times New Roman Bold"/>
                          <a:cs typeface="Times New Roman Bold"/>
                          <a:sym typeface="Times New Roman Bold"/>
                        </a:rPr>
                        <a: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r h="6701451">
                <a:tc>
                  <a:txBody>
                    <a:bodyPr anchor="t" rtlCol="false"/>
                    <a:lstStyle/>
                    <a:p>
                      <a:pPr algn="l">
                        <a:lnSpc>
                          <a:spcPts val="3499"/>
                        </a:lnSpc>
                        <a:defRPr/>
                      </a:pPr>
                      <a:r>
                        <a:rPr lang="en-US" sz="2499">
                          <a:solidFill>
                            <a:srgbClr val="FFFFFF"/>
                          </a:solidFill>
                          <a:latin typeface="TT Rounds Condensed"/>
                          <a:ea typeface="TT Rounds Condensed"/>
                          <a:cs typeface="TT Rounds Condensed"/>
                          <a:sym typeface="TT Rounds Condensed"/>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840"/>
                        </a:lnSpc>
                        <a:defRPr/>
                      </a:pPr>
                      <a:r>
                        <a:rPr lang="en-US" sz="3200" spc="28" b="true">
                          <a:solidFill>
                            <a:srgbClr val="FBFDFC"/>
                          </a:solidFill>
                          <a:latin typeface="TT Rounds Condensed Bold"/>
                          <a:ea typeface="TT Rounds Condensed Bold"/>
                          <a:cs typeface="TT Rounds Condensed Bold"/>
                          <a:sym typeface="TT Rounds Condensed Bold"/>
                        </a:rPr>
                        <a:t>Home-Based Computer-Assisted Cognitive Training</a:t>
                      </a:r>
                      <a:endParaRPr lang="en-US" sz="1100"/>
                    </a:p>
                    <a:p>
                      <a:pPr algn="l">
                        <a:lnSpc>
                          <a:spcPts val="3840"/>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FFFFFF"/>
                          </a:solidFill>
                          <a:latin typeface="TT Rounds Condensed Bold"/>
                          <a:ea typeface="TT Rounds Condensed Bold"/>
                          <a:cs typeface="TT Rounds Condensed Bold"/>
                          <a:sym typeface="TT Rounds Condensed Bold"/>
                        </a:rPr>
                        <a:t>2015 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8"/>
                        </a:lnSpc>
                        <a:defRPr/>
                      </a:pPr>
                      <a:r>
                        <a:rPr lang="en-US" sz="2499">
                          <a:solidFill>
                            <a:srgbClr val="FFFFFF"/>
                          </a:solidFill>
                          <a:latin typeface="TT Rounds Condensed"/>
                          <a:ea typeface="TT Rounds Condensed"/>
                          <a:cs typeface="TT Rounds Condensed"/>
                          <a:sym typeface="TT Rounds Condensed"/>
                        </a:rPr>
                        <a:t>Data Analysis,</a:t>
                      </a:r>
                      <a:endParaRPr lang="en-US" sz="1100"/>
                    </a:p>
                    <a:p>
                      <a:pPr algn="l">
                        <a:lnSpc>
                          <a:spcPts val="3499"/>
                        </a:lnSpc>
                      </a:pPr>
                      <a:r>
                        <a:rPr lang="en-US" sz="2499">
                          <a:solidFill>
                            <a:srgbClr val="FFFFFF"/>
                          </a:solidFill>
                          <a:latin typeface="TT Rounds Condensed"/>
                          <a:ea typeface="TT Rounds Condensed"/>
                          <a:cs typeface="TT Rounds Condensed"/>
                          <a:sym typeface="TT Rounds Condensed"/>
                        </a:rPr>
                        <a:t>randomized controlled trial</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marL="625892" indent="-312946" lvl="1">
                        <a:lnSpc>
                          <a:spcPts val="4058"/>
                        </a:lnSpc>
                        <a:buFont typeface="Arial"/>
                        <a:buChar char="•"/>
                        <a:defRPr/>
                      </a:pPr>
                      <a:r>
                        <a:rPr lang="en-US" b="true" sz="2898">
                          <a:solidFill>
                            <a:srgbClr val="FFFFFF"/>
                          </a:solidFill>
                          <a:latin typeface="TT Rounds Condensed Bold"/>
                          <a:ea typeface="TT Rounds Condensed Bold"/>
                          <a:cs typeface="TT Rounds Condensed Bold"/>
                          <a:sym typeface="TT Rounds Condensed Bold"/>
                        </a:rPr>
                        <a:t>Home based education have more better results over clinic based education.</a:t>
                      </a:r>
                      <a:endParaRPr lang="en-US" sz="1100"/>
                    </a:p>
                    <a:p>
                      <a:pPr algn="l" marL="625892" indent="-312946" lvl="1">
                        <a:lnSpc>
                          <a:spcPts val="4058"/>
                        </a:lnSpc>
                        <a:buFont typeface="Arial"/>
                        <a:buChar char="•"/>
                      </a:pPr>
                      <a:r>
                        <a:rPr lang="en-US" b="true" sz="2898">
                          <a:solidFill>
                            <a:srgbClr val="FFFFFF"/>
                          </a:solidFill>
                          <a:latin typeface="TT Rounds Condensed Bold"/>
                          <a:ea typeface="TT Rounds Condensed Bold"/>
                          <a:cs typeface="TT Rounds Condensed Bold"/>
                          <a:sym typeface="TT Rounds Condensed Bold"/>
                        </a:rPr>
                        <a:t>Number of hours / time given to the training effects the progress of a student.</a:t>
                      </a:r>
                    </a:p>
                    <a:p>
                      <a:pPr algn="l">
                        <a:lnSpc>
                          <a:spcPts val="4059"/>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bl>
          </a:graphicData>
        </a:graphic>
      </p:graphicFrame>
      <p:sp>
        <p:nvSpPr>
          <p:cNvPr name="TextBox 3" id="3"/>
          <p:cNvSpPr txBox="true"/>
          <p:nvPr/>
        </p:nvSpPr>
        <p:spPr>
          <a:xfrm rot="0">
            <a:off x="5313736" y="933450"/>
            <a:ext cx="7194709" cy="837704"/>
          </a:xfrm>
          <a:prstGeom prst="rect">
            <a:avLst/>
          </a:prstGeom>
        </p:spPr>
        <p:txBody>
          <a:bodyPr anchor="t" rtlCol="false" tIns="0" lIns="0" bIns="0" rIns="0">
            <a:spAutoFit/>
          </a:bodyPr>
          <a:lstStyle/>
          <a:p>
            <a:pPr algn="ctr">
              <a:lnSpc>
                <a:spcPts val="6858"/>
              </a:lnSpc>
            </a:pPr>
            <a:r>
              <a:rPr lang="en-US" b="true" sz="4899" u="sng">
                <a:solidFill>
                  <a:srgbClr val="000000"/>
                </a:solidFill>
                <a:latin typeface="Caladea Bold"/>
                <a:ea typeface="Caladea Bold"/>
                <a:cs typeface="Caladea Bold"/>
                <a:sym typeface="Caladea Bold"/>
              </a:rPr>
              <a:t>LITERATURE REVIEW</a:t>
            </a:r>
          </a:p>
        </p:txBody>
      </p:sp>
      <p:grpSp>
        <p:nvGrpSpPr>
          <p:cNvPr name="Group 4" id="4"/>
          <p:cNvGrpSpPr/>
          <p:nvPr/>
        </p:nvGrpSpPr>
        <p:grpSpPr>
          <a:xfrm rot="0">
            <a:off x="340068" y="487394"/>
            <a:ext cx="3152326" cy="1016625"/>
            <a:chOff x="0" y="0"/>
            <a:chExt cx="6338296" cy="2044100"/>
          </a:xfrm>
        </p:grpSpPr>
        <p:sp>
          <p:nvSpPr>
            <p:cNvPr name="Freeform 5" id="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5D6C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71680" y="1980259"/>
          <a:ext cx="17263967" cy="7764027"/>
        </p:xfrm>
        <a:graphic>
          <a:graphicData uri="http://schemas.openxmlformats.org/drawingml/2006/table">
            <a:tbl>
              <a:tblPr/>
              <a:tblGrid>
                <a:gridCol w="1498809"/>
                <a:gridCol w="3883315"/>
                <a:gridCol w="1628210"/>
                <a:gridCol w="3008096"/>
                <a:gridCol w="7245537"/>
              </a:tblGrid>
              <a:tr h="698858">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Sr.No.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Journals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Year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Techniques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                                Conclusion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r h="7065169">
                <a:tc>
                  <a:txBody>
                    <a:bodyPr anchor="t" rtlCol="false"/>
                    <a:lstStyle/>
                    <a:p>
                      <a:pPr algn="l">
                        <a:lnSpc>
                          <a:spcPts val="3499"/>
                        </a:lnSpc>
                        <a:defRPr/>
                      </a:pPr>
                      <a:r>
                        <a:rPr lang="en-US" sz="2499">
                          <a:solidFill>
                            <a:srgbClr val="FFFFFF"/>
                          </a:solidFill>
                          <a:latin typeface="Times New Roman"/>
                          <a:ea typeface="Times New Roman"/>
                          <a:cs typeface="Times New Roman"/>
                          <a:sym typeface="Times New Roman"/>
                        </a:rPr>
                        <a:t>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840"/>
                        </a:lnSpc>
                        <a:defRPr/>
                      </a:pPr>
                      <a:r>
                        <a:rPr lang="en-US" sz="3200" spc="28" b="true">
                          <a:solidFill>
                            <a:srgbClr val="FFFFFF"/>
                          </a:solidFill>
                          <a:latin typeface="TT Rounds Condensed Bold"/>
                          <a:ea typeface="TT Rounds Condensed Bold"/>
                          <a:cs typeface="TT Rounds Condensed Bold"/>
                          <a:sym typeface="TT Rounds Condensed Bold"/>
                        </a:rPr>
                        <a:t>Computer-Based Cognitive Training for Executive Functions after Stroke: A Systematic Review</a:t>
                      </a:r>
                      <a:endParaRPr lang="en-US" sz="1100"/>
                    </a:p>
                    <a:p>
                      <a:pPr algn="l">
                        <a:lnSpc>
                          <a:spcPts val="3840"/>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FFFFFF"/>
                          </a:solidFill>
                          <a:latin typeface="Times New Roman Bold"/>
                          <a:ea typeface="Times New Roman Bold"/>
                          <a:cs typeface="Times New Roman Bold"/>
                          <a:sym typeface="Times New Roman Bold"/>
                        </a:rPr>
                        <a:t>2015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8"/>
                        </a:lnSpc>
                        <a:defRPr/>
                      </a:pPr>
                      <a:r>
                        <a:rPr lang="en-US" sz="2499">
                          <a:solidFill>
                            <a:srgbClr val="FFFFFF"/>
                          </a:solidFill>
                          <a:latin typeface="TT Rounds Condensed"/>
                          <a:ea typeface="TT Rounds Condensed"/>
                          <a:cs typeface="TT Rounds Condensed"/>
                          <a:sym typeface="TT Rounds Condensed"/>
                        </a:rPr>
                        <a:t>Search - MEDLINE, PsycINFO, Web of Science.</a:t>
                      </a:r>
                      <a:endParaRPr lang="en-US" sz="1100"/>
                    </a:p>
                    <a:p>
                      <a:pPr algn="l">
                        <a:lnSpc>
                          <a:spcPts val="3499"/>
                        </a:lnSpc>
                      </a:pPr>
                      <a:r>
                        <a:rPr lang="en-US" sz="2499">
                          <a:solidFill>
                            <a:srgbClr val="FFFFFF"/>
                          </a:solidFill>
                          <a:latin typeface="TT Rounds Condensed"/>
                          <a:ea typeface="TT Rounds Condensed"/>
                          <a:cs typeface="TT Rounds Condensed"/>
                          <a:sym typeface="TT Rounds Condensed"/>
                        </a:rPr>
                        <a:t>CONSORT for analysis.</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8"/>
                        </a:lnSpc>
                        <a:defRPr/>
                      </a:pPr>
                      <a:endParaRPr lang="en-US" sz="1100"/>
                    </a:p>
                    <a:p>
                      <a:pPr algn="l" marL="539534" indent="-269767" lvl="1">
                        <a:lnSpc>
                          <a:spcPts val="3498"/>
                        </a:lnSpc>
                        <a:buFont typeface="Arial"/>
                        <a:buChar char="•"/>
                      </a:pPr>
                      <a:r>
                        <a:rPr lang="en-US" b="true" sz="2499">
                          <a:solidFill>
                            <a:srgbClr val="FFFFFF"/>
                          </a:solidFill>
                          <a:latin typeface="TT Rounds Condensed Bold"/>
                          <a:ea typeface="TT Rounds Condensed Bold"/>
                          <a:cs typeface="TT Rounds Condensed Bold"/>
                          <a:sym typeface="TT Rounds Condensed Bold"/>
                        </a:rPr>
                        <a:t>Most studies we reviewed suffered from methodological limitations. Samples were mostly small, appropriate control groups were often absent, and adjustment for multiple testing was rarely done.</a:t>
                      </a:r>
                    </a:p>
                    <a:p>
                      <a:pPr algn="l" marL="539534" indent="-269767" lvl="1">
                        <a:lnSpc>
                          <a:spcPts val="3498"/>
                        </a:lnSpc>
                        <a:buFont typeface="Arial"/>
                        <a:buChar char="•"/>
                      </a:pPr>
                      <a:r>
                        <a:rPr lang="en-US" b="true" sz="2499">
                          <a:solidFill>
                            <a:srgbClr val="FFFFFF"/>
                          </a:solidFill>
                          <a:latin typeface="TT Rounds Condensed Bold"/>
                          <a:ea typeface="TT Rounds Condensed Bold"/>
                          <a:cs typeface="TT Rounds Condensed Bold"/>
                          <a:sym typeface="TT Rounds Condensed Bold"/>
                        </a:rPr>
                        <a:t>Effects were most often reported on non-trained tasks that measured the function being trained.</a:t>
                      </a:r>
                    </a:p>
                    <a:p>
                      <a:pPr algn="l">
                        <a:lnSpc>
                          <a:spcPts val="3498"/>
                        </a:lnSpc>
                      </a:pPr>
                    </a:p>
                    <a:p>
                      <a:pPr algn="l">
                        <a:lnSpc>
                          <a:spcPts val="3498"/>
                        </a:lnSpc>
                      </a:pPr>
                    </a:p>
                    <a:p>
                      <a:pPr algn="l">
                        <a:lnSpc>
                          <a:spcPts val="3499"/>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bl>
          </a:graphicData>
        </a:graphic>
      </p:graphicFrame>
      <p:sp>
        <p:nvSpPr>
          <p:cNvPr name="TextBox 3" id="3"/>
          <p:cNvSpPr txBox="true"/>
          <p:nvPr/>
        </p:nvSpPr>
        <p:spPr>
          <a:xfrm rot="0">
            <a:off x="5313736" y="933450"/>
            <a:ext cx="7194709" cy="837704"/>
          </a:xfrm>
          <a:prstGeom prst="rect">
            <a:avLst/>
          </a:prstGeom>
        </p:spPr>
        <p:txBody>
          <a:bodyPr anchor="t" rtlCol="false" tIns="0" lIns="0" bIns="0" rIns="0">
            <a:spAutoFit/>
          </a:bodyPr>
          <a:lstStyle/>
          <a:p>
            <a:pPr algn="ctr">
              <a:lnSpc>
                <a:spcPts val="6858"/>
              </a:lnSpc>
            </a:pPr>
            <a:r>
              <a:rPr lang="en-US" b="true" sz="4899" u="sng">
                <a:solidFill>
                  <a:srgbClr val="000000"/>
                </a:solidFill>
                <a:latin typeface="Caladea Bold"/>
                <a:ea typeface="Caladea Bold"/>
                <a:cs typeface="Caladea Bold"/>
                <a:sym typeface="Caladea Bold"/>
              </a:rPr>
              <a:t>LITERATURE REVIEW</a:t>
            </a:r>
          </a:p>
        </p:txBody>
      </p:sp>
      <p:grpSp>
        <p:nvGrpSpPr>
          <p:cNvPr name="Group 4" id="4"/>
          <p:cNvGrpSpPr/>
          <p:nvPr/>
        </p:nvGrpSpPr>
        <p:grpSpPr>
          <a:xfrm rot="0">
            <a:off x="340068" y="487394"/>
            <a:ext cx="3152326" cy="1016625"/>
            <a:chOff x="0" y="0"/>
            <a:chExt cx="6338296" cy="2044100"/>
          </a:xfrm>
        </p:grpSpPr>
        <p:sp>
          <p:nvSpPr>
            <p:cNvPr name="Freeform 5" id="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FCFF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69859" y="1932401"/>
          <a:ext cx="15348281" cy="7832848"/>
        </p:xfrm>
        <a:graphic>
          <a:graphicData uri="http://schemas.openxmlformats.org/drawingml/2006/table">
            <a:tbl>
              <a:tblPr/>
              <a:tblGrid>
                <a:gridCol w="1381442"/>
                <a:gridCol w="3171424"/>
                <a:gridCol w="1240984"/>
                <a:gridCol w="2533788"/>
                <a:gridCol w="7020643"/>
              </a:tblGrid>
              <a:tr h="1131396">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Sr.No.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Journals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Year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Techniques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                                      Conclusion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r h="6701451">
                <a:tc>
                  <a:txBody>
                    <a:bodyPr anchor="t" rtlCol="false"/>
                    <a:lstStyle/>
                    <a:p>
                      <a:pPr algn="l">
                        <a:lnSpc>
                          <a:spcPts val="3499"/>
                        </a:lnSpc>
                        <a:defRPr/>
                      </a:pPr>
                      <a:r>
                        <a:rPr lang="en-US" sz="2499">
                          <a:solidFill>
                            <a:srgbClr val="FFFFFF"/>
                          </a:solidFill>
                          <a:latin typeface="Times New Roman"/>
                          <a:ea typeface="Times New Roman"/>
                          <a:cs typeface="Times New Roman"/>
                          <a:sym typeface="Times New Roman"/>
                        </a:rPr>
                        <a:t>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840"/>
                        </a:lnSpc>
                        <a:defRPr/>
                      </a:pPr>
                      <a:r>
                        <a:rPr lang="en-US" sz="3200" spc="28" b="true">
                          <a:solidFill>
                            <a:srgbClr val="FBFDFC"/>
                          </a:solidFill>
                          <a:latin typeface="TT Rounds Condensed Bold"/>
                          <a:ea typeface="TT Rounds Condensed Bold"/>
                          <a:cs typeface="TT Rounds Condensed Bold"/>
                          <a:sym typeface="TT Rounds Condensed Bold"/>
                        </a:rPr>
                        <a:t>A systematic review of pediatric cognitive rehabilitation in the elementary and middle school systems</a:t>
                      </a:r>
                      <a:endParaRPr lang="en-US" sz="1100"/>
                    </a:p>
                    <a:p>
                      <a:pPr algn="l">
                        <a:lnSpc>
                          <a:spcPts val="3840"/>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a:solidFill>
                            <a:srgbClr val="FFFFFF"/>
                          </a:solidFill>
                          <a:latin typeface="Times New Roman"/>
                          <a:ea typeface="Times New Roman"/>
                          <a:cs typeface="Times New Roman"/>
                          <a:sym typeface="Times New Roman"/>
                        </a:rPr>
                        <a:t>2015 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a:solidFill>
                            <a:srgbClr val="FFFFFF"/>
                          </a:solidFill>
                          <a:latin typeface="TT Rounds Condensed"/>
                          <a:ea typeface="TT Rounds Condensed"/>
                          <a:cs typeface="TT Rounds Condensed"/>
                          <a:sym typeface="TT Rounds Condensed"/>
                        </a:rPr>
                        <a:t>integrated learning , problem solving , reasoning.</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2938"/>
                        </a:lnSpc>
                        <a:defRPr/>
                      </a:pPr>
                      <a:r>
                        <a:rPr lang="en-US" sz="2099" b="true">
                          <a:solidFill>
                            <a:srgbClr val="FFFFFF"/>
                          </a:solidFill>
                          <a:latin typeface="TT Rounds Condensed Bold"/>
                          <a:ea typeface="TT Rounds Condensed Bold"/>
                          <a:cs typeface="TT Rounds Condensed Bold"/>
                          <a:sym typeface="TT Rounds Condensed Bold"/>
                        </a:rPr>
                        <a:t>This systematic review identifies several avenues for effective therapeutic interventions for school aged TBI survivors. Many are supported by laboratory based efficacy studies. Future research should investigate optimal ages for particular treatments, as well as, the effectiveness of treatments across different social settings.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bl>
          </a:graphicData>
        </a:graphic>
      </p:graphicFrame>
      <p:sp>
        <p:nvSpPr>
          <p:cNvPr name="TextBox 3" id="3"/>
          <p:cNvSpPr txBox="true"/>
          <p:nvPr/>
        </p:nvSpPr>
        <p:spPr>
          <a:xfrm rot="0">
            <a:off x="5313736" y="933450"/>
            <a:ext cx="7194709" cy="837704"/>
          </a:xfrm>
          <a:prstGeom prst="rect">
            <a:avLst/>
          </a:prstGeom>
        </p:spPr>
        <p:txBody>
          <a:bodyPr anchor="t" rtlCol="false" tIns="0" lIns="0" bIns="0" rIns="0">
            <a:spAutoFit/>
          </a:bodyPr>
          <a:lstStyle/>
          <a:p>
            <a:pPr algn="ctr">
              <a:lnSpc>
                <a:spcPts val="6858"/>
              </a:lnSpc>
            </a:pPr>
            <a:r>
              <a:rPr lang="en-US" b="true" sz="4899" u="sng">
                <a:solidFill>
                  <a:srgbClr val="000000"/>
                </a:solidFill>
                <a:latin typeface="Caladea Bold"/>
                <a:ea typeface="Caladea Bold"/>
                <a:cs typeface="Caladea Bold"/>
                <a:sym typeface="Caladea Bold"/>
              </a:rPr>
              <a:t>LITERATURE REVIEW</a:t>
            </a:r>
          </a:p>
        </p:txBody>
      </p:sp>
      <p:grpSp>
        <p:nvGrpSpPr>
          <p:cNvPr name="Group 4" id="4"/>
          <p:cNvGrpSpPr/>
          <p:nvPr/>
        </p:nvGrpSpPr>
        <p:grpSpPr>
          <a:xfrm rot="0">
            <a:off x="340068" y="487394"/>
            <a:ext cx="3152326" cy="1016625"/>
            <a:chOff x="0" y="0"/>
            <a:chExt cx="6338296" cy="2044100"/>
          </a:xfrm>
        </p:grpSpPr>
        <p:sp>
          <p:nvSpPr>
            <p:cNvPr name="Freeform 5" id="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FC6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162635" y="2011685"/>
          <a:ext cx="15962729" cy="7832848"/>
        </p:xfrm>
        <a:graphic>
          <a:graphicData uri="http://schemas.openxmlformats.org/drawingml/2006/table">
            <a:tbl>
              <a:tblPr/>
              <a:tblGrid>
                <a:gridCol w="1592150"/>
                <a:gridCol w="3655153"/>
                <a:gridCol w="1430269"/>
                <a:gridCol w="2987434"/>
                <a:gridCol w="6297724"/>
              </a:tblGrid>
              <a:tr h="1131396">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Sr.No.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Journals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Year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Techniques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                               Conclusion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r h="6701451">
                <a:tc>
                  <a:txBody>
                    <a:bodyPr anchor="t" rtlCol="false"/>
                    <a:lstStyle/>
                    <a:p>
                      <a:pPr algn="l">
                        <a:lnSpc>
                          <a:spcPts val="3499"/>
                        </a:lnSpc>
                        <a:defRPr/>
                      </a:pPr>
                      <a:r>
                        <a:rPr lang="en-US" sz="2499">
                          <a:solidFill>
                            <a:srgbClr val="FFFFFF"/>
                          </a:solidFill>
                          <a:latin typeface="TT Rounds Condensed"/>
                          <a:ea typeface="TT Rounds Condensed"/>
                          <a:cs typeface="TT Rounds Condensed"/>
                          <a:sym typeface="TT Rounds Condensed"/>
                        </a:rPr>
                        <a:t>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840"/>
                        </a:lnSpc>
                        <a:defRPr/>
                      </a:pPr>
                      <a:r>
                        <a:rPr lang="en-US" sz="3200" spc="28" b="true">
                          <a:solidFill>
                            <a:srgbClr val="FBFDFC"/>
                          </a:solidFill>
                          <a:latin typeface="TT Rounds Condensed Bold"/>
                          <a:ea typeface="TT Rounds Condensed Bold"/>
                          <a:cs typeface="TT Rounds Condensed Bold"/>
                          <a:sym typeface="TT Rounds Condensed Bold"/>
                        </a:rPr>
                        <a:t>Does Access Matter? Time in General Education and Achievement for Students With Disabilities</a:t>
                      </a:r>
                      <a:endParaRPr lang="en-US" sz="1100"/>
                    </a:p>
                    <a:p>
                      <a:pPr algn="l">
                        <a:lnSpc>
                          <a:spcPts val="3840"/>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FFFFFF"/>
                          </a:solidFill>
                          <a:latin typeface="TT Rounds Condensed Bold"/>
                          <a:ea typeface="TT Rounds Condensed Bold"/>
                          <a:cs typeface="TT Rounds Condensed Bold"/>
                          <a:sym typeface="TT Rounds Condensed Bold"/>
                        </a:rPr>
                        <a:t>2013 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a:solidFill>
                            <a:srgbClr val="FFFFFF"/>
                          </a:solidFill>
                          <a:latin typeface="TT Rounds Condensed"/>
                          <a:ea typeface="TT Rounds Condensed"/>
                          <a:cs typeface="TT Rounds Condensed"/>
                          <a:sym typeface="TT Rounds Condensed"/>
                        </a:rPr>
                        <a:t>Data Analysis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4059"/>
                        </a:lnSpc>
                        <a:defRPr/>
                      </a:pPr>
                      <a:r>
                        <a:rPr lang="en-US" sz="2898" b="true">
                          <a:solidFill>
                            <a:srgbClr val="FFFFFF"/>
                          </a:solidFill>
                          <a:latin typeface="TT Rounds Condensed Bold"/>
                          <a:ea typeface="TT Rounds Condensed Bold"/>
                          <a:cs typeface="TT Rounds Condensed Bold"/>
                          <a:sym typeface="TT Rounds Condensed Bold"/>
                        </a:rPr>
                        <a:t>This study examined the relationship between hours in general education and achievement in reading and mathematics for students with disabilities.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bl>
          </a:graphicData>
        </a:graphic>
      </p:graphicFrame>
      <p:sp>
        <p:nvSpPr>
          <p:cNvPr name="TextBox 3" id="3"/>
          <p:cNvSpPr txBox="true"/>
          <p:nvPr/>
        </p:nvSpPr>
        <p:spPr>
          <a:xfrm rot="0">
            <a:off x="5313736" y="933450"/>
            <a:ext cx="7194709" cy="837704"/>
          </a:xfrm>
          <a:prstGeom prst="rect">
            <a:avLst/>
          </a:prstGeom>
        </p:spPr>
        <p:txBody>
          <a:bodyPr anchor="t" rtlCol="false" tIns="0" lIns="0" bIns="0" rIns="0">
            <a:spAutoFit/>
          </a:bodyPr>
          <a:lstStyle/>
          <a:p>
            <a:pPr algn="ctr">
              <a:lnSpc>
                <a:spcPts val="6858"/>
              </a:lnSpc>
            </a:pPr>
            <a:r>
              <a:rPr lang="en-US" b="true" sz="4899" u="sng">
                <a:solidFill>
                  <a:srgbClr val="000000"/>
                </a:solidFill>
                <a:latin typeface="Caladea Bold"/>
                <a:ea typeface="Caladea Bold"/>
                <a:cs typeface="Caladea Bold"/>
                <a:sym typeface="Caladea Bold"/>
              </a:rPr>
              <a:t>LITERATURE REVIEW</a:t>
            </a:r>
          </a:p>
        </p:txBody>
      </p:sp>
      <p:grpSp>
        <p:nvGrpSpPr>
          <p:cNvPr name="Group 4" id="4"/>
          <p:cNvGrpSpPr/>
          <p:nvPr/>
        </p:nvGrpSpPr>
        <p:grpSpPr>
          <a:xfrm rot="0">
            <a:off x="340068" y="487394"/>
            <a:ext cx="3152326" cy="1016625"/>
            <a:chOff x="0" y="0"/>
            <a:chExt cx="6338296" cy="2044100"/>
          </a:xfrm>
        </p:grpSpPr>
        <p:sp>
          <p:nvSpPr>
            <p:cNvPr name="Freeform 5" id="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9FCFF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69859" y="1932401"/>
          <a:ext cx="15348281" cy="7832848"/>
        </p:xfrm>
        <a:graphic>
          <a:graphicData uri="http://schemas.openxmlformats.org/drawingml/2006/table">
            <a:tbl>
              <a:tblPr/>
              <a:tblGrid>
                <a:gridCol w="1381442"/>
                <a:gridCol w="3171424"/>
                <a:gridCol w="1240984"/>
                <a:gridCol w="2533788"/>
                <a:gridCol w="7020643"/>
              </a:tblGrid>
              <a:tr h="1131396">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Sr.No.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Journals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Year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Techniques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                                      Conclusion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r h="6701451">
                <a:tc>
                  <a:txBody>
                    <a:bodyPr anchor="t" rtlCol="false"/>
                    <a:lstStyle/>
                    <a:p>
                      <a:pPr algn="l">
                        <a:lnSpc>
                          <a:spcPts val="3499"/>
                        </a:lnSpc>
                        <a:defRPr/>
                      </a:pPr>
                      <a:r>
                        <a:rPr lang="en-US" sz="2499">
                          <a:solidFill>
                            <a:srgbClr val="FFFFFF"/>
                          </a:solidFill>
                          <a:latin typeface="Times New Roman"/>
                          <a:ea typeface="Times New Roman"/>
                          <a:cs typeface="Times New Roman"/>
                          <a:sym typeface="Times New Roman"/>
                        </a:rPr>
                        <a:t>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840"/>
                        </a:lnSpc>
                        <a:defRPr/>
                      </a:pPr>
                      <a:r>
                        <a:rPr lang="en-US" sz="3200" spc="28" b="true">
                          <a:solidFill>
                            <a:srgbClr val="FBFDFC"/>
                          </a:solidFill>
                          <a:latin typeface="TT Rounds Condensed Bold"/>
                          <a:ea typeface="TT Rounds Condensed Bold"/>
                          <a:cs typeface="TT Rounds Condensed Bold"/>
                          <a:sym typeface="TT Rounds Condensed Bold"/>
                        </a:rPr>
                        <a:t>Academic Progress of Students Across Inclusive and Traditional Settings</a:t>
                      </a:r>
                      <a:endParaRPr lang="en-US" sz="1100"/>
                    </a:p>
                    <a:p>
                      <a:pPr algn="l">
                        <a:lnSpc>
                          <a:spcPts val="3840"/>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a:solidFill>
                            <a:srgbClr val="FFFFFF"/>
                          </a:solidFill>
                          <a:latin typeface="Times New Roman"/>
                          <a:ea typeface="Times New Roman"/>
                          <a:cs typeface="Times New Roman"/>
                          <a:sym typeface="Times New Roman"/>
                        </a:rPr>
                        <a:t>2013 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FFFFFF"/>
                          </a:solidFill>
                          <a:latin typeface="TT Rounds Condensed Bold"/>
                          <a:ea typeface="TT Rounds Condensed Bold"/>
                          <a:cs typeface="TT Rounds Condensed Bold"/>
                          <a:sym typeface="TT Rounds Condensed Bold"/>
                        </a:rPr>
                        <a:t>It was an article paper.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marL="453176" indent="-226588" lvl="1">
                        <a:lnSpc>
                          <a:spcPts val="2938"/>
                        </a:lnSpc>
                        <a:buFont typeface="Arial"/>
                        <a:buChar char="•"/>
                        <a:defRPr/>
                      </a:pPr>
                      <a:r>
                        <a:rPr lang="en-US" b="true" sz="2099">
                          <a:solidFill>
                            <a:srgbClr val="FFFFFF"/>
                          </a:solidFill>
                          <a:latin typeface="TT Rounds Condensed Bold"/>
                          <a:ea typeface="TT Rounds Condensed Bold"/>
                          <a:cs typeface="TT Rounds Condensed Bold"/>
                          <a:sym typeface="TT Rounds Condensed Bold"/>
                        </a:rPr>
                        <a:t>Students without disabilities in inclusive settings made significant academic progress in math and reading.</a:t>
                      </a:r>
                      <a:endParaRPr lang="en-US" sz="1100"/>
                    </a:p>
                    <a:p>
                      <a:pPr algn="l">
                        <a:lnSpc>
                          <a:spcPts val="2938"/>
                        </a:lnSpc>
                      </a:pPr>
                    </a:p>
                    <a:p>
                      <a:pPr algn="l" marL="453176" indent="-226588" lvl="1">
                        <a:lnSpc>
                          <a:spcPts val="2938"/>
                        </a:lnSpc>
                        <a:buFont typeface="Arial"/>
                        <a:buChar char="•"/>
                      </a:pPr>
                      <a:r>
                        <a:rPr lang="en-US" b="true" sz="2099">
                          <a:solidFill>
                            <a:srgbClr val="FFFFFF"/>
                          </a:solidFill>
                          <a:latin typeface="TT Rounds Condensed Bold"/>
                          <a:ea typeface="TT Rounds Condensed Bold"/>
                          <a:cs typeface="TT Rounds Condensed Bold"/>
                          <a:sym typeface="TT Rounds Condensed Bold"/>
                        </a:rPr>
                        <a:t>Students with disabilities, including those with specific labels like learning disabilities and mild mental handicaps, also showed academic progress in inclusive education.</a:t>
                      </a:r>
                    </a:p>
                    <a:p>
                      <a:pPr algn="l">
                        <a:lnSpc>
                          <a:spcPts val="2938"/>
                        </a:lnSpc>
                      </a:pPr>
                    </a:p>
                    <a:p>
                      <a:pPr algn="l" marL="453176" indent="-226588" lvl="1">
                        <a:lnSpc>
                          <a:spcPts val="2938"/>
                        </a:lnSpc>
                        <a:buFont typeface="Arial"/>
                        <a:buChar char="•"/>
                      </a:pPr>
                      <a:r>
                        <a:rPr lang="en-US" b="true" sz="2099">
                          <a:solidFill>
                            <a:srgbClr val="FFFFFF"/>
                          </a:solidFill>
                          <a:latin typeface="TT Rounds Condensed Bold"/>
                          <a:ea typeface="TT Rounds Condensed Bold"/>
                          <a:cs typeface="TT Rounds Condensed Bold"/>
                          <a:sym typeface="TT Rounds Condensed Bold"/>
                        </a:rPr>
                        <a:t>Overall, inclusive education benefits both students without disabilities and those with disabilities in terms of academic progress and achievement.</a:t>
                      </a:r>
                    </a:p>
                    <a:p>
                      <a:pPr algn="l">
                        <a:lnSpc>
                          <a:spcPts val="2938"/>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bl>
          </a:graphicData>
        </a:graphic>
      </p:graphicFrame>
      <p:sp>
        <p:nvSpPr>
          <p:cNvPr name="TextBox 3" id="3"/>
          <p:cNvSpPr txBox="true"/>
          <p:nvPr/>
        </p:nvSpPr>
        <p:spPr>
          <a:xfrm rot="0">
            <a:off x="5313736" y="933450"/>
            <a:ext cx="7194709" cy="837704"/>
          </a:xfrm>
          <a:prstGeom prst="rect">
            <a:avLst/>
          </a:prstGeom>
        </p:spPr>
        <p:txBody>
          <a:bodyPr anchor="t" rtlCol="false" tIns="0" lIns="0" bIns="0" rIns="0">
            <a:spAutoFit/>
          </a:bodyPr>
          <a:lstStyle/>
          <a:p>
            <a:pPr algn="ctr">
              <a:lnSpc>
                <a:spcPts val="6858"/>
              </a:lnSpc>
            </a:pPr>
            <a:r>
              <a:rPr lang="en-US" b="true" sz="4899" u="sng">
                <a:solidFill>
                  <a:srgbClr val="000000"/>
                </a:solidFill>
                <a:latin typeface="Caladea Bold"/>
                <a:ea typeface="Caladea Bold"/>
                <a:cs typeface="Caladea Bold"/>
                <a:sym typeface="Caladea Bold"/>
              </a:rPr>
              <a:t>LITERATURE REVIEW</a:t>
            </a:r>
          </a:p>
        </p:txBody>
      </p:sp>
      <p:grpSp>
        <p:nvGrpSpPr>
          <p:cNvPr name="Group 4" id="4"/>
          <p:cNvGrpSpPr/>
          <p:nvPr/>
        </p:nvGrpSpPr>
        <p:grpSpPr>
          <a:xfrm rot="0">
            <a:off x="340068" y="487394"/>
            <a:ext cx="3152326" cy="1016625"/>
            <a:chOff x="0" y="0"/>
            <a:chExt cx="6338296" cy="2044100"/>
          </a:xfrm>
        </p:grpSpPr>
        <p:sp>
          <p:nvSpPr>
            <p:cNvPr name="Freeform 5" id="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1200577" y="9799606"/>
            <a:ext cx="20689153" cy="1165289"/>
            <a:chOff x="0" y="0"/>
            <a:chExt cx="5448995" cy="306907"/>
          </a:xfrm>
        </p:grpSpPr>
        <p:sp>
          <p:nvSpPr>
            <p:cNvPr name="Freeform 3" id="3"/>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A5D6CE"/>
            </a:solidFill>
          </p:spPr>
        </p:sp>
        <p:sp>
          <p:nvSpPr>
            <p:cNvPr name="TextBox 4" id="4"/>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0577" y="-677894"/>
            <a:ext cx="20689153" cy="1165289"/>
            <a:chOff x="0" y="0"/>
            <a:chExt cx="5448995" cy="306907"/>
          </a:xfrm>
        </p:grpSpPr>
        <p:sp>
          <p:nvSpPr>
            <p:cNvPr name="Freeform 6" id="6"/>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A5D6CE"/>
            </a:solidFill>
          </p:spPr>
        </p:sp>
        <p:sp>
          <p:nvSpPr>
            <p:cNvPr name="TextBox 7" id="7"/>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9539893" y="1426378"/>
            <a:ext cx="8143875" cy="6993553"/>
          </a:xfrm>
          <a:custGeom>
            <a:avLst/>
            <a:gdLst/>
            <a:ahLst/>
            <a:cxnLst/>
            <a:rect r="r" b="b" t="t" l="l"/>
            <a:pathLst>
              <a:path h="6993553" w="8143875">
                <a:moveTo>
                  <a:pt x="0" y="0"/>
                </a:moveTo>
                <a:lnTo>
                  <a:pt x="8143875" y="0"/>
                </a:lnTo>
                <a:lnTo>
                  <a:pt x="8143875" y="6993553"/>
                </a:lnTo>
                <a:lnTo>
                  <a:pt x="0" y="6993553"/>
                </a:lnTo>
                <a:lnTo>
                  <a:pt x="0" y="0"/>
                </a:lnTo>
                <a:close/>
              </a:path>
            </a:pathLst>
          </a:custGeom>
          <a:blipFill>
            <a:blip r:embed="rId2"/>
            <a:stretch>
              <a:fillRect l="0" t="0" r="0" b="0"/>
            </a:stretch>
          </a:blipFill>
        </p:spPr>
      </p:sp>
      <p:sp>
        <p:nvSpPr>
          <p:cNvPr name="TextBox 9" id="9"/>
          <p:cNvSpPr txBox="true"/>
          <p:nvPr/>
        </p:nvSpPr>
        <p:spPr>
          <a:xfrm rot="0">
            <a:off x="1028700" y="3098815"/>
            <a:ext cx="6557368" cy="4432271"/>
          </a:xfrm>
          <a:prstGeom prst="rect">
            <a:avLst/>
          </a:prstGeom>
        </p:spPr>
        <p:txBody>
          <a:bodyPr anchor="t" rtlCol="false" tIns="0" lIns="0" bIns="0" rIns="0">
            <a:spAutoFit/>
          </a:bodyPr>
          <a:lstStyle/>
          <a:p>
            <a:pPr algn="l">
              <a:lnSpc>
                <a:spcPts val="11374"/>
              </a:lnSpc>
            </a:pPr>
            <a:r>
              <a:rPr lang="en-US" sz="12499" spc="-212" b="true">
                <a:solidFill>
                  <a:srgbClr val="2B2B2B"/>
                </a:solidFill>
                <a:latin typeface="Caladea Bold"/>
                <a:ea typeface="Caladea Bold"/>
                <a:cs typeface="Caladea Bold"/>
                <a:sym typeface="Caladea Bold"/>
              </a:rPr>
              <a:t>Thank you very much!</a:t>
            </a:r>
          </a:p>
        </p:txBody>
      </p:sp>
      <p:grpSp>
        <p:nvGrpSpPr>
          <p:cNvPr name="Group 10" id="10"/>
          <p:cNvGrpSpPr/>
          <p:nvPr/>
        </p:nvGrpSpPr>
        <p:grpSpPr>
          <a:xfrm rot="0">
            <a:off x="340068" y="487394"/>
            <a:ext cx="3152326" cy="1016625"/>
            <a:chOff x="0" y="0"/>
            <a:chExt cx="6338296" cy="2044100"/>
          </a:xfrm>
        </p:grpSpPr>
        <p:sp>
          <p:nvSpPr>
            <p:cNvPr name="Freeform 11" id="11"/>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3"/>
              <a:stretch>
                <a:fillRect l="0" t="0" r="0" b="-1"/>
              </a:stretch>
            </a:blipFill>
          </p:spPr>
        </p:sp>
      </p:grpSp>
      <p:sp>
        <p:nvSpPr>
          <p:cNvPr name="TextBox 12" id="12"/>
          <p:cNvSpPr txBox="true"/>
          <p:nvPr/>
        </p:nvSpPr>
        <p:spPr>
          <a:xfrm rot="0">
            <a:off x="1053232" y="8228218"/>
            <a:ext cx="12308912" cy="431050"/>
          </a:xfrm>
          <a:prstGeom prst="rect">
            <a:avLst/>
          </a:prstGeom>
        </p:spPr>
        <p:txBody>
          <a:bodyPr anchor="t" rtlCol="false" tIns="0" lIns="0" bIns="0" rIns="0">
            <a:spAutoFit/>
          </a:bodyPr>
          <a:lstStyle/>
          <a:p>
            <a:pPr algn="l">
              <a:lnSpc>
                <a:spcPts val="3296"/>
              </a:lnSpc>
            </a:pPr>
            <a:r>
              <a:rPr lang="en-US" sz="3200" spc="-54" b="true">
                <a:solidFill>
                  <a:srgbClr val="2B2B2B"/>
                </a:solidFill>
                <a:latin typeface="Caladea Bold"/>
                <a:ea typeface="Caladea Bold"/>
                <a:cs typeface="Caladea Bold"/>
                <a:sym typeface="Caladea Bold"/>
              </a:rPr>
              <a:t>Team- Manashi Banerjee , Hariom Chaudhary , Hemant Chaudhary</a:t>
            </a:r>
            <a:r>
              <a:rPr lang="en-US" sz="3200" spc="-54" b="true">
                <a:solidFill>
                  <a:srgbClr val="2B2B2B"/>
                </a:solidFill>
                <a:latin typeface="Caladea Bold"/>
                <a:ea typeface="Caladea Bold"/>
                <a:cs typeface="Caladea Bold"/>
                <a:sym typeface="Caladea Bold"/>
              </a:rPr>
              <a:t> </a:t>
            </a:r>
          </a:p>
        </p:txBody>
      </p:sp>
      <p:sp>
        <p:nvSpPr>
          <p:cNvPr name="TextBox 13" id="13"/>
          <p:cNvSpPr txBox="true"/>
          <p:nvPr/>
        </p:nvSpPr>
        <p:spPr>
          <a:xfrm rot="0">
            <a:off x="-2878646" y="8602118"/>
            <a:ext cx="12742080" cy="1012191"/>
          </a:xfrm>
          <a:prstGeom prst="rect">
            <a:avLst/>
          </a:prstGeom>
        </p:spPr>
        <p:txBody>
          <a:bodyPr anchor="t" rtlCol="false" tIns="0" lIns="0" bIns="0" rIns="0">
            <a:spAutoFit/>
          </a:bodyPr>
          <a:lstStyle/>
          <a:p>
            <a:pPr algn="ctr">
              <a:lnSpc>
                <a:spcPts val="4059"/>
              </a:lnSpc>
            </a:pPr>
            <a:r>
              <a:rPr lang="en-US" sz="2899" b="true">
                <a:solidFill>
                  <a:srgbClr val="000000"/>
                </a:solidFill>
                <a:latin typeface="Caladea Bold"/>
                <a:ea typeface="Caladea Bold"/>
                <a:cs typeface="Caladea Bold"/>
                <a:sym typeface="Caladea Bold"/>
              </a:rPr>
              <a:t>  Mentor:  Abhishek Kumar</a:t>
            </a:r>
          </a:p>
          <a:p>
            <a:pPr algn="ctr">
              <a:lnSpc>
                <a:spcPts val="405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5D6CE"/>
        </a:solidFill>
      </p:bgPr>
    </p:bg>
    <p:spTree>
      <p:nvGrpSpPr>
        <p:cNvPr id="1" name=""/>
        <p:cNvGrpSpPr/>
        <p:nvPr/>
      </p:nvGrpSpPr>
      <p:grpSpPr>
        <a:xfrm>
          <a:off x="0" y="0"/>
          <a:ext cx="0" cy="0"/>
          <a:chOff x="0" y="0"/>
          <a:chExt cx="0" cy="0"/>
        </a:xfrm>
      </p:grpSpPr>
      <p:sp>
        <p:nvSpPr>
          <p:cNvPr name="TextBox 2" id="2"/>
          <p:cNvSpPr txBox="true"/>
          <p:nvPr/>
        </p:nvSpPr>
        <p:spPr>
          <a:xfrm rot="0">
            <a:off x="1303356" y="2005007"/>
            <a:ext cx="9363734" cy="1149985"/>
          </a:xfrm>
          <a:prstGeom prst="rect">
            <a:avLst/>
          </a:prstGeom>
        </p:spPr>
        <p:txBody>
          <a:bodyPr anchor="t" rtlCol="false" tIns="0" lIns="0" bIns="0" rIns="0">
            <a:spAutoFit/>
          </a:bodyPr>
          <a:lstStyle/>
          <a:p>
            <a:pPr algn="l">
              <a:lnSpc>
                <a:spcPts val="8720"/>
              </a:lnSpc>
            </a:pPr>
            <a:r>
              <a:rPr lang="en-US" sz="8000" spc="-136" b="true">
                <a:solidFill>
                  <a:srgbClr val="2B2B2B"/>
                </a:solidFill>
                <a:latin typeface="Caladea Bold"/>
                <a:ea typeface="Caladea Bold"/>
                <a:cs typeface="Caladea Bold"/>
                <a:sym typeface="Caladea Bold"/>
              </a:rPr>
              <a:t>Problem Statement:</a:t>
            </a:r>
          </a:p>
        </p:txBody>
      </p:sp>
      <p:sp>
        <p:nvSpPr>
          <p:cNvPr name="TextBox 3" id="3"/>
          <p:cNvSpPr txBox="true"/>
          <p:nvPr/>
        </p:nvSpPr>
        <p:spPr>
          <a:xfrm rot="0">
            <a:off x="1028700" y="3899978"/>
            <a:ext cx="14580403" cy="1399202"/>
          </a:xfrm>
          <a:prstGeom prst="rect">
            <a:avLst/>
          </a:prstGeom>
        </p:spPr>
        <p:txBody>
          <a:bodyPr anchor="t" rtlCol="false" tIns="0" lIns="0" bIns="0" rIns="0">
            <a:spAutoFit/>
          </a:bodyPr>
          <a:lstStyle/>
          <a:p>
            <a:pPr algn="l" marL="575012" indent="-287506" lvl="1">
              <a:lnSpc>
                <a:spcPts val="3728"/>
              </a:lnSpc>
              <a:buFont typeface="Arial"/>
              <a:buChar char="•"/>
            </a:pPr>
            <a:r>
              <a:rPr lang="en-US" sz="2663">
                <a:solidFill>
                  <a:srgbClr val="2B2B2B"/>
                </a:solidFill>
                <a:latin typeface="Caladea"/>
                <a:ea typeface="Caladea"/>
                <a:cs typeface="Caladea"/>
                <a:sym typeface="Caladea"/>
              </a:rPr>
              <a:t>Children with disabilities face challenges accessing cognitive retraining programs due to limited home-based options, highlighting the need for a computerized solution tailored to their needs to enhance learning outcomes and promote inclusion.</a:t>
            </a:r>
          </a:p>
        </p:txBody>
      </p:sp>
      <p:grpSp>
        <p:nvGrpSpPr>
          <p:cNvPr name="Group 4" id="4"/>
          <p:cNvGrpSpPr/>
          <p:nvPr/>
        </p:nvGrpSpPr>
        <p:grpSpPr>
          <a:xfrm rot="0">
            <a:off x="-1200577" y="-677894"/>
            <a:ext cx="20689153" cy="1165289"/>
            <a:chOff x="0" y="0"/>
            <a:chExt cx="5448995" cy="306907"/>
          </a:xfrm>
        </p:grpSpPr>
        <p:sp>
          <p:nvSpPr>
            <p:cNvPr name="Freeform 5" id="5"/>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EBEBEB"/>
            </a:solidFill>
          </p:spPr>
        </p:sp>
        <p:sp>
          <p:nvSpPr>
            <p:cNvPr name="TextBox 6" id="6"/>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372769" y="9704356"/>
            <a:ext cx="20689153" cy="1165289"/>
            <a:chOff x="0" y="0"/>
            <a:chExt cx="5448995" cy="306907"/>
          </a:xfrm>
        </p:grpSpPr>
        <p:sp>
          <p:nvSpPr>
            <p:cNvPr name="Freeform 8" id="8"/>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EBEBEB"/>
            </a:solidFill>
          </p:spPr>
        </p:sp>
        <p:sp>
          <p:nvSpPr>
            <p:cNvPr name="TextBox 9" id="9"/>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74405" y="779591"/>
            <a:ext cx="2686960" cy="866544"/>
            <a:chOff x="0" y="0"/>
            <a:chExt cx="6338296" cy="2044100"/>
          </a:xfrm>
        </p:grpSpPr>
        <p:sp>
          <p:nvSpPr>
            <p:cNvPr name="Freeform 11" id="11"/>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grpSp>
        <p:nvGrpSpPr>
          <p:cNvPr name="Group 12" id="12"/>
          <p:cNvGrpSpPr/>
          <p:nvPr/>
        </p:nvGrpSpPr>
        <p:grpSpPr>
          <a:xfrm rot="0">
            <a:off x="3188044" y="5938045"/>
            <a:ext cx="3454773" cy="3320255"/>
            <a:chOff x="0" y="0"/>
            <a:chExt cx="13508884" cy="12982893"/>
          </a:xfrm>
        </p:grpSpPr>
        <p:sp>
          <p:nvSpPr>
            <p:cNvPr name="Freeform 13" id="13"/>
            <p:cNvSpPr/>
            <p:nvPr/>
          </p:nvSpPr>
          <p:spPr>
            <a:xfrm flipH="false" flipV="false" rot="0">
              <a:off x="0" y="0"/>
              <a:ext cx="13508884" cy="12982893"/>
            </a:xfrm>
            <a:custGeom>
              <a:avLst/>
              <a:gdLst/>
              <a:ahLst/>
              <a:cxnLst/>
              <a:rect r="r" b="b" t="t" l="l"/>
              <a:pathLst>
                <a:path h="12982893" w="13508884">
                  <a:moveTo>
                    <a:pt x="13204084" y="0"/>
                  </a:moveTo>
                  <a:lnTo>
                    <a:pt x="304800" y="0"/>
                  </a:lnTo>
                  <a:cubicBezTo>
                    <a:pt x="135890" y="0"/>
                    <a:pt x="0" y="135890"/>
                    <a:pt x="0" y="304800"/>
                  </a:cubicBezTo>
                  <a:lnTo>
                    <a:pt x="0" y="12678093"/>
                  </a:lnTo>
                  <a:cubicBezTo>
                    <a:pt x="0" y="12847003"/>
                    <a:pt x="135890" y="12982893"/>
                    <a:pt x="304800" y="12982893"/>
                  </a:cubicBezTo>
                  <a:lnTo>
                    <a:pt x="13204084" y="12982893"/>
                  </a:lnTo>
                  <a:cubicBezTo>
                    <a:pt x="13372993" y="12982893"/>
                    <a:pt x="13508884" y="12847003"/>
                    <a:pt x="13508884" y="12678093"/>
                  </a:cubicBezTo>
                  <a:lnTo>
                    <a:pt x="13508884" y="304800"/>
                  </a:lnTo>
                  <a:cubicBezTo>
                    <a:pt x="13508884" y="135890"/>
                    <a:pt x="13372993" y="0"/>
                    <a:pt x="13204084" y="0"/>
                  </a:cubicBezTo>
                  <a:close/>
                </a:path>
              </a:pathLst>
            </a:custGeom>
            <a:solidFill>
              <a:srgbClr val="FFF5D2"/>
            </a:solidFill>
          </p:spPr>
        </p:sp>
      </p:grpSp>
      <p:sp>
        <p:nvSpPr>
          <p:cNvPr name="Freeform 14" id="14"/>
          <p:cNvSpPr/>
          <p:nvPr/>
        </p:nvSpPr>
        <p:spPr>
          <a:xfrm flipH="false" flipV="false" rot="0">
            <a:off x="3444851" y="6446778"/>
            <a:ext cx="2941159" cy="2203196"/>
          </a:xfrm>
          <a:custGeom>
            <a:avLst/>
            <a:gdLst/>
            <a:ahLst/>
            <a:cxnLst/>
            <a:rect r="r" b="b" t="t" l="l"/>
            <a:pathLst>
              <a:path h="2203196" w="2941159">
                <a:moveTo>
                  <a:pt x="0" y="0"/>
                </a:moveTo>
                <a:lnTo>
                  <a:pt x="2941160" y="0"/>
                </a:lnTo>
                <a:lnTo>
                  <a:pt x="2941160" y="2203196"/>
                </a:lnTo>
                <a:lnTo>
                  <a:pt x="0" y="22031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7245949" y="5938045"/>
            <a:ext cx="3454773" cy="3320255"/>
            <a:chOff x="0" y="0"/>
            <a:chExt cx="13508884" cy="12982893"/>
          </a:xfrm>
        </p:grpSpPr>
        <p:sp>
          <p:nvSpPr>
            <p:cNvPr name="Freeform 16" id="16"/>
            <p:cNvSpPr/>
            <p:nvPr/>
          </p:nvSpPr>
          <p:spPr>
            <a:xfrm flipH="false" flipV="false" rot="0">
              <a:off x="0" y="0"/>
              <a:ext cx="13508884" cy="12982893"/>
            </a:xfrm>
            <a:custGeom>
              <a:avLst/>
              <a:gdLst/>
              <a:ahLst/>
              <a:cxnLst/>
              <a:rect r="r" b="b" t="t" l="l"/>
              <a:pathLst>
                <a:path h="12982893" w="13508884">
                  <a:moveTo>
                    <a:pt x="13204084" y="0"/>
                  </a:moveTo>
                  <a:lnTo>
                    <a:pt x="304800" y="0"/>
                  </a:lnTo>
                  <a:cubicBezTo>
                    <a:pt x="135890" y="0"/>
                    <a:pt x="0" y="135890"/>
                    <a:pt x="0" y="304800"/>
                  </a:cubicBezTo>
                  <a:lnTo>
                    <a:pt x="0" y="12678093"/>
                  </a:lnTo>
                  <a:cubicBezTo>
                    <a:pt x="0" y="12847003"/>
                    <a:pt x="135890" y="12982893"/>
                    <a:pt x="304800" y="12982893"/>
                  </a:cubicBezTo>
                  <a:lnTo>
                    <a:pt x="13204084" y="12982893"/>
                  </a:lnTo>
                  <a:cubicBezTo>
                    <a:pt x="13372993" y="12982893"/>
                    <a:pt x="13508884" y="12847003"/>
                    <a:pt x="13508884" y="12678093"/>
                  </a:cubicBezTo>
                  <a:lnTo>
                    <a:pt x="13508884" y="304800"/>
                  </a:lnTo>
                  <a:cubicBezTo>
                    <a:pt x="13508884" y="135890"/>
                    <a:pt x="13372993" y="0"/>
                    <a:pt x="13204084" y="0"/>
                  </a:cubicBezTo>
                  <a:close/>
                </a:path>
              </a:pathLst>
            </a:custGeom>
            <a:solidFill>
              <a:srgbClr val="FFDEE2"/>
            </a:solidFill>
          </p:spPr>
        </p:sp>
      </p:grpSp>
      <p:grpSp>
        <p:nvGrpSpPr>
          <p:cNvPr name="Group 17" id="17"/>
          <p:cNvGrpSpPr/>
          <p:nvPr/>
        </p:nvGrpSpPr>
        <p:grpSpPr>
          <a:xfrm rot="0">
            <a:off x="11300797" y="5938045"/>
            <a:ext cx="3454773" cy="3320255"/>
            <a:chOff x="0" y="0"/>
            <a:chExt cx="13508884" cy="12982893"/>
          </a:xfrm>
        </p:grpSpPr>
        <p:sp>
          <p:nvSpPr>
            <p:cNvPr name="Freeform 18" id="18"/>
            <p:cNvSpPr/>
            <p:nvPr/>
          </p:nvSpPr>
          <p:spPr>
            <a:xfrm flipH="false" flipV="false" rot="0">
              <a:off x="0" y="0"/>
              <a:ext cx="13508884" cy="12982893"/>
            </a:xfrm>
            <a:custGeom>
              <a:avLst/>
              <a:gdLst/>
              <a:ahLst/>
              <a:cxnLst/>
              <a:rect r="r" b="b" t="t" l="l"/>
              <a:pathLst>
                <a:path h="12982893" w="13508884">
                  <a:moveTo>
                    <a:pt x="13204084" y="0"/>
                  </a:moveTo>
                  <a:lnTo>
                    <a:pt x="304800" y="0"/>
                  </a:lnTo>
                  <a:cubicBezTo>
                    <a:pt x="135890" y="0"/>
                    <a:pt x="0" y="135890"/>
                    <a:pt x="0" y="304800"/>
                  </a:cubicBezTo>
                  <a:lnTo>
                    <a:pt x="0" y="12678093"/>
                  </a:lnTo>
                  <a:cubicBezTo>
                    <a:pt x="0" y="12847003"/>
                    <a:pt x="135890" y="12982893"/>
                    <a:pt x="304800" y="12982893"/>
                  </a:cubicBezTo>
                  <a:lnTo>
                    <a:pt x="13204084" y="12982893"/>
                  </a:lnTo>
                  <a:cubicBezTo>
                    <a:pt x="13372993" y="12982893"/>
                    <a:pt x="13508884" y="12847003"/>
                    <a:pt x="13508884" y="12678093"/>
                  </a:cubicBezTo>
                  <a:lnTo>
                    <a:pt x="13508884" y="304800"/>
                  </a:lnTo>
                  <a:cubicBezTo>
                    <a:pt x="13508884" y="135890"/>
                    <a:pt x="13372993" y="0"/>
                    <a:pt x="13204084" y="0"/>
                  </a:cubicBezTo>
                  <a:close/>
                </a:path>
              </a:pathLst>
            </a:custGeom>
            <a:solidFill>
              <a:srgbClr val="D8EEFF"/>
            </a:solidFill>
          </p:spPr>
        </p:sp>
      </p:grpSp>
      <p:sp>
        <p:nvSpPr>
          <p:cNvPr name="Freeform 19" id="19"/>
          <p:cNvSpPr/>
          <p:nvPr/>
        </p:nvSpPr>
        <p:spPr>
          <a:xfrm flipH="false" flipV="false" rot="0">
            <a:off x="7767790" y="6336218"/>
            <a:ext cx="2411091" cy="2424315"/>
          </a:xfrm>
          <a:custGeom>
            <a:avLst/>
            <a:gdLst/>
            <a:ahLst/>
            <a:cxnLst/>
            <a:rect r="r" b="b" t="t" l="l"/>
            <a:pathLst>
              <a:path h="2424315" w="2411091">
                <a:moveTo>
                  <a:pt x="0" y="0"/>
                </a:moveTo>
                <a:lnTo>
                  <a:pt x="2411091" y="0"/>
                </a:lnTo>
                <a:lnTo>
                  <a:pt x="2411091" y="2424315"/>
                </a:lnTo>
                <a:lnTo>
                  <a:pt x="0" y="24243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12081847" y="6336218"/>
            <a:ext cx="2207229" cy="2416033"/>
          </a:xfrm>
          <a:custGeom>
            <a:avLst/>
            <a:gdLst/>
            <a:ahLst/>
            <a:cxnLst/>
            <a:rect r="r" b="b" t="t" l="l"/>
            <a:pathLst>
              <a:path h="2416033" w="2207229">
                <a:moveTo>
                  <a:pt x="0" y="0"/>
                </a:moveTo>
                <a:lnTo>
                  <a:pt x="2207229" y="0"/>
                </a:lnTo>
                <a:lnTo>
                  <a:pt x="2207229" y="2416033"/>
                </a:lnTo>
                <a:lnTo>
                  <a:pt x="0" y="2416033"/>
                </a:lnTo>
                <a:lnTo>
                  <a:pt x="0" y="0"/>
                </a:lnTo>
                <a:close/>
              </a:path>
            </a:pathLst>
          </a:custGeom>
          <a:blipFill>
            <a:blip r:embed="rId7">
              <a:extLst>
                <a:ext uri="{96DAC541-7B7A-43D3-8B79-37D633B846F1}">
                  <asvg:svgBlip xmlns:asvg="http://schemas.microsoft.com/office/drawing/2016/SVG/main" r:embed="rId8"/>
                </a:ext>
              </a:extLst>
            </a:blip>
            <a:stretch>
              <a:fillRect l="0" t="0" r="0" b="-155059"/>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86B3"/>
        </a:solidFill>
      </p:bgPr>
    </p:bg>
    <p:spTree>
      <p:nvGrpSpPr>
        <p:cNvPr id="1" name=""/>
        <p:cNvGrpSpPr/>
        <p:nvPr/>
      </p:nvGrpSpPr>
      <p:grpSpPr>
        <a:xfrm>
          <a:off x="0" y="0"/>
          <a:ext cx="0" cy="0"/>
          <a:chOff x="0" y="0"/>
          <a:chExt cx="0" cy="0"/>
        </a:xfrm>
      </p:grpSpPr>
      <p:grpSp>
        <p:nvGrpSpPr>
          <p:cNvPr name="Group 2" id="2"/>
          <p:cNvGrpSpPr/>
          <p:nvPr/>
        </p:nvGrpSpPr>
        <p:grpSpPr>
          <a:xfrm rot="0">
            <a:off x="-194765" y="560381"/>
            <a:ext cx="18677531" cy="9166237"/>
            <a:chOff x="0" y="0"/>
            <a:chExt cx="4919185" cy="2414153"/>
          </a:xfrm>
        </p:grpSpPr>
        <p:sp>
          <p:nvSpPr>
            <p:cNvPr name="Freeform 3" id="3"/>
            <p:cNvSpPr/>
            <p:nvPr/>
          </p:nvSpPr>
          <p:spPr>
            <a:xfrm flipH="false" flipV="false" rot="0">
              <a:off x="0" y="0"/>
              <a:ext cx="4919185" cy="2414153"/>
            </a:xfrm>
            <a:custGeom>
              <a:avLst/>
              <a:gdLst/>
              <a:ahLst/>
              <a:cxnLst/>
              <a:rect r="r" b="b" t="t" l="l"/>
              <a:pathLst>
                <a:path h="2414153" w="4919185">
                  <a:moveTo>
                    <a:pt x="0" y="0"/>
                  </a:moveTo>
                  <a:lnTo>
                    <a:pt x="4919185" y="0"/>
                  </a:lnTo>
                  <a:lnTo>
                    <a:pt x="4919185" y="2414153"/>
                  </a:lnTo>
                  <a:lnTo>
                    <a:pt x="0" y="2414153"/>
                  </a:lnTo>
                  <a:close/>
                </a:path>
              </a:pathLst>
            </a:custGeom>
            <a:solidFill>
              <a:srgbClr val="EBEBEB"/>
            </a:solidFill>
          </p:spPr>
        </p:sp>
        <p:sp>
          <p:nvSpPr>
            <p:cNvPr name="TextBox 4" id="4"/>
            <p:cNvSpPr txBox="true"/>
            <p:nvPr/>
          </p:nvSpPr>
          <p:spPr>
            <a:xfrm>
              <a:off x="0" y="-38100"/>
              <a:ext cx="4919185" cy="245225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66844" y="2411831"/>
            <a:ext cx="11506642" cy="1149985"/>
          </a:xfrm>
          <a:prstGeom prst="rect">
            <a:avLst/>
          </a:prstGeom>
        </p:spPr>
        <p:txBody>
          <a:bodyPr anchor="t" rtlCol="false" tIns="0" lIns="0" bIns="0" rIns="0">
            <a:spAutoFit/>
          </a:bodyPr>
          <a:lstStyle/>
          <a:p>
            <a:pPr algn="ctr">
              <a:lnSpc>
                <a:spcPts val="8720"/>
              </a:lnSpc>
            </a:pPr>
            <a:r>
              <a:rPr lang="en-US" b="true" sz="8000" spc="-136">
                <a:solidFill>
                  <a:srgbClr val="2B2B2B"/>
                </a:solidFill>
                <a:latin typeface="Caladea Bold"/>
                <a:ea typeface="Caladea Bold"/>
                <a:cs typeface="Caladea Bold"/>
                <a:sym typeface="Caladea Bold"/>
              </a:rPr>
              <a:t>Current Problem-</a:t>
            </a:r>
          </a:p>
        </p:txBody>
      </p:sp>
      <p:sp>
        <p:nvSpPr>
          <p:cNvPr name="TextBox 6" id="6"/>
          <p:cNvSpPr txBox="true"/>
          <p:nvPr/>
        </p:nvSpPr>
        <p:spPr>
          <a:xfrm rot="0">
            <a:off x="370134" y="3748186"/>
            <a:ext cx="16143150" cy="475869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2B2B2B"/>
                </a:solidFill>
                <a:latin typeface="Montserrat"/>
                <a:ea typeface="Montserrat"/>
                <a:cs typeface="Montserrat"/>
                <a:sym typeface="Montserrat"/>
              </a:rPr>
              <a:t>Pandemic led to cognitive decline in students (Reffiane et al., 2021).</a:t>
            </a:r>
          </a:p>
          <a:p>
            <a:pPr algn="l">
              <a:lnSpc>
                <a:spcPts val="3499"/>
              </a:lnSpc>
            </a:pPr>
          </a:p>
          <a:p>
            <a:pPr algn="l" marL="539749" indent="-269875" lvl="1">
              <a:lnSpc>
                <a:spcPts val="3499"/>
              </a:lnSpc>
              <a:buFont typeface="Arial"/>
              <a:buChar char="•"/>
            </a:pPr>
            <a:r>
              <a:rPr lang="en-US" sz="2499">
                <a:solidFill>
                  <a:srgbClr val="2B2B2B"/>
                </a:solidFill>
                <a:latin typeface="Montserrat"/>
                <a:ea typeface="Montserrat"/>
                <a:cs typeface="Montserrat"/>
                <a:sym typeface="Montserrat"/>
              </a:rPr>
              <a:t>Fear and unclear guidance exacerbated the situation (Salas-Rueda et al., 2021; Fitriani et al., 2022).</a:t>
            </a:r>
          </a:p>
          <a:p>
            <a:pPr algn="l">
              <a:lnSpc>
                <a:spcPts val="3499"/>
              </a:lnSpc>
            </a:pPr>
          </a:p>
          <a:p>
            <a:pPr algn="l" marL="539749" indent="-269875" lvl="1">
              <a:lnSpc>
                <a:spcPts val="3499"/>
              </a:lnSpc>
              <a:buFont typeface="Arial"/>
              <a:buChar char="•"/>
            </a:pPr>
            <a:r>
              <a:rPr lang="en-US" sz="2499">
                <a:solidFill>
                  <a:srgbClr val="2B2B2B"/>
                </a:solidFill>
                <a:latin typeface="Montserrat"/>
                <a:ea typeface="Montserrat"/>
                <a:cs typeface="Montserrat"/>
                <a:sym typeface="Montserrat"/>
              </a:rPr>
              <a:t>Reduced knowledge and problem-solving skills observed (Munir et al., 2021; Sholahuddin et al., 2020).</a:t>
            </a:r>
          </a:p>
          <a:p>
            <a:pPr algn="l">
              <a:lnSpc>
                <a:spcPts val="3499"/>
              </a:lnSpc>
            </a:pPr>
          </a:p>
          <a:p>
            <a:pPr algn="l" marL="539749" indent="-269875" lvl="1">
              <a:lnSpc>
                <a:spcPts val="3499"/>
              </a:lnSpc>
              <a:buFont typeface="Arial"/>
              <a:buChar char="•"/>
            </a:pPr>
            <a:r>
              <a:rPr lang="en-US" sz="2499">
                <a:solidFill>
                  <a:srgbClr val="2B2B2B"/>
                </a:solidFill>
                <a:latin typeface="Montserrat"/>
                <a:ea typeface="Montserrat"/>
                <a:cs typeface="Montserrat"/>
                <a:sym typeface="Montserrat"/>
              </a:rPr>
              <a:t>Teachers face challenges with varying numbers of special needs students.</a:t>
            </a:r>
          </a:p>
          <a:p>
            <a:pPr algn="l">
              <a:lnSpc>
                <a:spcPts val="3499"/>
              </a:lnSpc>
            </a:pPr>
          </a:p>
          <a:p>
            <a:pPr algn="l" marL="539749" indent="-269875" lvl="1">
              <a:lnSpc>
                <a:spcPts val="3499"/>
              </a:lnSpc>
              <a:buFont typeface="Arial"/>
              <a:buChar char="•"/>
            </a:pPr>
            <a:r>
              <a:rPr lang="en-US" sz="2499">
                <a:solidFill>
                  <a:srgbClr val="2B2B2B"/>
                </a:solidFill>
                <a:latin typeface="Montserrat"/>
                <a:ea typeface="Montserrat"/>
                <a:cs typeface="Montserrat"/>
                <a:sym typeface="Montserrat"/>
              </a:rPr>
              <a:t>Urgent need for tailored support and innovative strategies to address academic impacts.</a:t>
            </a:r>
          </a:p>
          <a:p>
            <a:pPr algn="l" marL="0" indent="0" lvl="0">
              <a:lnSpc>
                <a:spcPts val="3220"/>
              </a:lnSpc>
              <a:spcBef>
                <a:spcPct val="0"/>
              </a:spcBef>
            </a:pPr>
          </a:p>
        </p:txBody>
      </p:sp>
      <p:grpSp>
        <p:nvGrpSpPr>
          <p:cNvPr name="Group 7" id="7"/>
          <p:cNvGrpSpPr/>
          <p:nvPr/>
        </p:nvGrpSpPr>
        <p:grpSpPr>
          <a:xfrm rot="0">
            <a:off x="238353" y="716280"/>
            <a:ext cx="3152326" cy="1016625"/>
            <a:chOff x="0" y="0"/>
            <a:chExt cx="6338296" cy="2044100"/>
          </a:xfrm>
        </p:grpSpPr>
        <p:sp>
          <p:nvSpPr>
            <p:cNvPr name="Freeform 8" id="8"/>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
        <p:nvSpPr>
          <p:cNvPr name="Freeform 9" id="9"/>
          <p:cNvSpPr/>
          <p:nvPr/>
        </p:nvSpPr>
        <p:spPr>
          <a:xfrm flipH="true" flipV="false" rot="0">
            <a:off x="15509879" y="1732905"/>
            <a:ext cx="3498841" cy="8827352"/>
          </a:xfrm>
          <a:custGeom>
            <a:avLst/>
            <a:gdLst/>
            <a:ahLst/>
            <a:cxnLst/>
            <a:rect r="r" b="b" t="t" l="l"/>
            <a:pathLst>
              <a:path h="8827352" w="3498841">
                <a:moveTo>
                  <a:pt x="3498842" y="0"/>
                </a:moveTo>
                <a:lnTo>
                  <a:pt x="0" y="0"/>
                </a:lnTo>
                <a:lnTo>
                  <a:pt x="0" y="8827352"/>
                </a:lnTo>
                <a:lnTo>
                  <a:pt x="3498842" y="8827352"/>
                </a:lnTo>
                <a:lnTo>
                  <a:pt x="349884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385203" y="1028700"/>
            <a:ext cx="5277231" cy="8229600"/>
          </a:xfrm>
          <a:custGeom>
            <a:avLst/>
            <a:gdLst/>
            <a:ahLst/>
            <a:cxnLst/>
            <a:rect r="r" b="b" t="t" l="l"/>
            <a:pathLst>
              <a:path h="8229600" w="5277231">
                <a:moveTo>
                  <a:pt x="0" y="0"/>
                </a:moveTo>
                <a:lnTo>
                  <a:pt x="5277231" y="0"/>
                </a:lnTo>
                <a:lnTo>
                  <a:pt x="5277231" y="8229600"/>
                </a:lnTo>
                <a:lnTo>
                  <a:pt x="0" y="8229600"/>
                </a:lnTo>
                <a:lnTo>
                  <a:pt x="0" y="0"/>
                </a:lnTo>
                <a:close/>
              </a:path>
            </a:pathLst>
          </a:custGeom>
          <a:blipFill>
            <a:blip r:embed="rId2"/>
            <a:stretch>
              <a:fillRect l="0" t="0" r="0" b="0"/>
            </a:stretch>
          </a:blipFill>
        </p:spPr>
      </p:sp>
      <p:sp>
        <p:nvSpPr>
          <p:cNvPr name="TextBox 3" id="3"/>
          <p:cNvSpPr txBox="true"/>
          <p:nvPr/>
        </p:nvSpPr>
        <p:spPr>
          <a:xfrm rot="0">
            <a:off x="829428" y="2957737"/>
            <a:ext cx="7960284" cy="1076327"/>
          </a:xfrm>
          <a:prstGeom prst="rect">
            <a:avLst/>
          </a:prstGeom>
        </p:spPr>
        <p:txBody>
          <a:bodyPr anchor="t" rtlCol="false" tIns="0" lIns="0" bIns="0" rIns="0">
            <a:spAutoFit/>
          </a:bodyPr>
          <a:lstStyle/>
          <a:p>
            <a:pPr algn="l">
              <a:lnSpc>
                <a:spcPts val="8175"/>
              </a:lnSpc>
            </a:pPr>
            <a:r>
              <a:rPr lang="en-US" sz="7500" spc="-127" b="true">
                <a:solidFill>
                  <a:srgbClr val="2B2B2B"/>
                </a:solidFill>
                <a:latin typeface="Caladea Bold"/>
                <a:ea typeface="Caladea Bold"/>
                <a:cs typeface="Caladea Bold"/>
                <a:sym typeface="Caladea Bold"/>
              </a:rPr>
              <a:t>Solution-</a:t>
            </a:r>
          </a:p>
        </p:txBody>
      </p:sp>
      <p:sp>
        <p:nvSpPr>
          <p:cNvPr name="TextBox 4" id="4"/>
          <p:cNvSpPr txBox="true"/>
          <p:nvPr/>
        </p:nvSpPr>
        <p:spPr>
          <a:xfrm rot="0">
            <a:off x="604710" y="4129314"/>
            <a:ext cx="11780493" cy="4294505"/>
          </a:xfrm>
          <a:prstGeom prst="rect">
            <a:avLst/>
          </a:prstGeom>
        </p:spPr>
        <p:txBody>
          <a:bodyPr anchor="t" rtlCol="false" tIns="0" lIns="0" bIns="0" rIns="0">
            <a:spAutoFit/>
          </a:bodyPr>
          <a:lstStyle/>
          <a:p>
            <a:pPr algn="l" marL="539749" indent="-269875" lvl="1">
              <a:lnSpc>
                <a:spcPts val="3499"/>
              </a:lnSpc>
              <a:spcBef>
                <a:spcPct val="0"/>
              </a:spcBef>
              <a:buFont typeface="Arial"/>
              <a:buChar char="•"/>
            </a:pPr>
            <a:r>
              <a:rPr lang="en-US" sz="2499">
                <a:solidFill>
                  <a:srgbClr val="2B2B2B"/>
                </a:solidFill>
                <a:latin typeface="Montserrat"/>
                <a:ea typeface="Montserrat"/>
                <a:cs typeface="Montserrat"/>
                <a:sym typeface="Montserrat"/>
              </a:rPr>
              <a:t>I</a:t>
            </a:r>
            <a:r>
              <a:rPr lang="en-US" sz="2499" strike="noStrike" u="none">
                <a:solidFill>
                  <a:srgbClr val="2B2B2B"/>
                </a:solidFill>
                <a:latin typeface="Montserrat"/>
                <a:ea typeface="Montserrat"/>
                <a:cs typeface="Montserrat"/>
                <a:sym typeface="Montserrat"/>
              </a:rPr>
              <a:t>mplement interactive and varied learning activities to maintain student engagement.</a:t>
            </a:r>
          </a:p>
          <a:p>
            <a:pPr algn="l">
              <a:lnSpc>
                <a:spcPts val="3499"/>
              </a:lnSpc>
              <a:spcBef>
                <a:spcPct val="0"/>
              </a:spcBef>
            </a:pPr>
          </a:p>
          <a:p>
            <a:pPr algn="l" marL="539749" indent="-269875" lvl="1">
              <a:lnSpc>
                <a:spcPts val="3499"/>
              </a:lnSpc>
              <a:spcBef>
                <a:spcPct val="0"/>
              </a:spcBef>
              <a:buFont typeface="Arial"/>
              <a:buChar char="•"/>
            </a:pPr>
            <a:r>
              <a:rPr lang="en-US" sz="2499" strike="noStrike" u="none">
                <a:solidFill>
                  <a:srgbClr val="2B2B2B"/>
                </a:solidFill>
                <a:latin typeface="Montserrat"/>
                <a:ea typeface="Montserrat"/>
                <a:cs typeface="Montserrat"/>
                <a:sym typeface="Montserrat"/>
              </a:rPr>
              <a:t>Incorporate multimedia resources, interactive discussions, and project-based assignments.</a:t>
            </a:r>
          </a:p>
          <a:p>
            <a:pPr algn="l">
              <a:lnSpc>
                <a:spcPts val="3499"/>
              </a:lnSpc>
              <a:spcBef>
                <a:spcPct val="0"/>
              </a:spcBef>
            </a:pPr>
          </a:p>
          <a:p>
            <a:pPr algn="l" marL="539749" indent="-269875" lvl="1">
              <a:lnSpc>
                <a:spcPts val="3499"/>
              </a:lnSpc>
              <a:spcBef>
                <a:spcPct val="0"/>
              </a:spcBef>
              <a:buFont typeface="Arial"/>
              <a:buChar char="•"/>
            </a:pPr>
            <a:r>
              <a:rPr lang="en-US" sz="2499" strike="noStrike" u="none">
                <a:solidFill>
                  <a:srgbClr val="2B2B2B"/>
                </a:solidFill>
                <a:latin typeface="Montserrat"/>
                <a:ea typeface="Montserrat"/>
                <a:cs typeface="Montserrat"/>
                <a:sym typeface="Montserrat"/>
              </a:rPr>
              <a:t>Prioritise diverse and engaging learning experiences to ensure integrated learning remains stimulating and meaningful for </a:t>
            </a:r>
          </a:p>
          <a:p>
            <a:pPr algn="l">
              <a:lnSpc>
                <a:spcPts val="3499"/>
              </a:lnSpc>
              <a:spcBef>
                <a:spcPct val="0"/>
              </a:spcBef>
            </a:pPr>
            <a:r>
              <a:rPr lang="en-US" sz="2499" strike="noStrike" u="none">
                <a:solidFill>
                  <a:srgbClr val="2B2B2B"/>
                </a:solidFill>
                <a:latin typeface="Montserrat"/>
                <a:ea typeface="Montserrat"/>
                <a:cs typeface="Montserrat"/>
                <a:sym typeface="Montserrat"/>
              </a:rPr>
              <a:t>       </a:t>
            </a:r>
            <a:r>
              <a:rPr lang="en-US" sz="2499" strike="noStrike" u="none">
                <a:solidFill>
                  <a:srgbClr val="2B2B2B"/>
                </a:solidFill>
                <a:latin typeface="Montserrat"/>
                <a:ea typeface="Montserrat"/>
                <a:cs typeface="Montserrat"/>
                <a:sym typeface="Montserrat"/>
              </a:rPr>
              <a:t>students in online environments</a:t>
            </a:r>
          </a:p>
          <a:p>
            <a:pPr algn="l" marL="0" indent="0" lvl="0">
              <a:lnSpc>
                <a:spcPts val="2940"/>
              </a:lnSpc>
              <a:spcBef>
                <a:spcPct val="0"/>
              </a:spcBef>
            </a:pPr>
          </a:p>
        </p:txBody>
      </p:sp>
      <p:grpSp>
        <p:nvGrpSpPr>
          <p:cNvPr name="Group 5" id="5"/>
          <p:cNvGrpSpPr/>
          <p:nvPr/>
        </p:nvGrpSpPr>
        <p:grpSpPr>
          <a:xfrm rot="0">
            <a:off x="-1372769" y="9704356"/>
            <a:ext cx="20689153" cy="1165289"/>
            <a:chOff x="0" y="0"/>
            <a:chExt cx="5448995" cy="306907"/>
          </a:xfrm>
        </p:grpSpPr>
        <p:sp>
          <p:nvSpPr>
            <p:cNvPr name="Freeform 6" id="6"/>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426C68"/>
            </a:solidFill>
          </p:spPr>
        </p:sp>
        <p:sp>
          <p:nvSpPr>
            <p:cNvPr name="TextBox 7" id="7"/>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582644"/>
            <a:ext cx="20689153" cy="1165289"/>
            <a:chOff x="0" y="0"/>
            <a:chExt cx="5448995" cy="306907"/>
          </a:xfrm>
        </p:grpSpPr>
        <p:sp>
          <p:nvSpPr>
            <p:cNvPr name="Freeform 9" id="9"/>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426C68"/>
            </a:solidFill>
          </p:spPr>
        </p:sp>
        <p:sp>
          <p:nvSpPr>
            <p:cNvPr name="TextBox 10" id="10"/>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38353" y="716280"/>
            <a:ext cx="3152326" cy="1016625"/>
            <a:chOff x="0" y="0"/>
            <a:chExt cx="6338296" cy="2044100"/>
          </a:xfrm>
        </p:grpSpPr>
        <p:sp>
          <p:nvSpPr>
            <p:cNvPr name="Freeform 12" id="12"/>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3"/>
              <a:stretch>
                <a:fillRect l="0" t="0" r="0" b="-1"/>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1200577" y="9799606"/>
            <a:ext cx="20689153" cy="1165289"/>
            <a:chOff x="0" y="0"/>
            <a:chExt cx="5448995" cy="306907"/>
          </a:xfrm>
        </p:grpSpPr>
        <p:sp>
          <p:nvSpPr>
            <p:cNvPr name="Freeform 3" id="3"/>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426C68"/>
            </a:solidFill>
          </p:spPr>
        </p:sp>
        <p:sp>
          <p:nvSpPr>
            <p:cNvPr name="TextBox 4" id="4"/>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0577" y="-677894"/>
            <a:ext cx="20689153" cy="1165289"/>
            <a:chOff x="0" y="0"/>
            <a:chExt cx="5448995" cy="306907"/>
          </a:xfrm>
        </p:grpSpPr>
        <p:sp>
          <p:nvSpPr>
            <p:cNvPr name="Freeform 6" id="6"/>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426C68"/>
            </a:solidFill>
          </p:spPr>
        </p:sp>
        <p:sp>
          <p:nvSpPr>
            <p:cNvPr name="TextBox 7" id="7"/>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79013" y="2028180"/>
            <a:ext cx="8115300" cy="1149985"/>
          </a:xfrm>
          <a:prstGeom prst="rect">
            <a:avLst/>
          </a:prstGeom>
        </p:spPr>
        <p:txBody>
          <a:bodyPr anchor="t" rtlCol="false" tIns="0" lIns="0" bIns="0" rIns="0">
            <a:spAutoFit/>
          </a:bodyPr>
          <a:lstStyle/>
          <a:p>
            <a:pPr algn="l">
              <a:lnSpc>
                <a:spcPts val="8720"/>
              </a:lnSpc>
            </a:pPr>
            <a:r>
              <a:rPr lang="en-US" sz="8000" spc="-136" b="true">
                <a:solidFill>
                  <a:srgbClr val="2B2B2B"/>
                </a:solidFill>
                <a:latin typeface="Caladea Bold"/>
                <a:ea typeface="Caladea Bold"/>
                <a:cs typeface="Caladea Bold"/>
                <a:sym typeface="Caladea Bold"/>
              </a:rPr>
              <a:t>Objectives-</a:t>
            </a:r>
          </a:p>
        </p:txBody>
      </p:sp>
      <p:grpSp>
        <p:nvGrpSpPr>
          <p:cNvPr name="Group 9" id="9"/>
          <p:cNvGrpSpPr/>
          <p:nvPr/>
        </p:nvGrpSpPr>
        <p:grpSpPr>
          <a:xfrm rot="0">
            <a:off x="779013" y="3627601"/>
            <a:ext cx="15876933" cy="1687786"/>
            <a:chOff x="0" y="0"/>
            <a:chExt cx="5314934" cy="565000"/>
          </a:xfrm>
        </p:grpSpPr>
        <p:sp>
          <p:nvSpPr>
            <p:cNvPr name="Freeform 10" id="10"/>
            <p:cNvSpPr/>
            <p:nvPr/>
          </p:nvSpPr>
          <p:spPr>
            <a:xfrm flipH="false" flipV="false" rot="0">
              <a:off x="0" y="0"/>
              <a:ext cx="5314934" cy="565000"/>
            </a:xfrm>
            <a:custGeom>
              <a:avLst/>
              <a:gdLst/>
              <a:ahLst/>
              <a:cxnLst/>
              <a:rect r="r" b="b" t="t" l="l"/>
              <a:pathLst>
                <a:path h="565000" w="5314934">
                  <a:moveTo>
                    <a:pt x="7314" y="0"/>
                  </a:moveTo>
                  <a:lnTo>
                    <a:pt x="5307619" y="0"/>
                  </a:lnTo>
                  <a:cubicBezTo>
                    <a:pt x="5309559" y="0"/>
                    <a:pt x="5311420" y="771"/>
                    <a:pt x="5312792" y="2142"/>
                  </a:cubicBezTo>
                  <a:cubicBezTo>
                    <a:pt x="5314163" y="3514"/>
                    <a:pt x="5314934" y="5374"/>
                    <a:pt x="5314934" y="7314"/>
                  </a:cubicBezTo>
                  <a:lnTo>
                    <a:pt x="5314934" y="557686"/>
                  </a:lnTo>
                  <a:cubicBezTo>
                    <a:pt x="5314934" y="559626"/>
                    <a:pt x="5314163" y="561486"/>
                    <a:pt x="5312792" y="562858"/>
                  </a:cubicBezTo>
                  <a:cubicBezTo>
                    <a:pt x="5311420" y="564230"/>
                    <a:pt x="5309559" y="565000"/>
                    <a:pt x="5307619" y="565000"/>
                  </a:cubicBezTo>
                  <a:lnTo>
                    <a:pt x="7314" y="565000"/>
                  </a:lnTo>
                  <a:cubicBezTo>
                    <a:pt x="5374" y="565000"/>
                    <a:pt x="3514" y="564230"/>
                    <a:pt x="2142" y="562858"/>
                  </a:cubicBezTo>
                  <a:cubicBezTo>
                    <a:pt x="771" y="561486"/>
                    <a:pt x="0" y="559626"/>
                    <a:pt x="0" y="557686"/>
                  </a:cubicBezTo>
                  <a:lnTo>
                    <a:pt x="0" y="7314"/>
                  </a:lnTo>
                  <a:cubicBezTo>
                    <a:pt x="0" y="5374"/>
                    <a:pt x="771" y="3514"/>
                    <a:pt x="2142" y="2142"/>
                  </a:cubicBezTo>
                  <a:cubicBezTo>
                    <a:pt x="3514" y="771"/>
                    <a:pt x="5374" y="0"/>
                    <a:pt x="7314" y="0"/>
                  </a:cubicBezTo>
                  <a:close/>
                </a:path>
              </a:pathLst>
            </a:custGeom>
            <a:solidFill>
              <a:srgbClr val="A5D6CE"/>
            </a:solidFill>
          </p:spPr>
        </p:sp>
        <p:sp>
          <p:nvSpPr>
            <p:cNvPr name="TextBox 11" id="11"/>
            <p:cNvSpPr txBox="true"/>
            <p:nvPr/>
          </p:nvSpPr>
          <p:spPr>
            <a:xfrm>
              <a:off x="0" y="85725"/>
              <a:ext cx="5314934" cy="479275"/>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779013" y="5596580"/>
            <a:ext cx="15876933" cy="1687786"/>
            <a:chOff x="0" y="0"/>
            <a:chExt cx="5314934" cy="565000"/>
          </a:xfrm>
        </p:grpSpPr>
        <p:sp>
          <p:nvSpPr>
            <p:cNvPr name="Freeform 13" id="13"/>
            <p:cNvSpPr/>
            <p:nvPr/>
          </p:nvSpPr>
          <p:spPr>
            <a:xfrm flipH="false" flipV="false" rot="0">
              <a:off x="0" y="0"/>
              <a:ext cx="5314934" cy="565000"/>
            </a:xfrm>
            <a:custGeom>
              <a:avLst/>
              <a:gdLst/>
              <a:ahLst/>
              <a:cxnLst/>
              <a:rect r="r" b="b" t="t" l="l"/>
              <a:pathLst>
                <a:path h="565000" w="5314934">
                  <a:moveTo>
                    <a:pt x="7314" y="0"/>
                  </a:moveTo>
                  <a:lnTo>
                    <a:pt x="5307619" y="0"/>
                  </a:lnTo>
                  <a:cubicBezTo>
                    <a:pt x="5309559" y="0"/>
                    <a:pt x="5311420" y="771"/>
                    <a:pt x="5312792" y="2142"/>
                  </a:cubicBezTo>
                  <a:cubicBezTo>
                    <a:pt x="5314163" y="3514"/>
                    <a:pt x="5314934" y="5374"/>
                    <a:pt x="5314934" y="7314"/>
                  </a:cubicBezTo>
                  <a:lnTo>
                    <a:pt x="5314934" y="557686"/>
                  </a:lnTo>
                  <a:cubicBezTo>
                    <a:pt x="5314934" y="559626"/>
                    <a:pt x="5314163" y="561486"/>
                    <a:pt x="5312792" y="562858"/>
                  </a:cubicBezTo>
                  <a:cubicBezTo>
                    <a:pt x="5311420" y="564230"/>
                    <a:pt x="5309559" y="565000"/>
                    <a:pt x="5307619" y="565000"/>
                  </a:cubicBezTo>
                  <a:lnTo>
                    <a:pt x="7314" y="565000"/>
                  </a:lnTo>
                  <a:cubicBezTo>
                    <a:pt x="5374" y="565000"/>
                    <a:pt x="3514" y="564230"/>
                    <a:pt x="2142" y="562858"/>
                  </a:cubicBezTo>
                  <a:cubicBezTo>
                    <a:pt x="771" y="561486"/>
                    <a:pt x="0" y="559626"/>
                    <a:pt x="0" y="557686"/>
                  </a:cubicBezTo>
                  <a:lnTo>
                    <a:pt x="0" y="7314"/>
                  </a:lnTo>
                  <a:cubicBezTo>
                    <a:pt x="0" y="5374"/>
                    <a:pt x="771" y="3514"/>
                    <a:pt x="2142" y="2142"/>
                  </a:cubicBezTo>
                  <a:cubicBezTo>
                    <a:pt x="3514" y="771"/>
                    <a:pt x="5374" y="0"/>
                    <a:pt x="7314" y="0"/>
                  </a:cubicBezTo>
                  <a:close/>
                </a:path>
              </a:pathLst>
            </a:custGeom>
            <a:solidFill>
              <a:srgbClr val="A5D6CE"/>
            </a:solidFill>
          </p:spPr>
        </p:sp>
        <p:sp>
          <p:nvSpPr>
            <p:cNvPr name="TextBox 14" id="14"/>
            <p:cNvSpPr txBox="true"/>
            <p:nvPr/>
          </p:nvSpPr>
          <p:spPr>
            <a:xfrm>
              <a:off x="0" y="85725"/>
              <a:ext cx="5314934" cy="479275"/>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2386861" y="3822024"/>
            <a:ext cx="13414404" cy="1383509"/>
          </a:xfrm>
          <a:prstGeom prst="rect">
            <a:avLst/>
          </a:prstGeom>
        </p:spPr>
        <p:txBody>
          <a:bodyPr anchor="t" rtlCol="false" tIns="0" lIns="0" bIns="0" rIns="0">
            <a:spAutoFit/>
          </a:bodyPr>
          <a:lstStyle/>
          <a:p>
            <a:pPr algn="just">
              <a:lnSpc>
                <a:spcPts val="3071"/>
              </a:lnSpc>
              <a:spcBef>
                <a:spcPct val="0"/>
              </a:spcBef>
            </a:pPr>
            <a:r>
              <a:rPr lang="en-US" b="true" sz="2274" spc="36">
                <a:solidFill>
                  <a:srgbClr val="2B2B2B"/>
                </a:solidFill>
                <a:latin typeface="Montserrat Semi-Bold"/>
                <a:ea typeface="Montserrat Semi-Bold"/>
                <a:cs typeface="Montserrat Semi-Bold"/>
                <a:sym typeface="Montserrat Semi-Bold"/>
              </a:rPr>
              <a:t>Develop an accessible platform for distance learning, assignments, tutoring, and engaging content tailored for children with short attention spans and verbal disabilities.</a:t>
            </a:r>
          </a:p>
          <a:p>
            <a:pPr algn="just" marL="0" indent="0" lvl="0">
              <a:lnSpc>
                <a:spcPts val="1991"/>
              </a:lnSpc>
              <a:spcBef>
                <a:spcPct val="0"/>
              </a:spcBef>
            </a:pPr>
          </a:p>
        </p:txBody>
      </p:sp>
      <p:sp>
        <p:nvSpPr>
          <p:cNvPr name="TextBox 16" id="16"/>
          <p:cNvSpPr txBox="true"/>
          <p:nvPr/>
        </p:nvSpPr>
        <p:spPr>
          <a:xfrm rot="0">
            <a:off x="978763" y="3917274"/>
            <a:ext cx="1381264" cy="1149985"/>
          </a:xfrm>
          <a:prstGeom prst="rect">
            <a:avLst/>
          </a:prstGeom>
        </p:spPr>
        <p:txBody>
          <a:bodyPr anchor="t" rtlCol="false" tIns="0" lIns="0" bIns="0" rIns="0">
            <a:spAutoFit/>
          </a:bodyPr>
          <a:lstStyle/>
          <a:p>
            <a:pPr algn="l">
              <a:lnSpc>
                <a:spcPts val="8720"/>
              </a:lnSpc>
            </a:pPr>
            <a:r>
              <a:rPr lang="en-US" sz="8000" spc="-136" b="true">
                <a:solidFill>
                  <a:srgbClr val="2B2B2B"/>
                </a:solidFill>
                <a:latin typeface="Caladea Bold"/>
                <a:ea typeface="Caladea Bold"/>
                <a:cs typeface="Caladea Bold"/>
                <a:sym typeface="Caladea Bold"/>
              </a:rPr>
              <a:t>01.</a:t>
            </a:r>
          </a:p>
        </p:txBody>
      </p:sp>
      <p:sp>
        <p:nvSpPr>
          <p:cNvPr name="TextBox 17" id="17"/>
          <p:cNvSpPr txBox="true"/>
          <p:nvPr/>
        </p:nvSpPr>
        <p:spPr>
          <a:xfrm rot="0">
            <a:off x="1005596" y="5898817"/>
            <a:ext cx="1381264" cy="1149985"/>
          </a:xfrm>
          <a:prstGeom prst="rect">
            <a:avLst/>
          </a:prstGeom>
        </p:spPr>
        <p:txBody>
          <a:bodyPr anchor="t" rtlCol="false" tIns="0" lIns="0" bIns="0" rIns="0">
            <a:spAutoFit/>
          </a:bodyPr>
          <a:lstStyle/>
          <a:p>
            <a:pPr algn="l">
              <a:lnSpc>
                <a:spcPts val="8720"/>
              </a:lnSpc>
            </a:pPr>
            <a:r>
              <a:rPr lang="en-US" sz="8000" spc="-136" b="true">
                <a:solidFill>
                  <a:srgbClr val="2B2B2B"/>
                </a:solidFill>
                <a:latin typeface="Caladea Bold"/>
                <a:ea typeface="Caladea Bold"/>
                <a:cs typeface="Caladea Bold"/>
                <a:sym typeface="Caladea Bold"/>
              </a:rPr>
              <a:t>02.</a:t>
            </a:r>
          </a:p>
        </p:txBody>
      </p:sp>
      <p:grpSp>
        <p:nvGrpSpPr>
          <p:cNvPr name="Group 18" id="18"/>
          <p:cNvGrpSpPr/>
          <p:nvPr/>
        </p:nvGrpSpPr>
        <p:grpSpPr>
          <a:xfrm rot="0">
            <a:off x="779013" y="7674891"/>
            <a:ext cx="15876933" cy="1687786"/>
            <a:chOff x="0" y="0"/>
            <a:chExt cx="5314934" cy="565000"/>
          </a:xfrm>
        </p:grpSpPr>
        <p:sp>
          <p:nvSpPr>
            <p:cNvPr name="Freeform 19" id="19"/>
            <p:cNvSpPr/>
            <p:nvPr/>
          </p:nvSpPr>
          <p:spPr>
            <a:xfrm flipH="false" flipV="false" rot="0">
              <a:off x="0" y="0"/>
              <a:ext cx="5314934" cy="565000"/>
            </a:xfrm>
            <a:custGeom>
              <a:avLst/>
              <a:gdLst/>
              <a:ahLst/>
              <a:cxnLst/>
              <a:rect r="r" b="b" t="t" l="l"/>
              <a:pathLst>
                <a:path h="565000" w="5314934">
                  <a:moveTo>
                    <a:pt x="7314" y="0"/>
                  </a:moveTo>
                  <a:lnTo>
                    <a:pt x="5307619" y="0"/>
                  </a:lnTo>
                  <a:cubicBezTo>
                    <a:pt x="5309559" y="0"/>
                    <a:pt x="5311420" y="771"/>
                    <a:pt x="5312792" y="2142"/>
                  </a:cubicBezTo>
                  <a:cubicBezTo>
                    <a:pt x="5314163" y="3514"/>
                    <a:pt x="5314934" y="5374"/>
                    <a:pt x="5314934" y="7314"/>
                  </a:cubicBezTo>
                  <a:lnTo>
                    <a:pt x="5314934" y="557686"/>
                  </a:lnTo>
                  <a:cubicBezTo>
                    <a:pt x="5314934" y="559626"/>
                    <a:pt x="5314163" y="561486"/>
                    <a:pt x="5312792" y="562858"/>
                  </a:cubicBezTo>
                  <a:cubicBezTo>
                    <a:pt x="5311420" y="564230"/>
                    <a:pt x="5309559" y="565000"/>
                    <a:pt x="5307619" y="565000"/>
                  </a:cubicBezTo>
                  <a:lnTo>
                    <a:pt x="7314" y="565000"/>
                  </a:lnTo>
                  <a:cubicBezTo>
                    <a:pt x="5374" y="565000"/>
                    <a:pt x="3514" y="564230"/>
                    <a:pt x="2142" y="562858"/>
                  </a:cubicBezTo>
                  <a:cubicBezTo>
                    <a:pt x="771" y="561486"/>
                    <a:pt x="0" y="559626"/>
                    <a:pt x="0" y="557686"/>
                  </a:cubicBezTo>
                  <a:lnTo>
                    <a:pt x="0" y="7314"/>
                  </a:lnTo>
                  <a:cubicBezTo>
                    <a:pt x="0" y="5374"/>
                    <a:pt x="771" y="3514"/>
                    <a:pt x="2142" y="2142"/>
                  </a:cubicBezTo>
                  <a:cubicBezTo>
                    <a:pt x="3514" y="771"/>
                    <a:pt x="5374" y="0"/>
                    <a:pt x="7314" y="0"/>
                  </a:cubicBezTo>
                  <a:close/>
                </a:path>
              </a:pathLst>
            </a:custGeom>
            <a:solidFill>
              <a:srgbClr val="A5D6CE"/>
            </a:solidFill>
          </p:spPr>
        </p:sp>
        <p:sp>
          <p:nvSpPr>
            <p:cNvPr name="TextBox 20" id="20"/>
            <p:cNvSpPr txBox="true"/>
            <p:nvPr/>
          </p:nvSpPr>
          <p:spPr>
            <a:xfrm>
              <a:off x="0" y="85725"/>
              <a:ext cx="5314934" cy="479275"/>
            </a:xfrm>
            <a:prstGeom prst="rect">
              <a:avLst/>
            </a:prstGeom>
          </p:spPr>
          <p:txBody>
            <a:bodyPr anchor="ctr" rtlCol="false" tIns="50800" lIns="50800" bIns="50800" rIns="50800"/>
            <a:lstStyle/>
            <a:p>
              <a:pPr algn="ctr">
                <a:lnSpc>
                  <a:spcPts val="1925"/>
                </a:lnSpc>
              </a:pPr>
            </a:p>
          </p:txBody>
        </p:sp>
      </p:grpSp>
      <p:sp>
        <p:nvSpPr>
          <p:cNvPr name="TextBox 21" id="21"/>
          <p:cNvSpPr txBox="true"/>
          <p:nvPr/>
        </p:nvSpPr>
        <p:spPr>
          <a:xfrm rot="0">
            <a:off x="1005596" y="7979691"/>
            <a:ext cx="1381264" cy="1149985"/>
          </a:xfrm>
          <a:prstGeom prst="rect">
            <a:avLst/>
          </a:prstGeom>
        </p:spPr>
        <p:txBody>
          <a:bodyPr anchor="t" rtlCol="false" tIns="0" lIns="0" bIns="0" rIns="0">
            <a:spAutoFit/>
          </a:bodyPr>
          <a:lstStyle/>
          <a:p>
            <a:pPr algn="l">
              <a:lnSpc>
                <a:spcPts val="8720"/>
              </a:lnSpc>
            </a:pPr>
            <a:r>
              <a:rPr lang="en-US" sz="8000" spc="-136" b="true">
                <a:solidFill>
                  <a:srgbClr val="2B2B2B"/>
                </a:solidFill>
                <a:latin typeface="Caladea Bold"/>
                <a:ea typeface="Caladea Bold"/>
                <a:cs typeface="Caladea Bold"/>
                <a:sym typeface="Caladea Bold"/>
              </a:rPr>
              <a:t>03.</a:t>
            </a:r>
          </a:p>
        </p:txBody>
      </p:sp>
      <p:sp>
        <p:nvSpPr>
          <p:cNvPr name="TextBox 22" id="22"/>
          <p:cNvSpPr txBox="true"/>
          <p:nvPr/>
        </p:nvSpPr>
        <p:spPr>
          <a:xfrm rot="0">
            <a:off x="2386861" y="5979597"/>
            <a:ext cx="13414404" cy="1002509"/>
          </a:xfrm>
          <a:prstGeom prst="rect">
            <a:avLst/>
          </a:prstGeom>
        </p:spPr>
        <p:txBody>
          <a:bodyPr anchor="t" rtlCol="false" tIns="0" lIns="0" bIns="0" rIns="0">
            <a:spAutoFit/>
          </a:bodyPr>
          <a:lstStyle/>
          <a:p>
            <a:pPr algn="just">
              <a:lnSpc>
                <a:spcPts val="3071"/>
              </a:lnSpc>
              <a:spcBef>
                <a:spcPct val="0"/>
              </a:spcBef>
            </a:pPr>
            <a:r>
              <a:rPr lang="en-US" b="true" sz="2274" spc="36">
                <a:solidFill>
                  <a:srgbClr val="2B2B2B"/>
                </a:solidFill>
                <a:latin typeface="Montserrat Semi-Bold"/>
                <a:ea typeface="Montserrat Semi-Bold"/>
                <a:cs typeface="Montserrat Semi-Bold"/>
                <a:sym typeface="Montserrat Semi-Bold"/>
              </a:rPr>
              <a:t>Implement a robust feedback system to provide timely evaluation and progress analysis for students.</a:t>
            </a:r>
          </a:p>
          <a:p>
            <a:pPr algn="just" marL="0" indent="0" lvl="0">
              <a:lnSpc>
                <a:spcPts val="1991"/>
              </a:lnSpc>
              <a:spcBef>
                <a:spcPct val="0"/>
              </a:spcBef>
            </a:pPr>
          </a:p>
        </p:txBody>
      </p:sp>
      <p:sp>
        <p:nvSpPr>
          <p:cNvPr name="TextBox 23" id="23"/>
          <p:cNvSpPr txBox="true"/>
          <p:nvPr/>
        </p:nvSpPr>
        <p:spPr>
          <a:xfrm rot="0">
            <a:off x="2386861" y="7940377"/>
            <a:ext cx="13414404" cy="1128239"/>
          </a:xfrm>
          <a:prstGeom prst="rect">
            <a:avLst/>
          </a:prstGeom>
        </p:spPr>
        <p:txBody>
          <a:bodyPr anchor="t" rtlCol="false" tIns="0" lIns="0" bIns="0" rIns="0">
            <a:spAutoFit/>
          </a:bodyPr>
          <a:lstStyle/>
          <a:p>
            <a:pPr algn="just" marL="0" indent="0" lvl="0">
              <a:lnSpc>
                <a:spcPts val="3071"/>
              </a:lnSpc>
              <a:spcBef>
                <a:spcPct val="0"/>
              </a:spcBef>
            </a:pPr>
            <a:r>
              <a:rPr lang="en-US" b="true" sz="2274" spc="36">
                <a:solidFill>
                  <a:srgbClr val="2B2B2B"/>
                </a:solidFill>
                <a:latin typeface="Montserrat Semi-Bold"/>
                <a:ea typeface="Montserrat Semi-Bold"/>
                <a:cs typeface="Montserrat Semi-Bold"/>
                <a:sym typeface="Montserrat Semi-Bold"/>
              </a:rPr>
              <a:t>Use machine learning for personalized content and assignments. Adapt continuously to support diverse student needs, including shorter attention spans and verbal disabilities.</a:t>
            </a:r>
          </a:p>
        </p:txBody>
      </p:sp>
      <p:grpSp>
        <p:nvGrpSpPr>
          <p:cNvPr name="Group 24" id="24"/>
          <p:cNvGrpSpPr/>
          <p:nvPr/>
        </p:nvGrpSpPr>
        <p:grpSpPr>
          <a:xfrm rot="0">
            <a:off x="14845033" y="770074"/>
            <a:ext cx="3152326" cy="1016625"/>
            <a:chOff x="0" y="0"/>
            <a:chExt cx="6338296" cy="2044100"/>
          </a:xfrm>
        </p:grpSpPr>
        <p:sp>
          <p:nvSpPr>
            <p:cNvPr name="Freeform 25" id="2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5D6CE"/>
        </a:solidFill>
      </p:bgPr>
    </p:bg>
    <p:spTree>
      <p:nvGrpSpPr>
        <p:cNvPr id="1" name=""/>
        <p:cNvGrpSpPr/>
        <p:nvPr/>
      </p:nvGrpSpPr>
      <p:grpSpPr>
        <a:xfrm>
          <a:off x="0" y="0"/>
          <a:ext cx="0" cy="0"/>
          <a:chOff x="0" y="0"/>
          <a:chExt cx="0" cy="0"/>
        </a:xfrm>
      </p:grpSpPr>
      <p:grpSp>
        <p:nvGrpSpPr>
          <p:cNvPr name="Group 2" id="2"/>
          <p:cNvGrpSpPr/>
          <p:nvPr/>
        </p:nvGrpSpPr>
        <p:grpSpPr>
          <a:xfrm rot="0">
            <a:off x="4489020" y="4448051"/>
            <a:ext cx="2897916" cy="1775283"/>
            <a:chOff x="0" y="0"/>
            <a:chExt cx="763237" cy="467564"/>
          </a:xfrm>
        </p:grpSpPr>
        <p:sp>
          <p:nvSpPr>
            <p:cNvPr name="Freeform 3" id="3"/>
            <p:cNvSpPr/>
            <p:nvPr/>
          </p:nvSpPr>
          <p:spPr>
            <a:xfrm flipH="false" flipV="false" rot="0">
              <a:off x="0" y="0"/>
              <a:ext cx="763237" cy="467564"/>
            </a:xfrm>
            <a:custGeom>
              <a:avLst/>
              <a:gdLst/>
              <a:ahLst/>
              <a:cxnLst/>
              <a:rect r="r" b="b" t="t" l="l"/>
              <a:pathLst>
                <a:path h="467564" w="763237">
                  <a:moveTo>
                    <a:pt x="136249" y="0"/>
                  </a:moveTo>
                  <a:lnTo>
                    <a:pt x="626988" y="0"/>
                  </a:lnTo>
                  <a:cubicBezTo>
                    <a:pt x="702236" y="0"/>
                    <a:pt x="763237" y="61001"/>
                    <a:pt x="763237" y="136249"/>
                  </a:cubicBezTo>
                  <a:lnTo>
                    <a:pt x="763237" y="331315"/>
                  </a:lnTo>
                  <a:cubicBezTo>
                    <a:pt x="763237" y="367451"/>
                    <a:pt x="748882" y="402106"/>
                    <a:pt x="723331" y="427658"/>
                  </a:cubicBezTo>
                  <a:cubicBezTo>
                    <a:pt x="697779" y="453210"/>
                    <a:pt x="663124" y="467564"/>
                    <a:pt x="626988" y="467564"/>
                  </a:cubicBezTo>
                  <a:lnTo>
                    <a:pt x="136249" y="467564"/>
                  </a:lnTo>
                  <a:cubicBezTo>
                    <a:pt x="100113" y="467564"/>
                    <a:pt x="65458" y="453210"/>
                    <a:pt x="39906" y="427658"/>
                  </a:cubicBezTo>
                  <a:cubicBezTo>
                    <a:pt x="14355" y="402106"/>
                    <a:pt x="0" y="367451"/>
                    <a:pt x="0" y="331315"/>
                  </a:cubicBezTo>
                  <a:lnTo>
                    <a:pt x="0" y="136249"/>
                  </a:lnTo>
                  <a:cubicBezTo>
                    <a:pt x="0" y="100113"/>
                    <a:pt x="14355" y="65458"/>
                    <a:pt x="39906" y="39906"/>
                  </a:cubicBezTo>
                  <a:cubicBezTo>
                    <a:pt x="65458" y="14355"/>
                    <a:pt x="100113" y="0"/>
                    <a:pt x="136249" y="0"/>
                  </a:cubicBezTo>
                  <a:close/>
                </a:path>
              </a:pathLst>
            </a:custGeom>
            <a:solidFill>
              <a:srgbClr val="AB9EE2"/>
            </a:solidFill>
          </p:spPr>
        </p:sp>
        <p:sp>
          <p:nvSpPr>
            <p:cNvPr name="TextBox 4" id="4"/>
            <p:cNvSpPr txBox="true"/>
            <p:nvPr/>
          </p:nvSpPr>
          <p:spPr>
            <a:xfrm>
              <a:off x="0" y="-38100"/>
              <a:ext cx="763237" cy="50566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85135" y="6807292"/>
            <a:ext cx="3537352" cy="2012027"/>
            <a:chOff x="0" y="0"/>
            <a:chExt cx="931648" cy="529917"/>
          </a:xfrm>
        </p:grpSpPr>
        <p:sp>
          <p:nvSpPr>
            <p:cNvPr name="Freeform 6" id="6"/>
            <p:cNvSpPr/>
            <p:nvPr/>
          </p:nvSpPr>
          <p:spPr>
            <a:xfrm flipH="false" flipV="false" rot="0">
              <a:off x="0" y="0"/>
              <a:ext cx="931648" cy="529917"/>
            </a:xfrm>
            <a:custGeom>
              <a:avLst/>
              <a:gdLst/>
              <a:ahLst/>
              <a:cxnLst/>
              <a:rect r="r" b="b" t="t" l="l"/>
              <a:pathLst>
                <a:path h="529917" w="931648">
                  <a:moveTo>
                    <a:pt x="111620" y="0"/>
                  </a:moveTo>
                  <a:lnTo>
                    <a:pt x="820029" y="0"/>
                  </a:lnTo>
                  <a:cubicBezTo>
                    <a:pt x="881675" y="0"/>
                    <a:pt x="931648" y="49974"/>
                    <a:pt x="931648" y="111620"/>
                  </a:cubicBezTo>
                  <a:lnTo>
                    <a:pt x="931648" y="418297"/>
                  </a:lnTo>
                  <a:cubicBezTo>
                    <a:pt x="931648" y="479943"/>
                    <a:pt x="881675" y="529917"/>
                    <a:pt x="820029" y="529917"/>
                  </a:cubicBezTo>
                  <a:lnTo>
                    <a:pt x="111620" y="529917"/>
                  </a:lnTo>
                  <a:cubicBezTo>
                    <a:pt x="82016" y="529917"/>
                    <a:pt x="53625" y="518157"/>
                    <a:pt x="32693" y="497224"/>
                  </a:cubicBezTo>
                  <a:cubicBezTo>
                    <a:pt x="11760" y="476291"/>
                    <a:pt x="0" y="447900"/>
                    <a:pt x="0" y="418297"/>
                  </a:cubicBezTo>
                  <a:lnTo>
                    <a:pt x="0" y="111620"/>
                  </a:lnTo>
                  <a:cubicBezTo>
                    <a:pt x="0" y="49974"/>
                    <a:pt x="49974" y="0"/>
                    <a:pt x="111620" y="0"/>
                  </a:cubicBezTo>
                  <a:close/>
                </a:path>
              </a:pathLst>
            </a:custGeom>
            <a:solidFill>
              <a:srgbClr val="AB9EE2"/>
            </a:solidFill>
          </p:spPr>
        </p:sp>
        <p:sp>
          <p:nvSpPr>
            <p:cNvPr name="TextBox 7" id="7"/>
            <p:cNvSpPr txBox="true"/>
            <p:nvPr/>
          </p:nvSpPr>
          <p:spPr>
            <a:xfrm>
              <a:off x="0" y="-38100"/>
              <a:ext cx="931648" cy="56801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924288" y="4471243"/>
            <a:ext cx="3089348" cy="1896964"/>
            <a:chOff x="0" y="0"/>
            <a:chExt cx="813655" cy="499612"/>
          </a:xfrm>
        </p:grpSpPr>
        <p:sp>
          <p:nvSpPr>
            <p:cNvPr name="Freeform 9" id="9"/>
            <p:cNvSpPr/>
            <p:nvPr/>
          </p:nvSpPr>
          <p:spPr>
            <a:xfrm flipH="false" flipV="false" rot="0">
              <a:off x="0" y="0"/>
              <a:ext cx="813655" cy="499612"/>
            </a:xfrm>
            <a:custGeom>
              <a:avLst/>
              <a:gdLst/>
              <a:ahLst/>
              <a:cxnLst/>
              <a:rect r="r" b="b" t="t" l="l"/>
              <a:pathLst>
                <a:path h="499612" w="813655">
                  <a:moveTo>
                    <a:pt x="127806" y="0"/>
                  </a:moveTo>
                  <a:lnTo>
                    <a:pt x="685849" y="0"/>
                  </a:lnTo>
                  <a:cubicBezTo>
                    <a:pt x="756435" y="0"/>
                    <a:pt x="813655" y="57221"/>
                    <a:pt x="813655" y="127806"/>
                  </a:cubicBezTo>
                  <a:lnTo>
                    <a:pt x="813655" y="371806"/>
                  </a:lnTo>
                  <a:cubicBezTo>
                    <a:pt x="813655" y="405702"/>
                    <a:pt x="800190" y="438210"/>
                    <a:pt x="776222" y="462178"/>
                  </a:cubicBezTo>
                  <a:cubicBezTo>
                    <a:pt x="752254" y="486147"/>
                    <a:pt x="719746" y="499612"/>
                    <a:pt x="685849" y="499612"/>
                  </a:cubicBezTo>
                  <a:lnTo>
                    <a:pt x="127806" y="499612"/>
                  </a:lnTo>
                  <a:cubicBezTo>
                    <a:pt x="93910" y="499612"/>
                    <a:pt x="61402" y="486147"/>
                    <a:pt x="37434" y="462178"/>
                  </a:cubicBezTo>
                  <a:cubicBezTo>
                    <a:pt x="13465" y="438210"/>
                    <a:pt x="0" y="405702"/>
                    <a:pt x="0" y="371806"/>
                  </a:cubicBezTo>
                  <a:lnTo>
                    <a:pt x="0" y="127806"/>
                  </a:lnTo>
                  <a:cubicBezTo>
                    <a:pt x="0" y="93910"/>
                    <a:pt x="13465" y="61402"/>
                    <a:pt x="37434" y="37434"/>
                  </a:cubicBezTo>
                  <a:cubicBezTo>
                    <a:pt x="61402" y="13465"/>
                    <a:pt x="93910" y="0"/>
                    <a:pt x="127806" y="0"/>
                  </a:cubicBezTo>
                  <a:close/>
                </a:path>
              </a:pathLst>
            </a:custGeom>
            <a:solidFill>
              <a:srgbClr val="AB9EE2"/>
            </a:solidFill>
          </p:spPr>
        </p:sp>
        <p:sp>
          <p:nvSpPr>
            <p:cNvPr name="TextBox 10" id="10"/>
            <p:cNvSpPr txBox="true"/>
            <p:nvPr/>
          </p:nvSpPr>
          <p:spPr>
            <a:xfrm>
              <a:off x="0" y="-38100"/>
              <a:ext cx="813655" cy="53771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215890" y="7124459"/>
            <a:ext cx="3103948" cy="1485041"/>
            <a:chOff x="0" y="0"/>
            <a:chExt cx="817501" cy="391122"/>
          </a:xfrm>
        </p:grpSpPr>
        <p:sp>
          <p:nvSpPr>
            <p:cNvPr name="Freeform 12" id="12"/>
            <p:cNvSpPr/>
            <p:nvPr/>
          </p:nvSpPr>
          <p:spPr>
            <a:xfrm flipH="false" flipV="false" rot="0">
              <a:off x="0" y="0"/>
              <a:ext cx="817501" cy="391122"/>
            </a:xfrm>
            <a:custGeom>
              <a:avLst/>
              <a:gdLst/>
              <a:ahLst/>
              <a:cxnLst/>
              <a:rect r="r" b="b" t="t" l="l"/>
              <a:pathLst>
                <a:path h="391122" w="817501">
                  <a:moveTo>
                    <a:pt x="127205" y="0"/>
                  </a:moveTo>
                  <a:lnTo>
                    <a:pt x="690296" y="0"/>
                  </a:lnTo>
                  <a:cubicBezTo>
                    <a:pt x="724033" y="0"/>
                    <a:pt x="756388" y="13402"/>
                    <a:pt x="780243" y="37258"/>
                  </a:cubicBezTo>
                  <a:cubicBezTo>
                    <a:pt x="804099" y="61113"/>
                    <a:pt x="817501" y="93468"/>
                    <a:pt x="817501" y="127205"/>
                  </a:cubicBezTo>
                  <a:lnTo>
                    <a:pt x="817501" y="263917"/>
                  </a:lnTo>
                  <a:cubicBezTo>
                    <a:pt x="817501" y="334170"/>
                    <a:pt x="760549" y="391122"/>
                    <a:pt x="690296" y="391122"/>
                  </a:cubicBezTo>
                  <a:lnTo>
                    <a:pt x="127205" y="391122"/>
                  </a:lnTo>
                  <a:cubicBezTo>
                    <a:pt x="56952" y="391122"/>
                    <a:pt x="0" y="334170"/>
                    <a:pt x="0" y="263917"/>
                  </a:cubicBezTo>
                  <a:lnTo>
                    <a:pt x="0" y="127205"/>
                  </a:lnTo>
                  <a:cubicBezTo>
                    <a:pt x="0" y="56952"/>
                    <a:pt x="56952" y="0"/>
                    <a:pt x="127205" y="0"/>
                  </a:cubicBezTo>
                  <a:close/>
                </a:path>
              </a:pathLst>
            </a:custGeom>
            <a:solidFill>
              <a:srgbClr val="AB9EE2"/>
            </a:solidFill>
          </p:spPr>
        </p:sp>
        <p:sp>
          <p:nvSpPr>
            <p:cNvPr name="TextBox 13" id="13"/>
            <p:cNvSpPr txBox="true"/>
            <p:nvPr/>
          </p:nvSpPr>
          <p:spPr>
            <a:xfrm>
              <a:off x="0" y="-38100"/>
              <a:ext cx="817501" cy="429222"/>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792079" y="5104707"/>
            <a:ext cx="25872159" cy="2860073"/>
          </a:xfrm>
          <a:custGeom>
            <a:avLst/>
            <a:gdLst/>
            <a:ahLst/>
            <a:cxnLst/>
            <a:rect r="r" b="b" t="t" l="l"/>
            <a:pathLst>
              <a:path h="2860073" w="25872159">
                <a:moveTo>
                  <a:pt x="0" y="0"/>
                </a:moveTo>
                <a:lnTo>
                  <a:pt x="25872158" y="0"/>
                </a:lnTo>
                <a:lnTo>
                  <a:pt x="25872158" y="2860074"/>
                </a:lnTo>
                <a:lnTo>
                  <a:pt x="0" y="28600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2255701" y="4943470"/>
            <a:ext cx="952509" cy="95250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665"/>
            </a:solidFill>
          </p:spPr>
        </p:sp>
        <p:sp>
          <p:nvSpPr>
            <p:cNvPr name="TextBox 17" id="17"/>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grpSp>
        <p:nvGrpSpPr>
          <p:cNvPr name="Group 18" id="18"/>
          <p:cNvGrpSpPr/>
          <p:nvPr/>
        </p:nvGrpSpPr>
        <p:grpSpPr>
          <a:xfrm rot="0">
            <a:off x="5408676" y="7162312"/>
            <a:ext cx="952509" cy="95250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665"/>
            </a:solidFill>
          </p:spPr>
        </p:sp>
        <p:sp>
          <p:nvSpPr>
            <p:cNvPr name="TextBox 20" id="20"/>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grpSp>
        <p:nvGrpSpPr>
          <p:cNvPr name="Group 21" id="21"/>
          <p:cNvGrpSpPr/>
          <p:nvPr/>
        </p:nvGrpSpPr>
        <p:grpSpPr>
          <a:xfrm rot="0">
            <a:off x="8667745" y="4943470"/>
            <a:ext cx="952509" cy="95250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665"/>
            </a:solidFill>
          </p:spPr>
        </p:sp>
        <p:sp>
          <p:nvSpPr>
            <p:cNvPr name="TextBox 23" id="23"/>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grpSp>
        <p:nvGrpSpPr>
          <p:cNvPr name="Group 24" id="24"/>
          <p:cNvGrpSpPr/>
          <p:nvPr/>
        </p:nvGrpSpPr>
        <p:grpSpPr>
          <a:xfrm rot="0">
            <a:off x="11987030" y="7162312"/>
            <a:ext cx="952509" cy="95250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665"/>
            </a:solidFill>
          </p:spPr>
        </p:sp>
        <p:sp>
          <p:nvSpPr>
            <p:cNvPr name="TextBox 26" id="26"/>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grpSp>
        <p:nvGrpSpPr>
          <p:cNvPr name="Group 27" id="27"/>
          <p:cNvGrpSpPr/>
          <p:nvPr/>
        </p:nvGrpSpPr>
        <p:grpSpPr>
          <a:xfrm rot="0">
            <a:off x="15127415" y="4943470"/>
            <a:ext cx="952509" cy="95250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665"/>
            </a:solidFill>
          </p:spPr>
        </p:sp>
        <p:sp>
          <p:nvSpPr>
            <p:cNvPr name="TextBox 29" id="29"/>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sp>
        <p:nvSpPr>
          <p:cNvPr name="AutoShape 30" id="30"/>
          <p:cNvSpPr/>
          <p:nvPr/>
        </p:nvSpPr>
        <p:spPr>
          <a:xfrm>
            <a:off x="2731956" y="5639377"/>
            <a:ext cx="0" cy="1167915"/>
          </a:xfrm>
          <a:prstGeom prst="line">
            <a:avLst/>
          </a:prstGeom>
          <a:ln cap="rnd" w="28575">
            <a:solidFill>
              <a:srgbClr val="AB9EE2"/>
            </a:solidFill>
            <a:prstDash val="solid"/>
            <a:headEnd type="none" len="sm" w="sm"/>
            <a:tailEnd type="triangle" len="med" w="lg"/>
          </a:ln>
        </p:spPr>
      </p:sp>
      <p:sp>
        <p:nvSpPr>
          <p:cNvPr name="AutoShape 31" id="31"/>
          <p:cNvSpPr/>
          <p:nvPr/>
        </p:nvSpPr>
        <p:spPr>
          <a:xfrm>
            <a:off x="9158288" y="5639377"/>
            <a:ext cx="0" cy="1167915"/>
          </a:xfrm>
          <a:prstGeom prst="line">
            <a:avLst/>
          </a:prstGeom>
          <a:ln cap="rnd" w="28575">
            <a:solidFill>
              <a:srgbClr val="AB9EE2"/>
            </a:solidFill>
            <a:prstDash val="solid"/>
            <a:headEnd type="none" len="sm" w="sm"/>
            <a:tailEnd type="triangle" len="med" w="lg"/>
          </a:ln>
        </p:spPr>
      </p:sp>
      <p:sp>
        <p:nvSpPr>
          <p:cNvPr name="AutoShape 32" id="32"/>
          <p:cNvSpPr/>
          <p:nvPr/>
        </p:nvSpPr>
        <p:spPr>
          <a:xfrm>
            <a:off x="15617957" y="5639377"/>
            <a:ext cx="0" cy="1167915"/>
          </a:xfrm>
          <a:prstGeom prst="line">
            <a:avLst/>
          </a:prstGeom>
          <a:ln cap="rnd" w="28575">
            <a:solidFill>
              <a:srgbClr val="AB9EE2"/>
            </a:solidFill>
            <a:prstDash val="solid"/>
            <a:headEnd type="none" len="sm" w="sm"/>
            <a:tailEnd type="triangle" len="med" w="lg"/>
          </a:ln>
        </p:spPr>
      </p:sp>
      <p:sp>
        <p:nvSpPr>
          <p:cNvPr name="AutoShape 33" id="33"/>
          <p:cNvSpPr/>
          <p:nvPr/>
        </p:nvSpPr>
        <p:spPr>
          <a:xfrm flipV="true">
            <a:off x="12463285" y="6223335"/>
            <a:ext cx="0" cy="1167915"/>
          </a:xfrm>
          <a:prstGeom prst="line">
            <a:avLst/>
          </a:prstGeom>
          <a:ln cap="rnd" w="28575">
            <a:solidFill>
              <a:srgbClr val="AB9EE2"/>
            </a:solidFill>
            <a:prstDash val="solid"/>
            <a:headEnd type="none" len="sm" w="sm"/>
            <a:tailEnd type="triangle" len="med" w="lg"/>
          </a:ln>
        </p:spPr>
      </p:sp>
      <p:sp>
        <p:nvSpPr>
          <p:cNvPr name="AutoShape 34" id="34"/>
          <p:cNvSpPr/>
          <p:nvPr/>
        </p:nvSpPr>
        <p:spPr>
          <a:xfrm flipV="true">
            <a:off x="5884930" y="6223335"/>
            <a:ext cx="0" cy="1167915"/>
          </a:xfrm>
          <a:prstGeom prst="line">
            <a:avLst/>
          </a:prstGeom>
          <a:ln cap="rnd" w="28575">
            <a:solidFill>
              <a:srgbClr val="AB9EE2"/>
            </a:solidFill>
            <a:prstDash val="solid"/>
            <a:headEnd type="none" len="sm" w="sm"/>
            <a:tailEnd type="triangle" len="med" w="lg"/>
          </a:ln>
        </p:spPr>
      </p:sp>
      <p:grpSp>
        <p:nvGrpSpPr>
          <p:cNvPr name="Group 35" id="35"/>
          <p:cNvGrpSpPr/>
          <p:nvPr/>
        </p:nvGrpSpPr>
        <p:grpSpPr>
          <a:xfrm rot="0">
            <a:off x="1179982" y="7162312"/>
            <a:ext cx="3103948" cy="2451008"/>
            <a:chOff x="0" y="0"/>
            <a:chExt cx="817501" cy="645533"/>
          </a:xfrm>
        </p:grpSpPr>
        <p:sp>
          <p:nvSpPr>
            <p:cNvPr name="Freeform 36" id="36"/>
            <p:cNvSpPr/>
            <p:nvPr/>
          </p:nvSpPr>
          <p:spPr>
            <a:xfrm flipH="false" flipV="false" rot="0">
              <a:off x="0" y="0"/>
              <a:ext cx="817501" cy="645533"/>
            </a:xfrm>
            <a:custGeom>
              <a:avLst/>
              <a:gdLst/>
              <a:ahLst/>
              <a:cxnLst/>
              <a:rect r="r" b="b" t="t" l="l"/>
              <a:pathLst>
                <a:path h="645533" w="817501">
                  <a:moveTo>
                    <a:pt x="127205" y="0"/>
                  </a:moveTo>
                  <a:lnTo>
                    <a:pt x="690296" y="0"/>
                  </a:lnTo>
                  <a:cubicBezTo>
                    <a:pt x="724033" y="0"/>
                    <a:pt x="756388" y="13402"/>
                    <a:pt x="780243" y="37258"/>
                  </a:cubicBezTo>
                  <a:cubicBezTo>
                    <a:pt x="804099" y="61113"/>
                    <a:pt x="817501" y="93468"/>
                    <a:pt x="817501" y="127205"/>
                  </a:cubicBezTo>
                  <a:lnTo>
                    <a:pt x="817501" y="518328"/>
                  </a:lnTo>
                  <a:cubicBezTo>
                    <a:pt x="817501" y="588581"/>
                    <a:pt x="760549" y="645533"/>
                    <a:pt x="690296" y="645533"/>
                  </a:cubicBezTo>
                  <a:lnTo>
                    <a:pt x="127205" y="645533"/>
                  </a:lnTo>
                  <a:cubicBezTo>
                    <a:pt x="56952" y="645533"/>
                    <a:pt x="0" y="588581"/>
                    <a:pt x="0" y="518328"/>
                  </a:cubicBezTo>
                  <a:lnTo>
                    <a:pt x="0" y="127205"/>
                  </a:lnTo>
                  <a:cubicBezTo>
                    <a:pt x="0" y="56952"/>
                    <a:pt x="56952" y="0"/>
                    <a:pt x="127205" y="0"/>
                  </a:cubicBezTo>
                  <a:close/>
                </a:path>
              </a:pathLst>
            </a:custGeom>
            <a:solidFill>
              <a:srgbClr val="AB9EE2"/>
            </a:solidFill>
          </p:spPr>
        </p:sp>
        <p:sp>
          <p:nvSpPr>
            <p:cNvPr name="TextBox 37" id="37"/>
            <p:cNvSpPr txBox="true"/>
            <p:nvPr/>
          </p:nvSpPr>
          <p:spPr>
            <a:xfrm>
              <a:off x="0" y="-38100"/>
              <a:ext cx="817501" cy="683633"/>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2093776" y="2415413"/>
            <a:ext cx="13986148"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Project Timeline-</a:t>
            </a:r>
          </a:p>
        </p:txBody>
      </p:sp>
      <p:sp>
        <p:nvSpPr>
          <p:cNvPr name="TextBox 39" id="39"/>
          <p:cNvSpPr txBox="true"/>
          <p:nvPr/>
        </p:nvSpPr>
        <p:spPr>
          <a:xfrm rot="0">
            <a:off x="1509138" y="7562366"/>
            <a:ext cx="2356488" cy="1567816"/>
          </a:xfrm>
          <a:prstGeom prst="rect">
            <a:avLst/>
          </a:prstGeom>
        </p:spPr>
        <p:txBody>
          <a:bodyPr anchor="t" rtlCol="false" tIns="0" lIns="0" bIns="0" rIns="0">
            <a:spAutoFit/>
          </a:bodyPr>
          <a:lstStyle/>
          <a:p>
            <a:pPr algn="ctr">
              <a:lnSpc>
                <a:spcPts val="5179"/>
              </a:lnSpc>
            </a:pPr>
            <a:r>
              <a:rPr lang="en-US" sz="3699" spc="-62">
                <a:solidFill>
                  <a:srgbClr val="FFFFFF"/>
                </a:solidFill>
                <a:latin typeface="Public Sans"/>
                <a:ea typeface="Public Sans"/>
                <a:cs typeface="Public Sans"/>
                <a:sym typeface="Public Sans"/>
              </a:rPr>
              <a:t>Planning</a:t>
            </a:r>
          </a:p>
          <a:p>
            <a:pPr algn="ctr">
              <a:lnSpc>
                <a:spcPts val="3639"/>
              </a:lnSpc>
              <a:spcBef>
                <a:spcPct val="0"/>
              </a:spcBef>
            </a:pPr>
            <a:r>
              <a:rPr lang="en-US" sz="2599" spc="-44">
                <a:solidFill>
                  <a:srgbClr val="FFFFFF"/>
                </a:solidFill>
                <a:latin typeface="Public Sans"/>
                <a:ea typeface="Public Sans"/>
                <a:cs typeface="Public Sans"/>
                <a:sym typeface="Public Sans"/>
              </a:rPr>
              <a:t>and Designing Architecture</a:t>
            </a:r>
          </a:p>
        </p:txBody>
      </p:sp>
      <p:sp>
        <p:nvSpPr>
          <p:cNvPr name="TextBox 40" id="40"/>
          <p:cNvSpPr txBox="true"/>
          <p:nvPr/>
        </p:nvSpPr>
        <p:spPr>
          <a:xfrm rot="0">
            <a:off x="4692008" y="4487544"/>
            <a:ext cx="2356488" cy="655956"/>
          </a:xfrm>
          <a:prstGeom prst="rect">
            <a:avLst/>
          </a:prstGeom>
        </p:spPr>
        <p:txBody>
          <a:bodyPr anchor="t" rtlCol="false" tIns="0" lIns="0" bIns="0" rIns="0">
            <a:spAutoFit/>
          </a:bodyPr>
          <a:lstStyle/>
          <a:p>
            <a:pPr algn="ctr">
              <a:lnSpc>
                <a:spcPts val="5319"/>
              </a:lnSpc>
              <a:spcBef>
                <a:spcPct val="0"/>
              </a:spcBef>
            </a:pPr>
            <a:r>
              <a:rPr lang="en-US" sz="3799" spc="-64">
                <a:solidFill>
                  <a:srgbClr val="FFFFFF"/>
                </a:solidFill>
                <a:latin typeface="Public Sans"/>
                <a:ea typeface="Public Sans"/>
                <a:cs typeface="Public Sans"/>
                <a:sym typeface="Public Sans"/>
              </a:rPr>
              <a:t>Frontend</a:t>
            </a:r>
          </a:p>
        </p:txBody>
      </p:sp>
      <p:sp>
        <p:nvSpPr>
          <p:cNvPr name="TextBox 41" id="41"/>
          <p:cNvSpPr txBox="true"/>
          <p:nvPr/>
        </p:nvSpPr>
        <p:spPr>
          <a:xfrm rot="0">
            <a:off x="11239505" y="4504054"/>
            <a:ext cx="2356488" cy="639446"/>
          </a:xfrm>
          <a:prstGeom prst="rect">
            <a:avLst/>
          </a:prstGeom>
        </p:spPr>
        <p:txBody>
          <a:bodyPr anchor="t" rtlCol="false" tIns="0" lIns="0" bIns="0" rIns="0">
            <a:spAutoFit/>
          </a:bodyPr>
          <a:lstStyle/>
          <a:p>
            <a:pPr algn="ctr">
              <a:lnSpc>
                <a:spcPts val="5179"/>
              </a:lnSpc>
              <a:spcBef>
                <a:spcPct val="0"/>
              </a:spcBef>
            </a:pPr>
            <a:r>
              <a:rPr lang="en-US" sz="3699" spc="-62">
                <a:solidFill>
                  <a:srgbClr val="FFFFFF"/>
                </a:solidFill>
                <a:latin typeface="Public Sans"/>
                <a:ea typeface="Public Sans"/>
                <a:cs typeface="Public Sans"/>
                <a:sym typeface="Public Sans"/>
              </a:rPr>
              <a:t>Backend</a:t>
            </a:r>
          </a:p>
        </p:txBody>
      </p:sp>
      <p:sp>
        <p:nvSpPr>
          <p:cNvPr name="TextBox 42" id="42"/>
          <p:cNvSpPr txBox="true"/>
          <p:nvPr/>
        </p:nvSpPr>
        <p:spPr>
          <a:xfrm rot="0">
            <a:off x="7906421" y="6947084"/>
            <a:ext cx="2535374" cy="1017696"/>
          </a:xfrm>
          <a:prstGeom prst="rect">
            <a:avLst/>
          </a:prstGeom>
        </p:spPr>
        <p:txBody>
          <a:bodyPr anchor="t" rtlCol="false" tIns="0" lIns="0" bIns="0" rIns="0">
            <a:spAutoFit/>
          </a:bodyPr>
          <a:lstStyle/>
          <a:p>
            <a:pPr algn="ctr">
              <a:lnSpc>
                <a:spcPts val="4066"/>
              </a:lnSpc>
              <a:spcBef>
                <a:spcPct val="0"/>
              </a:spcBef>
            </a:pPr>
            <a:r>
              <a:rPr lang="en-US" sz="2904" spc="-49">
                <a:solidFill>
                  <a:srgbClr val="FFFFFF"/>
                </a:solidFill>
                <a:latin typeface="Public Sans"/>
                <a:ea typeface="Public Sans"/>
                <a:cs typeface="Public Sans"/>
                <a:sym typeface="Public Sans"/>
              </a:rPr>
              <a:t>ML (Training of Models)</a:t>
            </a:r>
          </a:p>
        </p:txBody>
      </p:sp>
      <p:sp>
        <p:nvSpPr>
          <p:cNvPr name="TextBox 43" id="43"/>
          <p:cNvSpPr txBox="true"/>
          <p:nvPr/>
        </p:nvSpPr>
        <p:spPr>
          <a:xfrm rot="0">
            <a:off x="14425426" y="7182461"/>
            <a:ext cx="2833874" cy="1038226"/>
          </a:xfrm>
          <a:prstGeom prst="rect">
            <a:avLst/>
          </a:prstGeom>
        </p:spPr>
        <p:txBody>
          <a:bodyPr anchor="t" rtlCol="false" tIns="0" lIns="0" bIns="0" rIns="0">
            <a:spAutoFit/>
          </a:bodyPr>
          <a:lstStyle/>
          <a:p>
            <a:pPr algn="ctr">
              <a:lnSpc>
                <a:spcPts val="4199"/>
              </a:lnSpc>
              <a:spcBef>
                <a:spcPct val="0"/>
              </a:spcBef>
            </a:pPr>
            <a:r>
              <a:rPr lang="en-US" sz="2999" spc="-50">
                <a:solidFill>
                  <a:srgbClr val="FFFFFF"/>
                </a:solidFill>
                <a:latin typeface="Public Sans"/>
                <a:ea typeface="Public Sans"/>
                <a:cs typeface="Public Sans"/>
                <a:sym typeface="Public Sans"/>
              </a:rPr>
              <a:t>Testing and Further Taining</a:t>
            </a:r>
          </a:p>
        </p:txBody>
      </p:sp>
      <p:grpSp>
        <p:nvGrpSpPr>
          <p:cNvPr name="Group 44" id="44"/>
          <p:cNvGrpSpPr/>
          <p:nvPr/>
        </p:nvGrpSpPr>
        <p:grpSpPr>
          <a:xfrm rot="0">
            <a:off x="679538" y="670200"/>
            <a:ext cx="3152326" cy="1016625"/>
            <a:chOff x="0" y="0"/>
            <a:chExt cx="6338296" cy="2044100"/>
          </a:xfrm>
        </p:grpSpPr>
        <p:sp>
          <p:nvSpPr>
            <p:cNvPr name="Freeform 45" id="4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4"/>
              <a:stretch>
                <a:fillRect l="0" t="0" r="0" b="-1"/>
              </a:stretch>
            </a:blipFill>
          </p:spPr>
        </p:sp>
      </p:grpSp>
      <p:sp>
        <p:nvSpPr>
          <p:cNvPr name="TextBox 46" id="46"/>
          <p:cNvSpPr txBox="true"/>
          <p:nvPr/>
        </p:nvSpPr>
        <p:spPr>
          <a:xfrm rot="0">
            <a:off x="4692008" y="5239390"/>
            <a:ext cx="2356488"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React: Framework for making frontend</a:t>
            </a:r>
          </a:p>
        </p:txBody>
      </p:sp>
      <p:sp>
        <p:nvSpPr>
          <p:cNvPr name="TextBox 47" id="47"/>
          <p:cNvSpPr txBox="true"/>
          <p:nvPr/>
        </p:nvSpPr>
        <p:spPr>
          <a:xfrm rot="0">
            <a:off x="11026715" y="5239390"/>
            <a:ext cx="2986921" cy="656590"/>
          </a:xfrm>
          <a:prstGeom prst="rect">
            <a:avLst/>
          </a:prstGeom>
        </p:spPr>
        <p:txBody>
          <a:bodyPr anchor="t" rtlCol="false" tIns="0" lIns="0" bIns="0" rIns="0">
            <a:spAutoFit/>
          </a:bodyPr>
          <a:lstStyle/>
          <a:p>
            <a:pPr algn="ctr">
              <a:lnSpc>
                <a:spcPts val="2659"/>
              </a:lnSpc>
            </a:pPr>
            <a:r>
              <a:rPr lang="en-US" sz="1899">
                <a:solidFill>
                  <a:srgbClr val="000000"/>
                </a:solidFill>
                <a:latin typeface="Open Sans"/>
                <a:ea typeface="Open Sans"/>
                <a:cs typeface="Open Sans"/>
                <a:sym typeface="Open Sans"/>
              </a:rPr>
              <a:t>Nodjs : for backend.</a:t>
            </a:r>
          </a:p>
          <a:p>
            <a:pPr algn="ctr">
              <a:lnSpc>
                <a:spcPts val="2659"/>
              </a:lnSpc>
              <a:spcBef>
                <a:spcPct val="0"/>
              </a:spcBef>
            </a:pPr>
            <a:r>
              <a:rPr lang="en-US" sz="1899">
                <a:solidFill>
                  <a:srgbClr val="000000"/>
                </a:solidFill>
                <a:latin typeface="Open Sans"/>
                <a:ea typeface="Open Sans"/>
                <a:cs typeface="Open Sans"/>
                <a:sym typeface="Open Sans"/>
              </a:rPr>
              <a:t>MongoDB: for storing data</a:t>
            </a:r>
          </a:p>
        </p:txBody>
      </p:sp>
      <p:sp>
        <p:nvSpPr>
          <p:cNvPr name="TextBox 48" id="48"/>
          <p:cNvSpPr txBox="true"/>
          <p:nvPr/>
        </p:nvSpPr>
        <p:spPr>
          <a:xfrm rot="0">
            <a:off x="7906421" y="7926681"/>
            <a:ext cx="2535374" cy="656590"/>
          </a:xfrm>
          <a:prstGeom prst="rect">
            <a:avLst/>
          </a:prstGeom>
        </p:spPr>
        <p:txBody>
          <a:bodyPr anchor="t" rtlCol="false" tIns="0" lIns="0" bIns="0" rIns="0">
            <a:spAutoFit/>
          </a:bodyPr>
          <a:lstStyle/>
          <a:p>
            <a:pPr algn="ctr">
              <a:lnSpc>
                <a:spcPts val="2659"/>
              </a:lnSpc>
            </a:pPr>
            <a:r>
              <a:rPr lang="en-US" sz="1899">
                <a:solidFill>
                  <a:srgbClr val="000000"/>
                </a:solidFill>
                <a:latin typeface="Open Sans"/>
                <a:ea typeface="Open Sans"/>
                <a:cs typeface="Open Sans"/>
                <a:sym typeface="Open Sans"/>
              </a:rPr>
              <a:t>NLP</a:t>
            </a:r>
          </a:p>
          <a:p>
            <a:pPr algn="ctr">
              <a:lnSpc>
                <a:spcPts val="2659"/>
              </a:lnSpc>
              <a:spcBef>
                <a:spcPct val="0"/>
              </a:spcBef>
            </a:pPr>
            <a:r>
              <a:rPr lang="en-US" sz="1899">
                <a:solidFill>
                  <a:srgbClr val="000000"/>
                </a:solidFill>
                <a:latin typeface="Open Sans"/>
                <a:ea typeface="Open Sans"/>
                <a:cs typeface="Open Sans"/>
                <a:sym typeface="Open Sans"/>
              </a:rPr>
              <a:t>Computer Vision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1200577" y="-677894"/>
            <a:ext cx="20689153" cy="1165289"/>
            <a:chOff x="0" y="0"/>
            <a:chExt cx="5448995" cy="306907"/>
          </a:xfrm>
        </p:grpSpPr>
        <p:sp>
          <p:nvSpPr>
            <p:cNvPr name="Freeform 3" id="3"/>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426C68"/>
            </a:solidFill>
          </p:spPr>
        </p:sp>
        <p:sp>
          <p:nvSpPr>
            <p:cNvPr name="TextBox 4" id="4"/>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0577" y="9799606"/>
            <a:ext cx="20689153" cy="1165289"/>
            <a:chOff x="0" y="0"/>
            <a:chExt cx="5448995" cy="306907"/>
          </a:xfrm>
        </p:grpSpPr>
        <p:sp>
          <p:nvSpPr>
            <p:cNvPr name="Freeform 6" id="6"/>
            <p:cNvSpPr/>
            <p:nvPr/>
          </p:nvSpPr>
          <p:spPr>
            <a:xfrm flipH="false" flipV="false" rot="0">
              <a:off x="0" y="0"/>
              <a:ext cx="5448995" cy="306907"/>
            </a:xfrm>
            <a:custGeom>
              <a:avLst/>
              <a:gdLst/>
              <a:ahLst/>
              <a:cxnLst/>
              <a:rect r="r" b="b" t="t" l="l"/>
              <a:pathLst>
                <a:path h="306907" w="5448995">
                  <a:moveTo>
                    <a:pt x="0" y="0"/>
                  </a:moveTo>
                  <a:lnTo>
                    <a:pt x="5448995" y="0"/>
                  </a:lnTo>
                  <a:lnTo>
                    <a:pt x="5448995" y="306907"/>
                  </a:lnTo>
                  <a:lnTo>
                    <a:pt x="0" y="306907"/>
                  </a:lnTo>
                  <a:close/>
                </a:path>
              </a:pathLst>
            </a:custGeom>
            <a:solidFill>
              <a:srgbClr val="426C68"/>
            </a:solidFill>
          </p:spPr>
        </p:sp>
        <p:sp>
          <p:nvSpPr>
            <p:cNvPr name="TextBox 7" id="7"/>
            <p:cNvSpPr txBox="true"/>
            <p:nvPr/>
          </p:nvSpPr>
          <p:spPr>
            <a:xfrm>
              <a:off x="0" y="-38100"/>
              <a:ext cx="5448995" cy="3450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845033" y="770074"/>
            <a:ext cx="3152326" cy="1016625"/>
            <a:chOff x="0" y="0"/>
            <a:chExt cx="6338296" cy="2044100"/>
          </a:xfrm>
        </p:grpSpPr>
        <p:sp>
          <p:nvSpPr>
            <p:cNvPr name="Freeform 9" id="9"/>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
        <p:nvSpPr>
          <p:cNvPr name="Freeform 10" id="10"/>
          <p:cNvSpPr/>
          <p:nvPr/>
        </p:nvSpPr>
        <p:spPr>
          <a:xfrm flipH="false" flipV="false" rot="0">
            <a:off x="3754448" y="1278387"/>
            <a:ext cx="9887200" cy="7979913"/>
          </a:xfrm>
          <a:custGeom>
            <a:avLst/>
            <a:gdLst/>
            <a:ahLst/>
            <a:cxnLst/>
            <a:rect r="r" b="b" t="t" l="l"/>
            <a:pathLst>
              <a:path h="7979913" w="9887200">
                <a:moveTo>
                  <a:pt x="0" y="0"/>
                </a:moveTo>
                <a:lnTo>
                  <a:pt x="9887200" y="0"/>
                </a:lnTo>
                <a:lnTo>
                  <a:pt x="9887200" y="7979913"/>
                </a:lnTo>
                <a:lnTo>
                  <a:pt x="0" y="7979913"/>
                </a:lnTo>
                <a:lnTo>
                  <a:pt x="0" y="0"/>
                </a:lnTo>
                <a:close/>
              </a:path>
            </a:pathLst>
          </a:custGeom>
          <a:blipFill>
            <a:blip r:embed="rId3"/>
            <a:stretch>
              <a:fillRect l="0" t="0" r="0" b="0"/>
            </a:stretch>
          </a:blipFill>
        </p:spPr>
      </p:sp>
      <p:sp>
        <p:nvSpPr>
          <p:cNvPr name="TextBox 11" id="11"/>
          <p:cNvSpPr txBox="true"/>
          <p:nvPr/>
        </p:nvSpPr>
        <p:spPr>
          <a:xfrm rot="0">
            <a:off x="681782" y="1221237"/>
            <a:ext cx="1869281" cy="481331"/>
          </a:xfrm>
          <a:prstGeom prst="rect">
            <a:avLst/>
          </a:prstGeom>
        </p:spPr>
        <p:txBody>
          <a:bodyPr anchor="t" rtlCol="false" tIns="0" lIns="0" bIns="0" rIns="0">
            <a:spAutoFit/>
          </a:bodyPr>
          <a:lstStyle/>
          <a:p>
            <a:pPr algn="ctr">
              <a:lnSpc>
                <a:spcPts val="3919"/>
              </a:lnSpc>
              <a:spcBef>
                <a:spcPct val="0"/>
              </a:spcBef>
            </a:pPr>
            <a:r>
              <a:rPr lang="en-US" b="true" sz="2799">
                <a:solidFill>
                  <a:srgbClr val="000000"/>
                </a:solidFill>
                <a:latin typeface="Open Sans Bold"/>
                <a:ea typeface="Open Sans Bold"/>
                <a:cs typeface="Open Sans Bold"/>
                <a:sym typeface="Open Sans Bold"/>
              </a:rPr>
              <a:t>Data Flow: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5D6C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732157" y="2099184"/>
          <a:ext cx="14357865" cy="7764027"/>
        </p:xfrm>
        <a:graphic>
          <a:graphicData uri="http://schemas.openxmlformats.org/drawingml/2006/table">
            <a:tbl>
              <a:tblPr/>
              <a:tblGrid>
                <a:gridCol w="1207070"/>
                <a:gridCol w="3127440"/>
                <a:gridCol w="1311284"/>
                <a:gridCol w="2422580"/>
                <a:gridCol w="6289491"/>
              </a:tblGrid>
              <a:tr h="725244">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Sr.No.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Journals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Year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Techniques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                     Conclusion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r h="7038783">
                <a:tc>
                  <a:txBody>
                    <a:bodyPr anchor="t" rtlCol="false"/>
                    <a:lstStyle/>
                    <a:p>
                      <a:pPr algn="l">
                        <a:lnSpc>
                          <a:spcPts val="3499"/>
                        </a:lnSpc>
                        <a:defRPr/>
                      </a:pPr>
                      <a:r>
                        <a:rPr lang="en-US" sz="2499">
                          <a:solidFill>
                            <a:srgbClr val="FFFFFF"/>
                          </a:solidFill>
                          <a:latin typeface="Times New Roman"/>
                          <a:ea typeface="Times New Roman"/>
                          <a:cs typeface="Times New Roman"/>
                          <a:sym typeface="Times New Roman"/>
                        </a:rPr>
                        <a:t>1. 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840"/>
                        </a:lnSpc>
                        <a:defRPr/>
                      </a:pPr>
                      <a:r>
                        <a:rPr lang="en-US" sz="3200" spc="28" b="true">
                          <a:solidFill>
                            <a:srgbClr val="FFFFFF"/>
                          </a:solidFill>
                          <a:latin typeface="TT Rounds Condensed Bold"/>
                          <a:ea typeface="TT Rounds Condensed Bold"/>
                          <a:cs typeface="TT Rounds Condensed Bold"/>
                          <a:sym typeface="TT Rounds Condensed Bold"/>
                        </a:rPr>
                        <a:t>An Integrative Approach to Improve Students' Cognitive Ability Through Online Learning in The Covid-19 Pandemic</a:t>
                      </a:r>
                      <a:endParaRPr lang="en-US" sz="1100"/>
                    </a:p>
                    <a:p>
                      <a:pPr algn="l">
                        <a:lnSpc>
                          <a:spcPts val="3840"/>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FFFFFF"/>
                          </a:solidFill>
                          <a:latin typeface="Times New Roman Bold"/>
                          <a:ea typeface="Times New Roman Bold"/>
                          <a:cs typeface="Times New Roman Bold"/>
                          <a:sym typeface="Times New Roman Bold"/>
                        </a:rPr>
                        <a:t>2022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FFFFFF"/>
                          </a:solidFill>
                          <a:latin typeface="TT Rounds Condensed Bold"/>
                          <a:ea typeface="TT Rounds Condensed Bold"/>
                          <a:cs typeface="TT Rounds Condensed Bold"/>
                          <a:sym typeface="TT Rounds Condensed Bold"/>
                        </a:rPr>
                        <a:t>Integrated Learning</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marL="539534" indent="-269767" lvl="1">
                        <a:lnSpc>
                          <a:spcPts val="3498"/>
                        </a:lnSpc>
                        <a:buFont typeface="Arial"/>
                        <a:buChar char="•"/>
                        <a:defRPr/>
                      </a:pPr>
                      <a:r>
                        <a:rPr lang="en-US" b="true" sz="2499">
                          <a:solidFill>
                            <a:srgbClr val="FFFFFF"/>
                          </a:solidFill>
                          <a:latin typeface="TT Rounds Condensed Bold"/>
                          <a:ea typeface="TT Rounds Condensed Bold"/>
                          <a:cs typeface="TT Rounds Condensed Bold"/>
                          <a:sym typeface="TT Rounds Condensed Bold"/>
                        </a:rPr>
                        <a:t>Identified decline in students' cognitive abilities during Covid-19 online learning.</a:t>
                      </a:r>
                      <a:endParaRPr lang="en-US" sz="1100"/>
                    </a:p>
                    <a:p>
                      <a:pPr algn="l" marL="539534" indent="-269767" lvl="1">
                        <a:lnSpc>
                          <a:spcPts val="3498"/>
                        </a:lnSpc>
                        <a:buFont typeface="Arial"/>
                        <a:buChar char="•"/>
                      </a:pPr>
                      <a:r>
                        <a:rPr lang="en-US" b="true" sz="2499">
                          <a:solidFill>
                            <a:srgbClr val="FFFFFF"/>
                          </a:solidFill>
                          <a:latin typeface="TT Rounds Condensed Bold"/>
                          <a:ea typeface="TT Rounds Condensed Bold"/>
                          <a:cs typeface="TT Rounds Condensed Bold"/>
                          <a:sym typeface="TT Rounds Condensed Bold"/>
                        </a:rPr>
                        <a:t>Significant increase in students' cognitive x observed through integrated learning.</a:t>
                      </a:r>
                    </a:p>
                    <a:p>
                      <a:pPr algn="l" marL="539534" indent="-269767" lvl="1">
                        <a:lnSpc>
                          <a:spcPts val="3498"/>
                        </a:lnSpc>
                        <a:buFont typeface="Arial"/>
                        <a:buChar char="•"/>
                      </a:pPr>
                      <a:r>
                        <a:rPr lang="en-US" b="true" sz="2499">
                          <a:solidFill>
                            <a:srgbClr val="FFFFFF"/>
                          </a:solidFill>
                          <a:latin typeface="TT Rounds Condensed Bold"/>
                          <a:ea typeface="TT Rounds Condensed Bold"/>
                          <a:cs typeface="TT Rounds Condensed Bold"/>
                          <a:sym typeface="TT Rounds Condensed Bold"/>
                        </a:rPr>
                        <a:t>Pre-test average score: 32.17; Post-test average score: 48.47.</a:t>
                      </a:r>
                    </a:p>
                    <a:p>
                      <a:pPr algn="l">
                        <a:lnSpc>
                          <a:spcPts val="3499"/>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bl>
          </a:graphicData>
        </a:graphic>
      </p:graphicFrame>
      <p:sp>
        <p:nvSpPr>
          <p:cNvPr name="TextBox 3" id="3"/>
          <p:cNvSpPr txBox="true"/>
          <p:nvPr/>
        </p:nvSpPr>
        <p:spPr>
          <a:xfrm rot="0">
            <a:off x="5313736" y="933450"/>
            <a:ext cx="7194709" cy="837704"/>
          </a:xfrm>
          <a:prstGeom prst="rect">
            <a:avLst/>
          </a:prstGeom>
        </p:spPr>
        <p:txBody>
          <a:bodyPr anchor="t" rtlCol="false" tIns="0" lIns="0" bIns="0" rIns="0">
            <a:spAutoFit/>
          </a:bodyPr>
          <a:lstStyle/>
          <a:p>
            <a:pPr algn="ctr">
              <a:lnSpc>
                <a:spcPts val="6858"/>
              </a:lnSpc>
            </a:pPr>
            <a:r>
              <a:rPr lang="en-US" b="true" sz="4899" u="sng">
                <a:solidFill>
                  <a:srgbClr val="000000"/>
                </a:solidFill>
                <a:latin typeface="Caladea Bold"/>
                <a:ea typeface="Caladea Bold"/>
                <a:cs typeface="Caladea Bold"/>
                <a:sym typeface="Caladea Bold"/>
              </a:rPr>
              <a:t>LITERATURE REVIEW</a:t>
            </a:r>
          </a:p>
        </p:txBody>
      </p:sp>
      <p:grpSp>
        <p:nvGrpSpPr>
          <p:cNvPr name="Group 4" id="4"/>
          <p:cNvGrpSpPr/>
          <p:nvPr/>
        </p:nvGrpSpPr>
        <p:grpSpPr>
          <a:xfrm rot="0">
            <a:off x="340068" y="487394"/>
            <a:ext cx="3152326" cy="1016625"/>
            <a:chOff x="0" y="0"/>
            <a:chExt cx="6338296" cy="2044100"/>
          </a:xfrm>
        </p:grpSpPr>
        <p:sp>
          <p:nvSpPr>
            <p:cNvPr name="Freeform 5" id="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5D6C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40068" y="1980259"/>
          <a:ext cx="17415990" cy="7764027"/>
        </p:xfrm>
        <a:graphic>
          <a:graphicData uri="http://schemas.openxmlformats.org/drawingml/2006/table">
            <a:tbl>
              <a:tblPr/>
              <a:tblGrid>
                <a:gridCol w="1512007"/>
                <a:gridCol w="3917511"/>
                <a:gridCol w="1642548"/>
                <a:gridCol w="3034585"/>
                <a:gridCol w="7309339"/>
              </a:tblGrid>
              <a:tr h="698858">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Sr.No.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Journals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Year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Techniques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000000"/>
                          </a:solidFill>
                          <a:latin typeface="Times New Roman Bold"/>
                          <a:ea typeface="Times New Roman Bold"/>
                          <a:cs typeface="Times New Roman Bold"/>
                          <a:sym typeface="Times New Roman Bold"/>
                        </a:rPr>
                        <a:t>                                Conclusion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r h="7065169">
                <a:tc>
                  <a:txBody>
                    <a:bodyPr anchor="t" rtlCol="false"/>
                    <a:lstStyle/>
                    <a:p>
                      <a:pPr algn="l">
                        <a:lnSpc>
                          <a:spcPts val="3499"/>
                        </a:lnSpc>
                        <a:defRPr/>
                      </a:pPr>
                      <a:r>
                        <a:rPr lang="en-US" sz="2499">
                          <a:solidFill>
                            <a:srgbClr val="FFFFFF"/>
                          </a:solidFill>
                          <a:latin typeface="Times New Roman"/>
                          <a:ea typeface="Times New Roman"/>
                          <a:cs typeface="Times New Roman"/>
                          <a:sym typeface="Times New Roman"/>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840"/>
                        </a:lnSpc>
                        <a:defRPr/>
                      </a:pPr>
                      <a:r>
                        <a:rPr lang="en-US" sz="3200" spc="28" b="true">
                          <a:solidFill>
                            <a:srgbClr val="FFFFFF"/>
                          </a:solidFill>
                          <a:latin typeface="TT Rounds Condensed Bold"/>
                          <a:ea typeface="TT Rounds Condensed Bold"/>
                          <a:cs typeface="TT Rounds Condensed Bold"/>
                          <a:sym typeface="TT Rounds Condensed Bold"/>
                        </a:rPr>
                        <a:t>Computer-Based Cognitive Rehabilitation Interventions for Traumatic Brain Injury: A Critical Review of the Literature</a:t>
                      </a:r>
                      <a:endParaRPr lang="en-US" sz="1100"/>
                    </a:p>
                    <a:p>
                      <a:pPr algn="l">
                        <a:lnSpc>
                          <a:spcPts val="3840"/>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b="true">
                          <a:solidFill>
                            <a:srgbClr val="FFFFFF"/>
                          </a:solidFill>
                          <a:latin typeface="Times New Roman Bold"/>
                          <a:ea typeface="Times New Roman Bold"/>
                          <a:cs typeface="Times New Roman Bold"/>
                          <a:sym typeface="Times New Roman Bold"/>
                        </a:rPr>
                        <a:t>2017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a:lnSpc>
                          <a:spcPts val="3499"/>
                        </a:lnSpc>
                        <a:defRPr/>
                      </a:pPr>
                      <a:r>
                        <a:rPr lang="en-US" sz="2499">
                          <a:solidFill>
                            <a:srgbClr val="FFFFFF"/>
                          </a:solidFill>
                          <a:latin typeface="TT Rounds Condensed"/>
                          <a:ea typeface="TT Rounds Condensed"/>
                          <a:cs typeface="TT Rounds Condensed"/>
                          <a:sym typeface="TT Rounds Condensed"/>
                        </a:rPr>
                        <a:t>electronic databases PubMed/MEDLINE, PsycInfo, and CINAHL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c>
                  <a:txBody>
                    <a:bodyPr anchor="t" rtlCol="false"/>
                    <a:lstStyle/>
                    <a:p>
                      <a:pPr algn="l" marL="539534" indent="-269767" lvl="1">
                        <a:lnSpc>
                          <a:spcPts val="3498"/>
                        </a:lnSpc>
                        <a:buFont typeface="Arial"/>
                        <a:buChar char="•"/>
                        <a:defRPr/>
                      </a:pPr>
                      <a:r>
                        <a:rPr lang="en-US" b="true" sz="2499">
                          <a:solidFill>
                            <a:srgbClr val="FFFFFF"/>
                          </a:solidFill>
                          <a:latin typeface="TT Rounds Condensed Bold"/>
                          <a:ea typeface="TT Rounds Condensed Bold"/>
                          <a:cs typeface="TT Rounds Condensed Bold"/>
                          <a:sym typeface="TT Rounds Condensed Bold"/>
                        </a:rPr>
                        <a:t>computer-based interventions seem promising as an approach to improve working memory in individuals with acquired brain injury</a:t>
                      </a:r>
                      <a:endParaRPr lang="en-US" sz="1100"/>
                    </a:p>
                    <a:p>
                      <a:pPr algn="l" marL="539534" indent="-269767" lvl="1">
                        <a:lnSpc>
                          <a:spcPts val="3498"/>
                        </a:lnSpc>
                        <a:buFont typeface="Arial"/>
                        <a:buChar char="•"/>
                      </a:pPr>
                      <a:r>
                        <a:rPr lang="en-US" b="true" sz="2499">
                          <a:solidFill>
                            <a:srgbClr val="FFFFFF"/>
                          </a:solidFill>
                          <a:latin typeface="TT Rounds Condensed Bold"/>
                          <a:ea typeface="TT Rounds Condensed Bold"/>
                          <a:cs typeface="TT Rounds Condensed Bold"/>
                          <a:sym typeface="TT Rounds Condensed Bold"/>
                        </a:rPr>
                        <a:t>the identified studies did not use a standard method for assessing the severity of traumatic brain injury.</a:t>
                      </a:r>
                    </a:p>
                    <a:p>
                      <a:pPr algn="l" marL="539534" indent="-269767" lvl="1">
                        <a:lnSpc>
                          <a:spcPts val="3498"/>
                        </a:lnSpc>
                        <a:buFont typeface="Arial"/>
                        <a:buChar char="•"/>
                      </a:pPr>
                      <a:r>
                        <a:rPr lang="en-US" sz="2499">
                          <a:solidFill>
                            <a:srgbClr val="FFFFFF"/>
                          </a:solidFill>
                          <a:latin typeface="TT Rounds Condensed"/>
                          <a:ea typeface="TT Rounds Condensed"/>
                          <a:cs typeface="TT Rounds Condensed"/>
                          <a:sym typeface="TT Rounds Condensed"/>
                        </a:rPr>
                        <a:t>Age of injury , materialized points and number of injuries effects the person differetly .</a:t>
                      </a:r>
                    </a:p>
                    <a:p>
                      <a:pPr algn="l">
                        <a:lnSpc>
                          <a:spcPts val="3498"/>
                        </a:lnSpc>
                      </a:pPr>
                    </a:p>
                    <a:p>
                      <a:pPr algn="l">
                        <a:lnSpc>
                          <a:spcPts val="3499"/>
                        </a:lnSpc>
                      </a:pP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AB9EE2"/>
                    </a:solidFill>
                  </a:tcPr>
                </a:tc>
              </a:tr>
            </a:tbl>
          </a:graphicData>
        </a:graphic>
      </p:graphicFrame>
      <p:sp>
        <p:nvSpPr>
          <p:cNvPr name="TextBox 3" id="3"/>
          <p:cNvSpPr txBox="true"/>
          <p:nvPr/>
        </p:nvSpPr>
        <p:spPr>
          <a:xfrm rot="0">
            <a:off x="5313736" y="933450"/>
            <a:ext cx="7194709" cy="837704"/>
          </a:xfrm>
          <a:prstGeom prst="rect">
            <a:avLst/>
          </a:prstGeom>
        </p:spPr>
        <p:txBody>
          <a:bodyPr anchor="t" rtlCol="false" tIns="0" lIns="0" bIns="0" rIns="0">
            <a:spAutoFit/>
          </a:bodyPr>
          <a:lstStyle/>
          <a:p>
            <a:pPr algn="ctr">
              <a:lnSpc>
                <a:spcPts val="6858"/>
              </a:lnSpc>
            </a:pPr>
            <a:r>
              <a:rPr lang="en-US" b="true" sz="4899" u="sng">
                <a:solidFill>
                  <a:srgbClr val="000000"/>
                </a:solidFill>
                <a:latin typeface="Caladea Bold"/>
                <a:ea typeface="Caladea Bold"/>
                <a:cs typeface="Caladea Bold"/>
                <a:sym typeface="Caladea Bold"/>
              </a:rPr>
              <a:t>LITERATURE REVIEW</a:t>
            </a:r>
          </a:p>
        </p:txBody>
      </p:sp>
      <p:grpSp>
        <p:nvGrpSpPr>
          <p:cNvPr name="Group 4" id="4"/>
          <p:cNvGrpSpPr/>
          <p:nvPr/>
        </p:nvGrpSpPr>
        <p:grpSpPr>
          <a:xfrm rot="0">
            <a:off x="340068" y="487394"/>
            <a:ext cx="3152326" cy="1016625"/>
            <a:chOff x="0" y="0"/>
            <a:chExt cx="6338296" cy="2044100"/>
          </a:xfrm>
        </p:grpSpPr>
        <p:sp>
          <p:nvSpPr>
            <p:cNvPr name="Freeform 5" id="5"/>
            <p:cNvSpPr/>
            <p:nvPr/>
          </p:nvSpPr>
          <p:spPr>
            <a:xfrm flipH="false" flipV="false" rot="0">
              <a:off x="0" y="0"/>
              <a:ext cx="6338316" cy="2044065"/>
            </a:xfrm>
            <a:custGeom>
              <a:avLst/>
              <a:gdLst/>
              <a:ahLst/>
              <a:cxnLst/>
              <a:rect r="r" b="b" t="t" l="l"/>
              <a:pathLst>
                <a:path h="2044065" w="6338316">
                  <a:moveTo>
                    <a:pt x="0" y="0"/>
                  </a:moveTo>
                  <a:lnTo>
                    <a:pt x="6338316" y="0"/>
                  </a:lnTo>
                  <a:lnTo>
                    <a:pt x="6338316" y="2044065"/>
                  </a:lnTo>
                  <a:lnTo>
                    <a:pt x="0" y="2044065"/>
                  </a:lnTo>
                  <a:lnTo>
                    <a:pt x="0" y="0"/>
                  </a:lnTo>
                  <a:close/>
                </a:path>
              </a:pathLst>
            </a:custGeom>
            <a:blipFill>
              <a:blip r:embed="rId2"/>
              <a:stretch>
                <a:fillRect l="0" t="0" r="0" b="-1"/>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DAGCpTrIwb8</dc:identifier>
  <dcterms:modified xsi:type="dcterms:W3CDTF">2011-08-01T06:04:30Z</dcterms:modified>
  <cp:revision>1</cp:revision>
  <dc:title>Computerized Cognitive Retraining Program for Home-Based Learning in Children with Disabilities</dc:title>
</cp:coreProperties>
</file>