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5.svg" ContentType="image/svg+xml"/>
  <Override PartName="/ppt/media/image17.svg" ContentType="image/svg+xml"/>
  <Override PartName="/ppt/media/image2.svg" ContentType="image/svg+xml"/>
  <Override PartName="/ppt/media/image22.svg" ContentType="image/svg+xml"/>
  <Override PartName="/ppt/media/image2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Canva Sans 1 Bold" panose="020B0803030501040103"/>
      <p:bold r:id="rId16"/>
    </p:embeddedFont>
    <p:embeddedFont>
      <p:font typeface="Teko Bold" panose="02000000000000000000"/>
      <p:bold r:id="rId17"/>
    </p:embeddedFont>
    <p:embeddedFont>
      <p:font typeface="Poppins Bold" panose="00000800000000000000"/>
      <p:bold r:id="rId18"/>
    </p:embeddedFont>
    <p:embeddedFont>
      <p:font typeface="Poppins" panose="00000500000000000000"/>
      <p:regular r:id="rId19"/>
    </p:embeddedFont>
    <p:embeddedFont>
      <p:font typeface="Poppins Semi-Bold" panose="0000070000000000000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40548" y="6473484"/>
            <a:ext cx="3465582" cy="3872158"/>
          </a:xfrm>
          <a:custGeom>
            <a:avLst/>
            <a:gdLst/>
            <a:ahLst/>
            <a:cxnLst/>
            <a:rect l="l" t="t" r="r" b="b"/>
            <a:pathLst>
              <a:path w="3465582" h="3872158">
                <a:moveTo>
                  <a:pt x="3465581" y="0"/>
                </a:moveTo>
                <a:lnTo>
                  <a:pt x="0" y="0"/>
                </a:lnTo>
                <a:lnTo>
                  <a:pt x="0" y="3872159"/>
                </a:lnTo>
                <a:lnTo>
                  <a:pt x="3465581" y="3872159"/>
                </a:lnTo>
                <a:lnTo>
                  <a:pt x="346558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202924" y="-202924"/>
            <a:ext cx="3459376" cy="3865225"/>
          </a:xfrm>
          <a:custGeom>
            <a:avLst/>
            <a:gdLst/>
            <a:ahLst/>
            <a:cxnLst/>
            <a:rect l="l" t="t" r="r" b="b"/>
            <a:pathLst>
              <a:path w="3459376" h="3865225">
                <a:moveTo>
                  <a:pt x="0" y="3865224"/>
                </a:moveTo>
                <a:lnTo>
                  <a:pt x="3459376" y="3865224"/>
                </a:lnTo>
                <a:lnTo>
                  <a:pt x="3459376" y="0"/>
                </a:lnTo>
                <a:lnTo>
                  <a:pt x="0" y="0"/>
                </a:lnTo>
                <a:lnTo>
                  <a:pt x="0" y="3865224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91952" y="1729688"/>
            <a:ext cx="7815434" cy="7815434"/>
          </a:xfrm>
          <a:custGeom>
            <a:avLst/>
            <a:gdLst/>
            <a:ahLst/>
            <a:cxnLst/>
            <a:rect l="l" t="t" r="r" b="b"/>
            <a:pathLst>
              <a:path w="7815434" h="7815434">
                <a:moveTo>
                  <a:pt x="0" y="0"/>
                </a:moveTo>
                <a:lnTo>
                  <a:pt x="7815434" y="0"/>
                </a:lnTo>
                <a:lnTo>
                  <a:pt x="7815434" y="7815434"/>
                </a:lnTo>
                <a:lnTo>
                  <a:pt x="0" y="7815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57239" y="3395915"/>
            <a:ext cx="10580148" cy="95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  <a:spcBef>
                <a:spcPct val="0"/>
              </a:spcBef>
            </a:pPr>
            <a:r>
              <a:rPr lang="en-US" sz="7700">
                <a:solidFill>
                  <a:srgbClr val="093168"/>
                </a:solidFill>
                <a:latin typeface="Alyssum" panose="00000500000000000000"/>
              </a:rPr>
              <a:t>“ HEALWELL ” </a:t>
            </a:r>
            <a:endParaRPr lang="en-US" sz="7700">
              <a:solidFill>
                <a:srgbClr val="093168"/>
              </a:solidFill>
              <a:latin typeface="Alyssum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85341" y="6332225"/>
            <a:ext cx="7089279" cy="2077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080" lvl="1" indent="-320040">
              <a:lnSpc>
                <a:spcPts val="4150"/>
              </a:lnSpc>
              <a:buFont typeface="Arial" panose="020B0604020202020204"/>
              <a:buChar char="•"/>
            </a:pPr>
            <a:r>
              <a:rPr lang="en-US" sz="2965">
                <a:solidFill>
                  <a:srgbClr val="093168"/>
                </a:solidFill>
                <a:latin typeface="Canva Sans 1 Bold" panose="020B0803030501040103"/>
              </a:rPr>
              <a:t>SHRINKHAL ASTHANA  (CSE-AI)</a:t>
            </a:r>
            <a:endParaRPr lang="en-US" sz="2965">
              <a:solidFill>
                <a:srgbClr val="093168"/>
              </a:solidFill>
              <a:latin typeface="Canva Sans 1 Bold" panose="020B0803030501040103"/>
            </a:endParaRPr>
          </a:p>
          <a:p>
            <a:pPr marL="640080" lvl="1" indent="-320040">
              <a:lnSpc>
                <a:spcPts val="4150"/>
              </a:lnSpc>
              <a:buFont typeface="Arial" panose="020B0604020202020204"/>
              <a:buChar char="•"/>
            </a:pPr>
            <a:r>
              <a:rPr lang="en-US" sz="2965">
                <a:solidFill>
                  <a:srgbClr val="093168"/>
                </a:solidFill>
                <a:latin typeface="Canva Sans 1 Bold" panose="020B0803030501040103"/>
              </a:rPr>
              <a:t>ANUSHKA SINGH             (CSE-AIML)</a:t>
            </a:r>
            <a:endParaRPr lang="en-US" sz="2965">
              <a:solidFill>
                <a:srgbClr val="093168"/>
              </a:solidFill>
              <a:latin typeface="Canva Sans 1 Bold" panose="020B0803030501040103"/>
            </a:endParaRPr>
          </a:p>
          <a:p>
            <a:pPr marL="640080" lvl="1" indent="-320040" algn="ctr">
              <a:lnSpc>
                <a:spcPts val="4150"/>
              </a:lnSpc>
              <a:buFont typeface="Arial" panose="020B0604020202020204"/>
              <a:buChar char="•"/>
            </a:pPr>
            <a:r>
              <a:rPr lang="en-US" sz="2965">
                <a:solidFill>
                  <a:srgbClr val="093168"/>
                </a:solidFill>
                <a:latin typeface="Canva Sans 1 Bold" panose="020B0803030501040103"/>
              </a:rPr>
              <a:t>BHUMI CHAUDHARY     (CSE-AIML)</a:t>
            </a:r>
            <a:endParaRPr lang="en-US" sz="2965">
              <a:solidFill>
                <a:srgbClr val="093168"/>
              </a:solidFill>
              <a:latin typeface="Canva Sans 1 Bold" panose="020B0803030501040103"/>
            </a:endParaRPr>
          </a:p>
          <a:p>
            <a:pPr marL="640080" lvl="1" indent="-320040" algn="l">
              <a:lnSpc>
                <a:spcPts val="4150"/>
              </a:lnSpc>
              <a:buFont typeface="Arial" panose="020B0604020202020204"/>
              <a:buChar char="•"/>
            </a:pPr>
            <a:r>
              <a:rPr lang="en-US" sz="2965">
                <a:solidFill>
                  <a:srgbClr val="093168"/>
                </a:solidFill>
                <a:latin typeface="Canva Sans 1 Bold" panose="020B0803030501040103"/>
              </a:rPr>
              <a:t>NIHARIKA BHATI              (CSE-AIML)</a:t>
            </a:r>
            <a:endParaRPr lang="en-US" sz="2965">
              <a:solidFill>
                <a:srgbClr val="093168"/>
              </a:solidFill>
              <a:latin typeface="Canva Sans 1 Bold" panose="020B08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05500" y="5726624"/>
            <a:ext cx="8448960" cy="388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sz="3200">
                <a:solidFill>
                  <a:srgbClr val="4D3838"/>
                </a:solidFill>
                <a:latin typeface="Alyssum" panose="00000500000000000000"/>
              </a:rPr>
              <a:t>TEAM MEMBERS:</a:t>
            </a:r>
            <a:endParaRPr lang="en-US" sz="3200">
              <a:solidFill>
                <a:srgbClr val="4D3838"/>
              </a:solidFill>
              <a:latin typeface="Alyssum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7000"/>
            </a:blip>
            <a:stretch>
              <a:fillRect t="-4784" b="-47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104269" y="3729140"/>
            <a:ext cx="10918146" cy="2828719"/>
            <a:chOff x="0" y="0"/>
            <a:chExt cx="2875561" cy="745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75561" cy="745012"/>
            </a:xfrm>
            <a:custGeom>
              <a:avLst/>
              <a:gdLst/>
              <a:ahLst/>
              <a:cxnLst/>
              <a:rect l="l" t="t" r="r" b="b"/>
              <a:pathLst>
                <a:path w="2875561" h="745012">
                  <a:moveTo>
                    <a:pt x="0" y="0"/>
                  </a:moveTo>
                  <a:lnTo>
                    <a:pt x="2875561" y="0"/>
                  </a:lnTo>
                  <a:lnTo>
                    <a:pt x="2875561" y="745012"/>
                  </a:lnTo>
                  <a:lnTo>
                    <a:pt x="0" y="745012"/>
                  </a:lnTo>
                  <a:close/>
                </a:path>
              </a:pathLst>
            </a:custGeom>
            <a:solidFill>
              <a:srgbClr val="4D38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875561" cy="80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31180" y="3834834"/>
            <a:ext cx="10691234" cy="289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45"/>
              </a:lnSpc>
            </a:pPr>
            <a:r>
              <a:rPr lang="en-US" sz="16890">
                <a:solidFill>
                  <a:srgbClr val="FFFFFF"/>
                </a:solidFill>
                <a:latin typeface="Teko Bold" panose="02000000000000000000"/>
              </a:rPr>
              <a:t>THANK YOU !</a:t>
            </a:r>
            <a:endParaRPr lang="en-US" sz="16890">
              <a:solidFill>
                <a:srgbClr val="FFFFFF"/>
              </a:solidFill>
              <a:latin typeface="Teko Bold" panose="02000000000000000000"/>
            </a:endParaRPr>
          </a:p>
        </p:txBody>
      </p:sp>
      <p:sp>
        <p:nvSpPr>
          <p:cNvPr id="7" name="Freeform 7"/>
          <p:cNvSpPr/>
          <p:nvPr/>
        </p:nvSpPr>
        <p:spPr>
          <a:xfrm rot="5400000" flipV="1">
            <a:off x="13952531" y="5857966"/>
            <a:ext cx="4603432" cy="5143500"/>
          </a:xfrm>
          <a:custGeom>
            <a:avLst/>
            <a:gdLst/>
            <a:ahLst/>
            <a:cxnLst/>
            <a:rect l="l" t="t" r="r" b="b"/>
            <a:pathLst>
              <a:path w="4603432" h="5143500">
                <a:moveTo>
                  <a:pt x="0" y="5143500"/>
                </a:moveTo>
                <a:lnTo>
                  <a:pt x="4603432" y="5143500"/>
                </a:lnTo>
                <a:lnTo>
                  <a:pt x="4603432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 flipH="1">
            <a:off x="-174399" y="-581432"/>
            <a:ext cx="4603432" cy="5143500"/>
          </a:xfrm>
          <a:custGeom>
            <a:avLst/>
            <a:gdLst/>
            <a:ahLst/>
            <a:cxnLst/>
            <a:rect l="l" t="t" r="r" b="b"/>
            <a:pathLst>
              <a:path w="4603432" h="5143500">
                <a:moveTo>
                  <a:pt x="4603433" y="0"/>
                </a:moveTo>
                <a:lnTo>
                  <a:pt x="0" y="0"/>
                </a:lnTo>
                <a:lnTo>
                  <a:pt x="0" y="5143500"/>
                </a:lnTo>
                <a:lnTo>
                  <a:pt x="4603433" y="5143500"/>
                </a:lnTo>
                <a:lnTo>
                  <a:pt x="46034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51775" y="178751"/>
            <a:ext cx="3623133" cy="3623133"/>
          </a:xfrm>
          <a:custGeom>
            <a:avLst/>
            <a:gdLst/>
            <a:ahLst/>
            <a:cxnLst/>
            <a:rect l="l" t="t" r="r" b="b"/>
            <a:pathLst>
              <a:path w="3623133" h="3623133">
                <a:moveTo>
                  <a:pt x="0" y="0"/>
                </a:moveTo>
                <a:lnTo>
                  <a:pt x="3623133" y="0"/>
                </a:lnTo>
                <a:lnTo>
                  <a:pt x="3623133" y="3623133"/>
                </a:lnTo>
                <a:lnTo>
                  <a:pt x="0" y="362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4592189"/>
            <a:ext cx="5096855" cy="5694811"/>
          </a:xfrm>
          <a:custGeom>
            <a:avLst/>
            <a:gdLst/>
            <a:ahLst/>
            <a:cxnLst/>
            <a:rect l="l" t="t" r="r" b="b"/>
            <a:pathLst>
              <a:path w="5096855" h="5694811">
                <a:moveTo>
                  <a:pt x="5096855" y="0"/>
                </a:moveTo>
                <a:lnTo>
                  <a:pt x="0" y="0"/>
                </a:lnTo>
                <a:lnTo>
                  <a:pt x="0" y="5694811"/>
                </a:lnTo>
                <a:lnTo>
                  <a:pt x="5096855" y="5694811"/>
                </a:lnTo>
                <a:lnTo>
                  <a:pt x="509685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3191145" y="-399480"/>
            <a:ext cx="5096855" cy="5694811"/>
          </a:xfrm>
          <a:custGeom>
            <a:avLst/>
            <a:gdLst/>
            <a:ahLst/>
            <a:cxnLst/>
            <a:rect l="l" t="t" r="r" b="b"/>
            <a:pathLst>
              <a:path w="5096855" h="5694811">
                <a:moveTo>
                  <a:pt x="0" y="5694810"/>
                </a:moveTo>
                <a:lnTo>
                  <a:pt x="5096855" y="5694810"/>
                </a:lnTo>
                <a:lnTo>
                  <a:pt x="5096855" y="0"/>
                </a:lnTo>
                <a:lnTo>
                  <a:pt x="0" y="0"/>
                </a:lnTo>
                <a:lnTo>
                  <a:pt x="0" y="56948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18134" y="1600200"/>
            <a:ext cx="915309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93168"/>
                </a:solidFill>
                <a:latin typeface="Teko Bold" panose="02000000000000000000"/>
              </a:rPr>
              <a:t>TABLE OF CONTENT</a:t>
            </a:r>
            <a:endParaRPr lang="en-US" sz="9000">
              <a:solidFill>
                <a:srgbClr val="093168"/>
              </a:solidFill>
              <a:latin typeface="Teko Bold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13384" y="3191390"/>
            <a:ext cx="15788263" cy="397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440" lvl="1" indent="-490220">
              <a:lnSpc>
                <a:spcPts val="6355"/>
              </a:lnSpc>
              <a:buFont typeface="Arial" panose="020B0604020202020204"/>
              <a:buChar char="•"/>
            </a:pPr>
            <a:r>
              <a:rPr lang="en-US" sz="4540">
                <a:solidFill>
                  <a:srgbClr val="694D4D"/>
                </a:solidFill>
                <a:latin typeface="Canva Sans 1 Bold" panose="020B0803030501040103"/>
              </a:rPr>
              <a:t>INTRODUCTION</a:t>
            </a:r>
            <a:endParaRPr lang="en-US" sz="4540">
              <a:solidFill>
                <a:srgbClr val="694D4D"/>
              </a:solidFill>
              <a:latin typeface="Canva Sans 1 Bold" panose="020B0803030501040103"/>
            </a:endParaRPr>
          </a:p>
          <a:p>
            <a:pPr marL="980440" lvl="1" indent="-490220">
              <a:lnSpc>
                <a:spcPts val="6355"/>
              </a:lnSpc>
              <a:buFont typeface="Arial" panose="020B0604020202020204"/>
              <a:buChar char="•"/>
            </a:pPr>
            <a:r>
              <a:rPr lang="en-US" sz="4540">
                <a:solidFill>
                  <a:srgbClr val="694D4D"/>
                </a:solidFill>
                <a:latin typeface="Canva Sans 1 Bold" panose="020B0803030501040103"/>
              </a:rPr>
              <a:t>OBJECTIVE</a:t>
            </a:r>
            <a:endParaRPr lang="en-US" sz="4540">
              <a:solidFill>
                <a:srgbClr val="694D4D"/>
              </a:solidFill>
              <a:latin typeface="Canva Sans 1 Bold" panose="020B0803030501040103"/>
            </a:endParaRPr>
          </a:p>
          <a:p>
            <a:pPr marL="980440" lvl="1" indent="-490220">
              <a:lnSpc>
                <a:spcPts val="6355"/>
              </a:lnSpc>
              <a:buFont typeface="Arial" panose="020B0604020202020204"/>
              <a:buChar char="•"/>
            </a:pPr>
            <a:r>
              <a:rPr lang="en-US" sz="4540">
                <a:solidFill>
                  <a:srgbClr val="694D4D"/>
                </a:solidFill>
                <a:latin typeface="Canva Sans 1 Bold" panose="020B0803030501040103"/>
              </a:rPr>
              <a:t>WORKFLOW</a:t>
            </a:r>
            <a:endParaRPr lang="en-US" sz="4540">
              <a:solidFill>
                <a:srgbClr val="694D4D"/>
              </a:solidFill>
              <a:latin typeface="Canva Sans 1 Bold" panose="020B0803030501040103"/>
            </a:endParaRPr>
          </a:p>
          <a:p>
            <a:pPr marL="980440" lvl="1" indent="-490220">
              <a:lnSpc>
                <a:spcPts val="6355"/>
              </a:lnSpc>
              <a:buFont typeface="Arial" panose="020B0604020202020204"/>
              <a:buChar char="•"/>
            </a:pPr>
            <a:r>
              <a:rPr lang="en-US" sz="4540">
                <a:solidFill>
                  <a:srgbClr val="694D4D"/>
                </a:solidFill>
                <a:latin typeface="Canva Sans 1 Bold" panose="020B0803030501040103"/>
              </a:rPr>
              <a:t>FUNCTIONAL &amp; NON-FUNCTIONAL REQUIREMENTS</a:t>
            </a:r>
            <a:endParaRPr lang="en-US" sz="4540">
              <a:solidFill>
                <a:srgbClr val="694D4D"/>
              </a:solidFill>
              <a:latin typeface="Canva Sans 1 Bold" panose="020B0803030501040103"/>
            </a:endParaRPr>
          </a:p>
          <a:p>
            <a:pPr marL="980440" lvl="1" indent="-490220">
              <a:lnSpc>
                <a:spcPts val="6355"/>
              </a:lnSpc>
              <a:buFont typeface="Arial" panose="020B0604020202020204"/>
              <a:buChar char="•"/>
            </a:pPr>
            <a:r>
              <a:rPr lang="en-US" sz="4540">
                <a:solidFill>
                  <a:srgbClr val="694D4D"/>
                </a:solidFill>
                <a:latin typeface="Canva Sans 1 Bold" panose="020B0803030501040103"/>
              </a:rPr>
              <a:t>TOOLS USED</a:t>
            </a:r>
            <a:endParaRPr lang="en-US" sz="4540">
              <a:solidFill>
                <a:srgbClr val="694D4D"/>
              </a:solidFill>
              <a:latin typeface="Canva Sans 1 Bold" panose="020B08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92426" y="6618970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0" y="0"/>
                </a:moveTo>
                <a:lnTo>
                  <a:pt x="4195574" y="0"/>
                </a:lnTo>
                <a:lnTo>
                  <a:pt x="4195574" y="4687793"/>
                </a:lnTo>
                <a:lnTo>
                  <a:pt x="0" y="468779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20397" y="-294733"/>
            <a:ext cx="3767603" cy="3767603"/>
          </a:xfrm>
          <a:custGeom>
            <a:avLst/>
            <a:gdLst/>
            <a:ahLst/>
            <a:cxnLst/>
            <a:rect l="l" t="t" r="r" b="b"/>
            <a:pathLst>
              <a:path w="3767603" h="3767603">
                <a:moveTo>
                  <a:pt x="0" y="0"/>
                </a:moveTo>
                <a:lnTo>
                  <a:pt x="3767603" y="0"/>
                </a:lnTo>
                <a:lnTo>
                  <a:pt x="3767603" y="3767602"/>
                </a:lnTo>
                <a:lnTo>
                  <a:pt x="0" y="3767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614468" y="1427143"/>
            <a:ext cx="705906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9000">
                <a:solidFill>
                  <a:srgbClr val="694D4D"/>
                </a:solidFill>
                <a:latin typeface="Teko Bold" panose="02000000000000000000"/>
              </a:rPr>
              <a:t>INTRODUCTION</a:t>
            </a:r>
            <a:endParaRPr lang="en-US" sz="9000">
              <a:solidFill>
                <a:srgbClr val="694D4D"/>
              </a:solidFill>
              <a:latin typeface="Teko Bold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22504" y="3472869"/>
            <a:ext cx="12842992" cy="455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275" spc="-128">
                <a:solidFill>
                  <a:srgbClr val="084060"/>
                </a:solidFill>
                <a:latin typeface="Canva Sans 1 Bold" panose="020B0803030501040103"/>
              </a:rPr>
              <a:t>In an era where mental health is a growing concern, "HealWell" is a website that aims to provide a safe and supportive online platform for individuals seeking guidance, assistance, and resources related to their mental well-being. </a:t>
            </a:r>
            <a:endParaRPr lang="en-US" sz="4275" spc="-128">
              <a:solidFill>
                <a:srgbClr val="084060"/>
              </a:solidFill>
              <a:latin typeface="Canva Sans 1 Bold" panose="020B0803030501040103"/>
            </a:endParaRPr>
          </a:p>
          <a:p>
            <a:pPr algn="just">
              <a:lnSpc>
                <a:spcPts val="5250"/>
              </a:lnSpc>
            </a:pPr>
          </a:p>
          <a:p>
            <a:pPr algn="just">
              <a:lnSpc>
                <a:spcPts val="5250"/>
              </a:lnSpc>
            </a:pPr>
          </a:p>
        </p:txBody>
      </p:sp>
      <p:sp>
        <p:nvSpPr>
          <p:cNvPr id="6" name="Freeform 6"/>
          <p:cNvSpPr/>
          <p:nvPr/>
        </p:nvSpPr>
        <p:spPr>
          <a:xfrm>
            <a:off x="-1176084" y="0"/>
            <a:ext cx="4942703" cy="4114800"/>
          </a:xfrm>
          <a:custGeom>
            <a:avLst/>
            <a:gdLst/>
            <a:ahLst/>
            <a:cxnLst/>
            <a:rect l="l" t="t" r="r" b="b"/>
            <a:pathLst>
              <a:path w="4942703" h="4114800">
                <a:moveTo>
                  <a:pt x="0" y="0"/>
                </a:moveTo>
                <a:lnTo>
                  <a:pt x="4942702" y="0"/>
                </a:lnTo>
                <a:lnTo>
                  <a:pt x="4942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180" y="2784357"/>
            <a:ext cx="8894781" cy="45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5"/>
              </a:lnSpc>
            </a:pPr>
            <a:r>
              <a:rPr lang="en-US" sz="4270" spc="-128">
                <a:solidFill>
                  <a:srgbClr val="084060"/>
                </a:solidFill>
                <a:latin typeface="Poppins Bold" panose="00000800000000000000"/>
              </a:rPr>
              <a:t>The primary objective of the "HealWell"  website is to provide a user-friendly, secure, and accessible online environment that addresses mental health challenges and stress management. </a:t>
            </a:r>
            <a:endParaRPr lang="en-US" sz="4270" spc="-128">
              <a:solidFill>
                <a:srgbClr val="084060"/>
              </a:solidFill>
              <a:latin typeface="Poppins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2555152" y="766854"/>
            <a:ext cx="5331090" cy="3508104"/>
            <a:chOff x="0" y="0"/>
            <a:chExt cx="1404073" cy="9239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04073" cy="923945"/>
            </a:xfrm>
            <a:custGeom>
              <a:avLst/>
              <a:gdLst/>
              <a:ahLst/>
              <a:cxnLst/>
              <a:rect l="l" t="t" r="r" b="b"/>
              <a:pathLst>
                <a:path w="1404073" h="923945">
                  <a:moveTo>
                    <a:pt x="0" y="0"/>
                  </a:moveTo>
                  <a:lnTo>
                    <a:pt x="1404073" y="0"/>
                  </a:lnTo>
                  <a:lnTo>
                    <a:pt x="1404073" y="923945"/>
                  </a:lnTo>
                  <a:lnTo>
                    <a:pt x="0" y="923945"/>
                  </a:lnTo>
                  <a:close/>
                </a:path>
              </a:pathLst>
            </a:custGeom>
            <a:solidFill>
              <a:srgbClr val="09316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404073" cy="9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2555152" y="5187768"/>
            <a:ext cx="5331090" cy="4476137"/>
            <a:chOff x="0" y="0"/>
            <a:chExt cx="1404073" cy="1178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4073" cy="1178900"/>
            </a:xfrm>
            <a:custGeom>
              <a:avLst/>
              <a:gdLst/>
              <a:ahLst/>
              <a:cxnLst/>
              <a:rect l="l" t="t" r="r" b="b"/>
              <a:pathLst>
                <a:path w="1404073" h="1178900">
                  <a:moveTo>
                    <a:pt x="0" y="0"/>
                  </a:moveTo>
                  <a:lnTo>
                    <a:pt x="1404073" y="0"/>
                  </a:lnTo>
                  <a:lnTo>
                    <a:pt x="1404073" y="1178900"/>
                  </a:lnTo>
                  <a:lnTo>
                    <a:pt x="0" y="1178900"/>
                  </a:lnTo>
                  <a:close/>
                </a:path>
              </a:pathLst>
            </a:custGeom>
            <a:solidFill>
              <a:srgbClr val="694D4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404073" cy="1236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1403565" y="1081102"/>
            <a:ext cx="6196109" cy="3501760"/>
            <a:chOff x="0" y="0"/>
            <a:chExt cx="8261479" cy="466901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/>
            <a:srcRect t="990" b="990"/>
            <a:stretch>
              <a:fillRect/>
            </a:stretch>
          </p:blipFill>
          <p:spPr>
            <a:xfrm>
              <a:off x="0" y="0"/>
              <a:ext cx="8261479" cy="4669014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 rot="0">
            <a:off x="12090685" y="5432307"/>
            <a:ext cx="5130515" cy="4583719"/>
            <a:chOff x="0" y="0"/>
            <a:chExt cx="6840687" cy="6111625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t="3364" b="3364"/>
            <a:stretch>
              <a:fillRect/>
            </a:stretch>
          </p:blipFill>
          <p:spPr>
            <a:xfrm>
              <a:off x="0" y="0"/>
              <a:ext cx="6840687" cy="6111625"/>
            </a:xfrm>
            <a:prstGeom prst="rect">
              <a:avLst/>
            </a:prstGeom>
          </p:spPr>
        </p:pic>
      </p:grpSp>
      <p:sp>
        <p:nvSpPr>
          <p:cNvPr id="13" name="Freeform 13"/>
          <p:cNvSpPr/>
          <p:nvPr/>
        </p:nvSpPr>
        <p:spPr>
          <a:xfrm flipH="1">
            <a:off x="-1069087" y="6914404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4195574" y="0"/>
                </a:moveTo>
                <a:lnTo>
                  <a:pt x="0" y="0"/>
                </a:lnTo>
                <a:lnTo>
                  <a:pt x="0" y="4687792"/>
                </a:lnTo>
                <a:lnTo>
                  <a:pt x="4195574" y="4687792"/>
                </a:lnTo>
                <a:lnTo>
                  <a:pt x="419557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3180" y="866775"/>
            <a:ext cx="91078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9000">
                <a:solidFill>
                  <a:srgbClr val="694D4D"/>
                </a:solidFill>
                <a:latin typeface="Teko Bold" panose="02000000000000000000"/>
              </a:rPr>
              <a:t>OBJECTIVE</a:t>
            </a:r>
            <a:endParaRPr lang="en-US" sz="9000">
              <a:solidFill>
                <a:srgbClr val="694D4D"/>
              </a:solidFill>
              <a:latin typeface="Teko Bold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0566" y="1133475"/>
            <a:ext cx="725889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9000">
                <a:solidFill>
                  <a:srgbClr val="694D4D"/>
                </a:solidFill>
                <a:latin typeface="Teko Bold" panose="02000000000000000000"/>
              </a:rPr>
              <a:t>OBJECTIVE:</a:t>
            </a:r>
            <a:endParaRPr lang="en-US" sz="9000">
              <a:solidFill>
                <a:srgbClr val="694D4D"/>
              </a:solidFill>
              <a:latin typeface="Teko Bold" panose="020000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80566" y="2938463"/>
            <a:ext cx="15126868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0"/>
              </a:lnSpc>
            </a:pPr>
            <a:r>
              <a:rPr lang="en-US" sz="4100" spc="-123">
                <a:solidFill>
                  <a:srgbClr val="000000"/>
                </a:solidFill>
                <a:latin typeface="Poppins" panose="00000500000000000000"/>
              </a:rPr>
              <a:t>The specific, measurable, achievable, relevant, and time-bound (SMART) objectives are as follows:</a:t>
            </a:r>
            <a:endParaRPr lang="en-US" sz="4100" spc="-123">
              <a:solidFill>
                <a:srgbClr val="000000"/>
              </a:solidFill>
              <a:latin typeface="Poppins" panose="00000500000000000000"/>
            </a:endParaRPr>
          </a:p>
          <a:p>
            <a:pPr marL="885825" lvl="1" indent="-442595" algn="just">
              <a:lnSpc>
                <a:spcPts val="4920"/>
              </a:lnSpc>
              <a:buFont typeface="Arial" panose="020B0604020202020204"/>
              <a:buChar char="•"/>
            </a:pPr>
            <a:r>
              <a:rPr lang="en-US" sz="4100" spc="-123">
                <a:solidFill>
                  <a:srgbClr val="000000"/>
                </a:solidFill>
                <a:latin typeface="Poppins Semi-Bold" panose="00000700000000000000"/>
              </a:rPr>
              <a:t>Anonymity and Confidential Support</a:t>
            </a:r>
            <a:endParaRPr lang="en-US" sz="4100" spc="-123">
              <a:solidFill>
                <a:srgbClr val="000000"/>
              </a:solidFill>
              <a:latin typeface="Poppins Semi-Bold" panose="00000700000000000000"/>
            </a:endParaRPr>
          </a:p>
          <a:p>
            <a:pPr algn="just">
              <a:lnSpc>
                <a:spcPts val="4920"/>
              </a:lnSpc>
            </a:pPr>
          </a:p>
          <a:p>
            <a:pPr marL="885825" lvl="1" indent="-442595" algn="just">
              <a:lnSpc>
                <a:spcPts val="4920"/>
              </a:lnSpc>
              <a:buFont typeface="Arial" panose="020B0604020202020204"/>
              <a:buChar char="•"/>
            </a:pPr>
            <a:r>
              <a:rPr lang="en-US" sz="4100" spc="-123">
                <a:solidFill>
                  <a:srgbClr val="000000"/>
                </a:solidFill>
                <a:latin typeface="Poppins Semi-Bold" panose="00000700000000000000"/>
              </a:rPr>
              <a:t>Stress Detection and Management</a:t>
            </a:r>
            <a:endParaRPr lang="en-US" sz="4100" spc="-123">
              <a:solidFill>
                <a:srgbClr val="000000"/>
              </a:solidFill>
              <a:latin typeface="Poppins Semi-Bold" panose="00000700000000000000"/>
            </a:endParaRPr>
          </a:p>
          <a:p>
            <a:pPr algn="just">
              <a:lnSpc>
                <a:spcPts val="4920"/>
              </a:lnSpc>
            </a:pPr>
          </a:p>
          <a:p>
            <a:pPr marL="885825" lvl="1" indent="-442595" algn="just">
              <a:lnSpc>
                <a:spcPts val="4920"/>
              </a:lnSpc>
              <a:buFont typeface="Arial" panose="020B0604020202020204"/>
              <a:buChar char="•"/>
            </a:pPr>
            <a:r>
              <a:rPr lang="en-US" sz="4100" spc="-123">
                <a:solidFill>
                  <a:srgbClr val="000000"/>
                </a:solidFill>
                <a:latin typeface="Poppins Semi-Bold" panose="00000700000000000000"/>
              </a:rPr>
              <a:t>Accessible Information and Resources</a:t>
            </a:r>
            <a:endParaRPr lang="en-US" sz="4100" spc="-123">
              <a:solidFill>
                <a:srgbClr val="000000"/>
              </a:solidFill>
              <a:latin typeface="Poppins Semi-Bold" panose="00000700000000000000"/>
            </a:endParaRPr>
          </a:p>
        </p:txBody>
      </p:sp>
      <p:sp>
        <p:nvSpPr>
          <p:cNvPr id="4" name="Freeform 4"/>
          <p:cNvSpPr/>
          <p:nvPr/>
        </p:nvSpPr>
        <p:spPr>
          <a:xfrm flipV="1">
            <a:off x="14092426" y="-1711230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0" y="4687792"/>
                </a:moveTo>
                <a:lnTo>
                  <a:pt x="4195574" y="4687792"/>
                </a:lnTo>
                <a:lnTo>
                  <a:pt x="4195574" y="0"/>
                </a:lnTo>
                <a:lnTo>
                  <a:pt x="0" y="0"/>
                </a:lnTo>
                <a:lnTo>
                  <a:pt x="0" y="4687792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03537" flipV="1">
            <a:off x="-517221" y="6120251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0" y="4687792"/>
                </a:moveTo>
                <a:lnTo>
                  <a:pt x="4195574" y="4687792"/>
                </a:lnTo>
                <a:lnTo>
                  <a:pt x="4195574" y="0"/>
                </a:lnTo>
                <a:lnTo>
                  <a:pt x="0" y="0"/>
                </a:lnTo>
                <a:lnTo>
                  <a:pt x="0" y="4687792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069087" y="6914404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4195574" y="0"/>
                </a:moveTo>
                <a:lnTo>
                  <a:pt x="0" y="0"/>
                </a:lnTo>
                <a:lnTo>
                  <a:pt x="0" y="4687792"/>
                </a:lnTo>
                <a:lnTo>
                  <a:pt x="4195574" y="4687792"/>
                </a:lnTo>
                <a:lnTo>
                  <a:pt x="4195574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256028" y="-1894709"/>
            <a:ext cx="22800056" cy="17618225"/>
          </a:xfrm>
          <a:custGeom>
            <a:avLst/>
            <a:gdLst/>
            <a:ahLst/>
            <a:cxnLst/>
            <a:rect l="l" t="t" r="r" b="b"/>
            <a:pathLst>
              <a:path w="22800056" h="17618225">
                <a:moveTo>
                  <a:pt x="0" y="0"/>
                </a:moveTo>
                <a:lnTo>
                  <a:pt x="22800056" y="0"/>
                </a:lnTo>
                <a:lnTo>
                  <a:pt x="22800056" y="17618225"/>
                </a:lnTo>
                <a:lnTo>
                  <a:pt x="0" y="17618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5966" y="363231"/>
            <a:ext cx="3360674" cy="962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694D4D"/>
                </a:solidFill>
                <a:latin typeface="Teko Bold" panose="02000000000000000000"/>
              </a:rPr>
              <a:t>WORKFLOW</a:t>
            </a:r>
            <a:endParaRPr lang="en-US" sz="5600">
              <a:solidFill>
                <a:srgbClr val="694D4D"/>
              </a:solidFill>
              <a:latin typeface="Teko Bold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5591" y="895350"/>
            <a:ext cx="14506780" cy="117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60"/>
              </a:lnSpc>
            </a:pPr>
            <a:r>
              <a:rPr lang="en-US" sz="6900">
                <a:solidFill>
                  <a:srgbClr val="093168"/>
                </a:solidFill>
                <a:latin typeface="Teko Bold" panose="02000000000000000000"/>
              </a:rPr>
              <a:t>FUNCTIONAL REQUIREMENTS</a:t>
            </a:r>
            <a:endParaRPr lang="en-US" sz="6900">
              <a:solidFill>
                <a:srgbClr val="093168"/>
              </a:solidFill>
              <a:latin typeface="Teko Bold" panose="020000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1317" y="2520138"/>
            <a:ext cx="16845366" cy="597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600"/>
              </a:lnSpc>
              <a:buFont typeface="Arial" panose="020B0604020202020204"/>
              <a:buChar char="•"/>
            </a:pPr>
            <a:r>
              <a:rPr lang="en-US" sz="3000" spc="-89">
                <a:solidFill>
                  <a:srgbClr val="000000"/>
                </a:solidFill>
                <a:latin typeface="Poppins Bold" panose="00000800000000000000"/>
              </a:rPr>
              <a:t> Chatbot:</a:t>
            </a:r>
            <a:endParaRPr lang="en-US" sz="3000" spc="-89">
              <a:solidFill>
                <a:srgbClr val="000000"/>
              </a:solidFill>
              <a:latin typeface="Poppins Bold" panose="00000800000000000000"/>
            </a:endParaRPr>
          </a:p>
          <a:p>
            <a:pPr marL="1295400" lvl="2" indent="-431800" algn="just">
              <a:lnSpc>
                <a:spcPts val="3600"/>
              </a:lnSpc>
              <a:buFont typeface="Arial" panose="020B0604020202020204"/>
              <a:buChar char="⚬"/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Anonymity: Users should be able to engage in anonymous conversations with the chatbot.</a:t>
            </a:r>
            <a:endParaRPr lang="en-US" sz="3000" spc="-89">
              <a:solidFill>
                <a:srgbClr val="000000"/>
              </a:solidFill>
              <a:latin typeface="Poppins" panose="00000500000000000000"/>
            </a:endParaRPr>
          </a:p>
          <a:p>
            <a:pPr marL="1295400" lvl="2" indent="-431800" algn="just">
              <a:lnSpc>
                <a:spcPts val="3600"/>
              </a:lnSpc>
              <a:buFont typeface="Arial" panose="020B0604020202020204"/>
              <a:buChar char="⚬"/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Mental Health Support: The chatbot should provide guidance and support for various mental health concerns.</a:t>
            </a:r>
            <a:endParaRPr lang="en-US" sz="3000" spc="-89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    2. </a:t>
            </a:r>
            <a:r>
              <a:rPr lang="en-US" sz="3000" spc="-89">
                <a:solidFill>
                  <a:srgbClr val="000000"/>
                </a:solidFill>
                <a:latin typeface="Poppins Bold" panose="00000800000000000000"/>
              </a:rPr>
              <a:t>Stress Detector:</a:t>
            </a:r>
            <a:endParaRPr lang="en-US" sz="3000" spc="-89">
              <a:solidFill>
                <a:srgbClr val="000000"/>
              </a:solidFill>
              <a:latin typeface="Poppins Bold" panose="00000800000000000000"/>
            </a:endParaRPr>
          </a:p>
          <a:p>
            <a:pPr marL="1295400" lvl="2" indent="-431800" algn="just">
              <a:lnSpc>
                <a:spcPts val="3600"/>
              </a:lnSpc>
              <a:buFont typeface="Arial" panose="020B0604020202020204"/>
              <a:buChar char="⚬"/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Input Analysis: The stress detector should analyze user inputs to assess stress levels.</a:t>
            </a:r>
            <a:endParaRPr lang="en-US" sz="3000" spc="-89">
              <a:solidFill>
                <a:srgbClr val="000000"/>
              </a:solidFill>
              <a:latin typeface="Poppins" panose="00000500000000000000"/>
            </a:endParaRPr>
          </a:p>
          <a:p>
            <a:pPr marL="1295400" lvl="2" indent="-431800" algn="just">
              <a:lnSpc>
                <a:spcPts val="3600"/>
              </a:lnSpc>
              <a:buFont typeface="Arial" panose="020B0604020202020204"/>
              <a:buChar char="⚬"/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Feedback: Provide feedback and suggestions to help users manage stress effectively.</a:t>
            </a:r>
            <a:endParaRPr lang="en-US" sz="3000" spc="-89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    3. </a:t>
            </a:r>
            <a:r>
              <a:rPr lang="en-US" sz="3000" spc="-89">
                <a:solidFill>
                  <a:srgbClr val="000000"/>
                </a:solidFill>
                <a:latin typeface="Poppins Bold" panose="00000800000000000000"/>
              </a:rPr>
              <a:t>Self-Help Exercises</a:t>
            </a:r>
            <a:r>
              <a:rPr lang="en-US" sz="3000" spc="-89">
                <a:solidFill>
                  <a:srgbClr val="000000"/>
                </a:solidFill>
                <a:latin typeface="Poppins Bold" panose="00000800000000000000"/>
              </a:rPr>
              <a:t>:</a:t>
            </a:r>
            <a:endParaRPr lang="en-US" sz="3000" spc="-89">
              <a:solidFill>
                <a:srgbClr val="000000"/>
              </a:solidFill>
              <a:latin typeface="Poppins Bold" panose="00000800000000000000"/>
            </a:endParaRPr>
          </a:p>
          <a:p>
            <a:pPr marL="1295400" lvl="2" indent="-431800" algn="just">
              <a:lnSpc>
                <a:spcPts val="3600"/>
              </a:lnSpc>
              <a:buFont typeface="Arial" panose="020B0604020202020204"/>
              <a:buChar char="⚬"/>
            </a:pPr>
            <a:r>
              <a:rPr lang="en-US" sz="3000" spc="-89">
                <a:solidFill>
                  <a:srgbClr val="000000"/>
                </a:solidFill>
                <a:latin typeface="Poppins" panose="00000500000000000000"/>
              </a:rPr>
              <a:t>Articles: Provide informative articles and self-help exercises related to mental health.</a:t>
            </a:r>
            <a:endParaRPr lang="en-US" sz="3000" spc="-89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id="4" name="Freeform 4"/>
          <p:cNvSpPr/>
          <p:nvPr/>
        </p:nvSpPr>
        <p:spPr>
          <a:xfrm flipH="1">
            <a:off x="-782197" y="6914404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4195575" y="0"/>
                </a:moveTo>
                <a:lnTo>
                  <a:pt x="0" y="0"/>
                </a:lnTo>
                <a:lnTo>
                  <a:pt x="0" y="4687792"/>
                </a:lnTo>
                <a:lnTo>
                  <a:pt x="4195575" y="4687792"/>
                </a:lnTo>
                <a:lnTo>
                  <a:pt x="41955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61513" y="-974206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0" y="4687792"/>
                </a:moveTo>
                <a:lnTo>
                  <a:pt x="4195574" y="4687792"/>
                </a:lnTo>
                <a:lnTo>
                  <a:pt x="4195574" y="0"/>
                </a:lnTo>
                <a:lnTo>
                  <a:pt x="0" y="0"/>
                </a:lnTo>
                <a:lnTo>
                  <a:pt x="0" y="4687792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224227"/>
            <a:ext cx="11216781" cy="483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265" lvl="1" indent="-424815" algn="just">
              <a:lnSpc>
                <a:spcPts val="4725"/>
              </a:lnSpc>
              <a:buFont typeface="Arial" panose="020B0604020202020204"/>
              <a:buChar char="•"/>
            </a:pPr>
            <a:r>
              <a:rPr lang="en-US" sz="3935" spc="-118">
                <a:solidFill>
                  <a:srgbClr val="000000"/>
                </a:solidFill>
                <a:latin typeface="Poppins Semi-Bold" panose="00000700000000000000"/>
              </a:rPr>
              <a:t>Security:</a:t>
            </a:r>
            <a:r>
              <a:rPr lang="en-US" sz="3935" spc="-118">
                <a:solidFill>
                  <a:srgbClr val="000000"/>
                </a:solidFill>
                <a:latin typeface="Poppins" panose="00000500000000000000"/>
              </a:rPr>
              <a:t> Data privacy and security are paramount, ensuring all user interactions and data are encrypted and protected.</a:t>
            </a:r>
            <a:endParaRPr lang="en-US" sz="3935" spc="-118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4725"/>
              </a:lnSpc>
            </a:pPr>
          </a:p>
          <a:p>
            <a:pPr marL="850265" lvl="1" indent="-424815" algn="just">
              <a:lnSpc>
                <a:spcPts val="4725"/>
              </a:lnSpc>
              <a:buFont typeface="Arial" panose="020B0604020202020204"/>
              <a:buChar char="•"/>
            </a:pPr>
            <a:r>
              <a:rPr lang="en-US" sz="3935" spc="-118">
                <a:solidFill>
                  <a:srgbClr val="000000"/>
                </a:solidFill>
                <a:latin typeface="Poppins Semi-Bold" panose="00000700000000000000"/>
              </a:rPr>
              <a:t>Performance:</a:t>
            </a:r>
            <a:r>
              <a:rPr lang="en-US" sz="3935" spc="-118">
                <a:solidFill>
                  <a:srgbClr val="000000"/>
                </a:solidFill>
                <a:latin typeface="Poppins" panose="00000500000000000000"/>
              </a:rPr>
              <a:t> The website should load quickly and respond promptly to user actions.</a:t>
            </a:r>
            <a:endParaRPr lang="en-US" sz="3935" spc="-118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4725"/>
              </a:lnSpc>
            </a:pPr>
          </a:p>
        </p:txBody>
      </p:sp>
      <p:grpSp>
        <p:nvGrpSpPr>
          <p:cNvPr id="3" name="Group 3"/>
          <p:cNvGrpSpPr/>
          <p:nvPr/>
        </p:nvGrpSpPr>
        <p:grpSpPr>
          <a:xfrm rot="0">
            <a:off x="12555152" y="766854"/>
            <a:ext cx="5331090" cy="3508104"/>
            <a:chOff x="0" y="0"/>
            <a:chExt cx="1404073" cy="9239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04073" cy="923945"/>
            </a:xfrm>
            <a:custGeom>
              <a:avLst/>
              <a:gdLst/>
              <a:ahLst/>
              <a:cxnLst/>
              <a:rect l="l" t="t" r="r" b="b"/>
              <a:pathLst>
                <a:path w="1404073" h="923945">
                  <a:moveTo>
                    <a:pt x="0" y="0"/>
                  </a:moveTo>
                  <a:lnTo>
                    <a:pt x="1404073" y="0"/>
                  </a:lnTo>
                  <a:lnTo>
                    <a:pt x="1404073" y="923945"/>
                  </a:lnTo>
                  <a:lnTo>
                    <a:pt x="0" y="923945"/>
                  </a:lnTo>
                  <a:close/>
                </a:path>
              </a:pathLst>
            </a:custGeom>
            <a:solidFill>
              <a:srgbClr val="7285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404073" cy="9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2555152" y="6283596"/>
            <a:ext cx="5331090" cy="3205621"/>
            <a:chOff x="0" y="0"/>
            <a:chExt cx="1404073" cy="8442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4073" cy="844279"/>
            </a:xfrm>
            <a:custGeom>
              <a:avLst/>
              <a:gdLst/>
              <a:ahLst/>
              <a:cxnLst/>
              <a:rect l="l" t="t" r="r" b="b"/>
              <a:pathLst>
                <a:path w="1404073" h="844279">
                  <a:moveTo>
                    <a:pt x="0" y="0"/>
                  </a:moveTo>
                  <a:lnTo>
                    <a:pt x="1404073" y="0"/>
                  </a:lnTo>
                  <a:lnTo>
                    <a:pt x="1404073" y="844279"/>
                  </a:lnTo>
                  <a:lnTo>
                    <a:pt x="0" y="844279"/>
                  </a:lnTo>
                  <a:close/>
                </a:path>
              </a:pathLst>
            </a:custGeom>
            <a:solidFill>
              <a:srgbClr val="72859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404073" cy="901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1403565" y="1081102"/>
            <a:ext cx="6196109" cy="3501760"/>
            <a:chOff x="0" y="0"/>
            <a:chExt cx="8261479" cy="466901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/>
            <a:srcRect t="4151" b="4151"/>
            <a:stretch>
              <a:fillRect/>
            </a:stretch>
          </p:blipFill>
          <p:spPr>
            <a:xfrm>
              <a:off x="0" y="0"/>
              <a:ext cx="8261479" cy="4669014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 rot="0">
            <a:off x="11403565" y="5662627"/>
            <a:ext cx="6196109" cy="3501760"/>
            <a:chOff x="0" y="0"/>
            <a:chExt cx="8261479" cy="4669014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t="4151" b="4151"/>
            <a:stretch>
              <a:fillRect/>
            </a:stretch>
          </p:blipFill>
          <p:spPr>
            <a:xfrm>
              <a:off x="0" y="0"/>
              <a:ext cx="8261479" cy="4669014"/>
            </a:xfrm>
            <a:prstGeom prst="rect">
              <a:avLst/>
            </a:prstGeom>
          </p:spPr>
        </p:pic>
      </p:grpSp>
      <p:sp>
        <p:nvSpPr>
          <p:cNvPr id="13" name="Freeform 13"/>
          <p:cNvSpPr/>
          <p:nvPr/>
        </p:nvSpPr>
        <p:spPr>
          <a:xfrm flipH="1">
            <a:off x="-1069087" y="6914404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4195574" y="0"/>
                </a:moveTo>
                <a:lnTo>
                  <a:pt x="0" y="0"/>
                </a:lnTo>
                <a:lnTo>
                  <a:pt x="0" y="4687792"/>
                </a:lnTo>
                <a:lnTo>
                  <a:pt x="4195574" y="4687792"/>
                </a:lnTo>
                <a:lnTo>
                  <a:pt x="419557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41916" y="1775815"/>
            <a:ext cx="10374865" cy="1056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0"/>
              </a:lnSpc>
            </a:pPr>
            <a:r>
              <a:rPr lang="en-US" sz="6180">
                <a:solidFill>
                  <a:srgbClr val="093168"/>
                </a:solidFill>
                <a:latin typeface="Teko Bold" panose="02000000000000000000"/>
              </a:rPr>
              <a:t>Non-Functional Requirements:</a:t>
            </a:r>
            <a:endParaRPr lang="en-US" sz="6180">
              <a:solidFill>
                <a:srgbClr val="093168"/>
              </a:solidFill>
              <a:latin typeface="Teko Bold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8485" y="762000"/>
            <a:ext cx="6284645" cy="96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70"/>
              </a:lnSpc>
            </a:pPr>
            <a:r>
              <a:rPr lang="en-US" sz="5690">
                <a:solidFill>
                  <a:srgbClr val="694D4D"/>
                </a:solidFill>
                <a:latin typeface="Teko Bold" panose="02000000000000000000"/>
              </a:rPr>
              <a:t>TECHNOLOGIES USED:</a:t>
            </a:r>
            <a:endParaRPr lang="en-US" sz="5690">
              <a:solidFill>
                <a:srgbClr val="694D4D"/>
              </a:solidFill>
              <a:latin typeface="Teko Bold" panose="020000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063" y="2220131"/>
            <a:ext cx="17195875" cy="586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7395" lvl="1" indent="-374015" algn="just">
              <a:lnSpc>
                <a:spcPts val="4155"/>
              </a:lnSpc>
              <a:buFont typeface="Arial" panose="020B0604020202020204"/>
              <a:buChar char="•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Front-end Development:</a:t>
            </a:r>
            <a:r>
              <a:rPr lang="en-US" sz="3465" spc="-103">
                <a:solidFill>
                  <a:srgbClr val="000000"/>
                </a:solidFill>
                <a:latin typeface="Poppins Semi-Bold" panose="00000700000000000000"/>
              </a:rPr>
              <a:t> 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HTML, CSS and JavaScript for creating the user interface and ensuring a responsive design.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4155"/>
              </a:lnSpc>
            </a:pPr>
          </a:p>
          <a:p>
            <a:pPr marL="747395" lvl="1" indent="-374015" algn="just">
              <a:lnSpc>
                <a:spcPts val="4155"/>
              </a:lnSpc>
              <a:buFont typeface="Arial" panose="020B0604020202020204"/>
              <a:buChar char="•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Back-end Development:</a:t>
            </a:r>
            <a:r>
              <a:rPr lang="en-US" sz="3465" spc="-103">
                <a:solidFill>
                  <a:srgbClr val="000000"/>
                </a:solidFill>
                <a:latin typeface="Poppins Semi-Bold" panose="00000700000000000000"/>
              </a:rPr>
              <a:t> Framework: 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Django.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marL="887730" lvl="1" indent="-514350" algn="just">
              <a:lnSpc>
                <a:spcPts val="4155"/>
              </a:lnSpc>
              <a:buFont typeface="Arial" panose="020B0604020202020204"/>
              <a:buAutoNum type="arabicPeriod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RESTful API: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  Django Rest Framework.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marL="887730" lvl="1" indent="-514350" algn="just">
              <a:lnSpc>
                <a:spcPts val="4155"/>
              </a:lnSpc>
              <a:buFont typeface="Arial" panose="020B0604020202020204"/>
              <a:buAutoNum type="arabicPeriod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Machine Learning Integration: 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 TensorFlow.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marL="887730" lvl="1" indent="-514350" algn="just">
              <a:lnSpc>
                <a:spcPts val="4155"/>
              </a:lnSpc>
              <a:buFont typeface="Arial" panose="020B0604020202020204"/>
              <a:buAutoNum type="arabicPeriod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Chatbot Integration: 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Using Django views and URL patterns.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4155"/>
              </a:lnSpc>
            </a:pPr>
          </a:p>
          <a:p>
            <a:pPr marL="747395" lvl="1" indent="-374015" algn="just">
              <a:lnSpc>
                <a:spcPts val="4155"/>
              </a:lnSpc>
              <a:buFont typeface="Arial" panose="020B0604020202020204"/>
              <a:buChar char="•"/>
            </a:pP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Colab Notebook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 </a:t>
            </a:r>
            <a:r>
              <a:rPr lang="en-US" sz="3465" spc="-103">
                <a:solidFill>
                  <a:srgbClr val="000000"/>
                </a:solidFill>
                <a:latin typeface="Poppins Bold" panose="00000800000000000000"/>
              </a:rPr>
              <a:t>: </a:t>
            </a:r>
            <a:r>
              <a:rPr lang="en-US" sz="3465" spc="-103">
                <a:solidFill>
                  <a:srgbClr val="000000"/>
                </a:solidFill>
                <a:latin typeface="Poppins" panose="00000500000000000000"/>
              </a:rPr>
              <a:t>Python for building the machine learning components of the chatbot and stress detector.</a:t>
            </a:r>
            <a:endParaRPr lang="en-US" sz="3465" spc="-103">
              <a:solidFill>
                <a:srgbClr val="000000"/>
              </a:solidFill>
              <a:latin typeface="Poppins" panose="00000500000000000000"/>
            </a:endParaRPr>
          </a:p>
          <a:p>
            <a:pPr algn="just">
              <a:lnSpc>
                <a:spcPts val="4155"/>
              </a:lnSpc>
            </a:pPr>
          </a:p>
        </p:txBody>
      </p:sp>
      <p:sp>
        <p:nvSpPr>
          <p:cNvPr id="4" name="Freeform 4"/>
          <p:cNvSpPr/>
          <p:nvPr/>
        </p:nvSpPr>
        <p:spPr>
          <a:xfrm flipH="1">
            <a:off x="-1069087" y="6914404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4195574" y="0"/>
                </a:moveTo>
                <a:lnTo>
                  <a:pt x="0" y="0"/>
                </a:lnTo>
                <a:lnTo>
                  <a:pt x="0" y="4687792"/>
                </a:lnTo>
                <a:lnTo>
                  <a:pt x="4195574" y="4687792"/>
                </a:lnTo>
                <a:lnTo>
                  <a:pt x="4195574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020542" y="-1477121"/>
            <a:ext cx="4195574" cy="4687793"/>
          </a:xfrm>
          <a:custGeom>
            <a:avLst/>
            <a:gdLst/>
            <a:ahLst/>
            <a:cxnLst/>
            <a:rect l="l" t="t" r="r" b="b"/>
            <a:pathLst>
              <a:path w="4195574" h="4687793">
                <a:moveTo>
                  <a:pt x="0" y="4687792"/>
                </a:moveTo>
                <a:lnTo>
                  <a:pt x="4195574" y="4687792"/>
                </a:lnTo>
                <a:lnTo>
                  <a:pt x="4195574" y="0"/>
                </a:lnTo>
                <a:lnTo>
                  <a:pt x="0" y="0"/>
                </a:lnTo>
                <a:lnTo>
                  <a:pt x="0" y="468779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Presentation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Alyssum</vt:lpstr>
      <vt:lpstr>Arial</vt:lpstr>
      <vt:lpstr>Canva Sans 1 Bold</vt:lpstr>
      <vt:lpstr>Teko Bold</vt:lpstr>
      <vt:lpstr>Poppins Bold</vt:lpstr>
      <vt:lpstr>Poppins</vt:lpstr>
      <vt:lpstr>Poppins Semi-Bold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Healwell</dc:title>
  <dc:creator/>
  <cp:lastModifiedBy>Anushka Singh</cp:lastModifiedBy>
  <cp:revision>2</cp:revision>
  <dcterms:created xsi:type="dcterms:W3CDTF">2006-08-16T00:00:00Z</dcterms:created>
  <dcterms:modified xsi:type="dcterms:W3CDTF">2023-11-02T09:47:15Z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1131ABF78CDA4462A9A42C8D8198851B_12</vt:lpwstr>
  </property>
  <property fmtid="{D5CDD505-2E9C-101B-9397-08002B2CF9AE}" pid="3" name="KSOProductBuildVer">
    <vt:lpwstr>1033-12.2.0.13266</vt:lpwstr>
  </property>
</Properties>
</file>