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2" r:id="rId8"/>
    <p:sldId id="273" r:id="rId9"/>
    <p:sldId id="274" r:id="rId10"/>
    <p:sldId id="276" r:id="rId11"/>
    <p:sldId id="277" r:id="rId12"/>
    <p:sldId id="279" r:id="rId13"/>
    <p:sldId id="278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E6E63-FE64-EFE4-1CE7-C6E9A07188C5}" v="150" dt="2023-11-01T19:17:04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6617A-2901-4A7E-A3B8-C7D4A4920B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AD909B1-B434-4597-94F1-611296AF8FCA}">
      <dgm:prSet/>
      <dgm:spPr/>
      <dgm:t>
        <a:bodyPr/>
        <a:lstStyle/>
        <a:p>
          <a:r>
            <a:rPr lang="en-US"/>
            <a:t>Sentiment Analysis in Action: Let's see how sentiment analysis works with some example product reviews</a:t>
          </a:r>
        </a:p>
      </dgm:t>
    </dgm:pt>
    <dgm:pt modelId="{BDC16039-F25A-415B-B86F-0E7DD40DA6E3}" type="parTrans" cxnId="{99986AE6-E9BA-42C1-821E-1000CFB27A61}">
      <dgm:prSet/>
      <dgm:spPr/>
      <dgm:t>
        <a:bodyPr/>
        <a:lstStyle/>
        <a:p>
          <a:endParaRPr lang="en-US"/>
        </a:p>
      </dgm:t>
    </dgm:pt>
    <dgm:pt modelId="{16AF2560-8708-4078-9397-2C41D7032E4F}" type="sibTrans" cxnId="{99986AE6-E9BA-42C1-821E-1000CFB27A61}">
      <dgm:prSet/>
      <dgm:spPr/>
      <dgm:t>
        <a:bodyPr/>
        <a:lstStyle/>
        <a:p>
          <a:endParaRPr lang="en-US"/>
        </a:p>
      </dgm:t>
    </dgm:pt>
    <dgm:pt modelId="{325B90A8-3D0F-41F7-B8CA-D5C93D0F137E}">
      <dgm:prSet/>
      <dgm:spPr/>
      <dgm:t>
        <a:bodyPr/>
        <a:lstStyle/>
        <a:p>
          <a:r>
            <a:rPr lang="en-US"/>
            <a:t>Review 1: "This product is amazing! I love it."</a:t>
          </a:r>
        </a:p>
      </dgm:t>
    </dgm:pt>
    <dgm:pt modelId="{564C6DEC-9845-422A-8DF2-0AF04922682E}" type="parTrans" cxnId="{D35188FE-8FFC-45E8-9459-268391979541}">
      <dgm:prSet/>
      <dgm:spPr/>
      <dgm:t>
        <a:bodyPr/>
        <a:lstStyle/>
        <a:p>
          <a:endParaRPr lang="en-US"/>
        </a:p>
      </dgm:t>
    </dgm:pt>
    <dgm:pt modelId="{0CE5C067-E30C-4832-B6EB-023C473BB28B}" type="sibTrans" cxnId="{D35188FE-8FFC-45E8-9459-268391979541}">
      <dgm:prSet/>
      <dgm:spPr/>
      <dgm:t>
        <a:bodyPr/>
        <a:lstStyle/>
        <a:p>
          <a:endParaRPr lang="en-US"/>
        </a:p>
      </dgm:t>
    </dgm:pt>
    <dgm:pt modelId="{FE87F727-700F-46AB-B53E-88BD8293048C}">
      <dgm:prSet/>
      <dgm:spPr/>
      <dgm:t>
        <a:bodyPr/>
        <a:lstStyle/>
        <a:p>
          <a:r>
            <a:rPr lang="en-US"/>
            <a:t>Review 2: "Terrible product. Waste of money."</a:t>
          </a:r>
        </a:p>
      </dgm:t>
    </dgm:pt>
    <dgm:pt modelId="{554FE033-A82F-4E29-B844-32828DA270E9}" type="parTrans" cxnId="{09495D2C-83B9-4AEC-ACF5-A9661BAAC79B}">
      <dgm:prSet/>
      <dgm:spPr/>
      <dgm:t>
        <a:bodyPr/>
        <a:lstStyle/>
        <a:p>
          <a:endParaRPr lang="en-US"/>
        </a:p>
      </dgm:t>
    </dgm:pt>
    <dgm:pt modelId="{07730EBE-7C9F-428F-B266-C6CBC4EB9C86}" type="sibTrans" cxnId="{09495D2C-83B9-4AEC-ACF5-A9661BAAC79B}">
      <dgm:prSet/>
      <dgm:spPr/>
      <dgm:t>
        <a:bodyPr/>
        <a:lstStyle/>
        <a:p>
          <a:endParaRPr lang="en-US"/>
        </a:p>
      </dgm:t>
    </dgm:pt>
    <dgm:pt modelId="{5A2AE130-E514-4DE4-B63F-731D6F4106E7}">
      <dgm:prSet/>
      <dgm:spPr/>
      <dgm:t>
        <a:bodyPr/>
        <a:lstStyle/>
        <a:p>
          <a:r>
            <a:rPr lang="en-US"/>
            <a:t>Review 3: "The product is okay."</a:t>
          </a:r>
        </a:p>
      </dgm:t>
    </dgm:pt>
    <dgm:pt modelId="{AD308C83-A721-4BC0-A0BA-4D1993DC7983}" type="parTrans" cxnId="{00CCA231-2D25-454E-BE42-AAAC75B3ABE4}">
      <dgm:prSet/>
      <dgm:spPr/>
      <dgm:t>
        <a:bodyPr/>
        <a:lstStyle/>
        <a:p>
          <a:endParaRPr lang="en-US"/>
        </a:p>
      </dgm:t>
    </dgm:pt>
    <dgm:pt modelId="{C0BC8AD7-AF6C-484D-8ACC-C2E2DF4C0A63}" type="sibTrans" cxnId="{00CCA231-2D25-454E-BE42-AAAC75B3ABE4}">
      <dgm:prSet/>
      <dgm:spPr/>
      <dgm:t>
        <a:bodyPr/>
        <a:lstStyle/>
        <a:p>
          <a:endParaRPr lang="en-US"/>
        </a:p>
      </dgm:t>
    </dgm:pt>
    <dgm:pt modelId="{82B9B80A-BF8F-4864-BB85-AE829D4350BB}" type="pres">
      <dgm:prSet presAssocID="{F056617A-2901-4A7E-A3B8-C7D4A4920B5A}" presName="root" presStyleCnt="0">
        <dgm:presLayoutVars>
          <dgm:dir/>
          <dgm:resizeHandles val="exact"/>
        </dgm:presLayoutVars>
      </dgm:prSet>
      <dgm:spPr/>
    </dgm:pt>
    <dgm:pt modelId="{F4B337E4-F31A-4F74-BFC0-86B49C9F5292}" type="pres">
      <dgm:prSet presAssocID="{5AD909B1-B434-4597-94F1-611296AF8FCA}" presName="compNode" presStyleCnt="0"/>
      <dgm:spPr/>
    </dgm:pt>
    <dgm:pt modelId="{5EB83739-CD72-4FD5-8A94-7B4371926D26}" type="pres">
      <dgm:prSet presAssocID="{5AD909B1-B434-4597-94F1-611296AF8FCA}" presName="bgRect" presStyleLbl="bgShp" presStyleIdx="0" presStyleCnt="4"/>
      <dgm:spPr/>
    </dgm:pt>
    <dgm:pt modelId="{4756B77D-0090-46B4-BB3C-AFB916C34CE6}" type="pres">
      <dgm:prSet presAssocID="{5AD909B1-B434-4597-94F1-611296AF8F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A3DBF0E5-E12D-4773-A2B3-8FA5C223F48B}" type="pres">
      <dgm:prSet presAssocID="{5AD909B1-B434-4597-94F1-611296AF8FCA}" presName="spaceRect" presStyleCnt="0"/>
      <dgm:spPr/>
    </dgm:pt>
    <dgm:pt modelId="{2088FDF1-A267-45F2-9ADC-AAAA52A41810}" type="pres">
      <dgm:prSet presAssocID="{5AD909B1-B434-4597-94F1-611296AF8FCA}" presName="parTx" presStyleLbl="revTx" presStyleIdx="0" presStyleCnt="4">
        <dgm:presLayoutVars>
          <dgm:chMax val="0"/>
          <dgm:chPref val="0"/>
        </dgm:presLayoutVars>
      </dgm:prSet>
      <dgm:spPr/>
    </dgm:pt>
    <dgm:pt modelId="{01800350-8163-4928-A1AA-D2C16B02C3CC}" type="pres">
      <dgm:prSet presAssocID="{16AF2560-8708-4078-9397-2C41D7032E4F}" presName="sibTrans" presStyleCnt="0"/>
      <dgm:spPr/>
    </dgm:pt>
    <dgm:pt modelId="{86EDEC66-FE5C-4095-8CD0-0268CDF2B008}" type="pres">
      <dgm:prSet presAssocID="{325B90A8-3D0F-41F7-B8CA-D5C93D0F137E}" presName="compNode" presStyleCnt="0"/>
      <dgm:spPr/>
    </dgm:pt>
    <dgm:pt modelId="{5B66BFBF-00A2-49A9-94AB-2B1AB47720BA}" type="pres">
      <dgm:prSet presAssocID="{325B90A8-3D0F-41F7-B8CA-D5C93D0F137E}" presName="bgRect" presStyleLbl="bgShp" presStyleIdx="1" presStyleCnt="4"/>
      <dgm:spPr/>
    </dgm:pt>
    <dgm:pt modelId="{9B10580A-ED6B-4E3D-A01E-0189E676A6ED}" type="pres">
      <dgm:prSet presAssocID="{325B90A8-3D0F-41F7-B8CA-D5C93D0F13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568468F5-A534-4A1E-BE6B-328E2D6B0B76}" type="pres">
      <dgm:prSet presAssocID="{325B90A8-3D0F-41F7-B8CA-D5C93D0F137E}" presName="spaceRect" presStyleCnt="0"/>
      <dgm:spPr/>
    </dgm:pt>
    <dgm:pt modelId="{1564359E-3A42-4564-B502-328C367CD614}" type="pres">
      <dgm:prSet presAssocID="{325B90A8-3D0F-41F7-B8CA-D5C93D0F137E}" presName="parTx" presStyleLbl="revTx" presStyleIdx="1" presStyleCnt="4">
        <dgm:presLayoutVars>
          <dgm:chMax val="0"/>
          <dgm:chPref val="0"/>
        </dgm:presLayoutVars>
      </dgm:prSet>
      <dgm:spPr/>
    </dgm:pt>
    <dgm:pt modelId="{B51C2AAC-50FD-4C0F-97D7-7D0389A2D590}" type="pres">
      <dgm:prSet presAssocID="{0CE5C067-E30C-4832-B6EB-023C473BB28B}" presName="sibTrans" presStyleCnt="0"/>
      <dgm:spPr/>
    </dgm:pt>
    <dgm:pt modelId="{43DA81E3-467B-4EAE-8258-7E697AEBDC93}" type="pres">
      <dgm:prSet presAssocID="{FE87F727-700F-46AB-B53E-88BD8293048C}" presName="compNode" presStyleCnt="0"/>
      <dgm:spPr/>
    </dgm:pt>
    <dgm:pt modelId="{56DB73EB-A82C-4FEB-A803-75F0A408FE45}" type="pres">
      <dgm:prSet presAssocID="{FE87F727-700F-46AB-B53E-88BD8293048C}" presName="bgRect" presStyleLbl="bgShp" presStyleIdx="2" presStyleCnt="4"/>
      <dgm:spPr/>
    </dgm:pt>
    <dgm:pt modelId="{02FA6E25-50A7-4469-B08F-76CB3AFC040A}" type="pres">
      <dgm:prSet presAssocID="{FE87F727-700F-46AB-B53E-88BD829304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DF50D94-FADA-4E78-88E9-693E4EA5B9F5}" type="pres">
      <dgm:prSet presAssocID="{FE87F727-700F-46AB-B53E-88BD8293048C}" presName="spaceRect" presStyleCnt="0"/>
      <dgm:spPr/>
    </dgm:pt>
    <dgm:pt modelId="{E3DE22A9-E2E1-4697-856D-E702BB780D66}" type="pres">
      <dgm:prSet presAssocID="{FE87F727-700F-46AB-B53E-88BD8293048C}" presName="parTx" presStyleLbl="revTx" presStyleIdx="2" presStyleCnt="4">
        <dgm:presLayoutVars>
          <dgm:chMax val="0"/>
          <dgm:chPref val="0"/>
        </dgm:presLayoutVars>
      </dgm:prSet>
      <dgm:spPr/>
    </dgm:pt>
    <dgm:pt modelId="{C1F779E4-0946-403F-836B-D4DFD4D4EE7A}" type="pres">
      <dgm:prSet presAssocID="{07730EBE-7C9F-428F-B266-C6CBC4EB9C86}" presName="sibTrans" presStyleCnt="0"/>
      <dgm:spPr/>
    </dgm:pt>
    <dgm:pt modelId="{010F6AE4-ABC7-4824-96E8-9D92663B888F}" type="pres">
      <dgm:prSet presAssocID="{5A2AE130-E514-4DE4-B63F-731D6F4106E7}" presName="compNode" presStyleCnt="0"/>
      <dgm:spPr/>
    </dgm:pt>
    <dgm:pt modelId="{B4D75388-9F6A-4CC2-A3A7-0FEF16C4D10A}" type="pres">
      <dgm:prSet presAssocID="{5A2AE130-E514-4DE4-B63F-731D6F4106E7}" presName="bgRect" presStyleLbl="bgShp" presStyleIdx="3" presStyleCnt="4"/>
      <dgm:spPr/>
    </dgm:pt>
    <dgm:pt modelId="{2767EBF5-7C0D-46CC-993B-34F26DBB58A8}" type="pres">
      <dgm:prSet presAssocID="{5A2AE130-E514-4DE4-B63F-731D6F4106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8F23399-7A68-45CE-A2CB-10E7CB20E0C4}" type="pres">
      <dgm:prSet presAssocID="{5A2AE130-E514-4DE4-B63F-731D6F4106E7}" presName="spaceRect" presStyleCnt="0"/>
      <dgm:spPr/>
    </dgm:pt>
    <dgm:pt modelId="{38A6A8EE-6216-4563-8A89-E0F386EA9C4D}" type="pres">
      <dgm:prSet presAssocID="{5A2AE130-E514-4DE4-B63F-731D6F4106E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9495D2C-83B9-4AEC-ACF5-A9661BAAC79B}" srcId="{F056617A-2901-4A7E-A3B8-C7D4A4920B5A}" destId="{FE87F727-700F-46AB-B53E-88BD8293048C}" srcOrd="2" destOrd="0" parTransId="{554FE033-A82F-4E29-B844-32828DA270E9}" sibTransId="{07730EBE-7C9F-428F-B266-C6CBC4EB9C86}"/>
    <dgm:cxn modelId="{00CCA231-2D25-454E-BE42-AAAC75B3ABE4}" srcId="{F056617A-2901-4A7E-A3B8-C7D4A4920B5A}" destId="{5A2AE130-E514-4DE4-B63F-731D6F4106E7}" srcOrd="3" destOrd="0" parTransId="{AD308C83-A721-4BC0-A0BA-4D1993DC7983}" sibTransId="{C0BC8AD7-AF6C-484D-8ACC-C2E2DF4C0A63}"/>
    <dgm:cxn modelId="{C82DA28A-BEE2-4A06-A8D0-473699CFC078}" type="presOf" srcId="{5AD909B1-B434-4597-94F1-611296AF8FCA}" destId="{2088FDF1-A267-45F2-9ADC-AAAA52A41810}" srcOrd="0" destOrd="0" presId="urn:microsoft.com/office/officeart/2018/2/layout/IconVerticalSolidList"/>
    <dgm:cxn modelId="{B41FA4B8-A77F-4B5F-850A-2D0E259945C2}" type="presOf" srcId="{325B90A8-3D0F-41F7-B8CA-D5C93D0F137E}" destId="{1564359E-3A42-4564-B502-328C367CD614}" srcOrd="0" destOrd="0" presId="urn:microsoft.com/office/officeart/2018/2/layout/IconVerticalSolidList"/>
    <dgm:cxn modelId="{060A3FBF-0C51-4142-BF9F-3DC6F9F19928}" type="presOf" srcId="{F056617A-2901-4A7E-A3B8-C7D4A4920B5A}" destId="{82B9B80A-BF8F-4864-BB85-AE829D4350BB}" srcOrd="0" destOrd="0" presId="urn:microsoft.com/office/officeart/2018/2/layout/IconVerticalSolidList"/>
    <dgm:cxn modelId="{D8A9F5E3-B393-4998-9B5A-1124F8D2A50F}" type="presOf" srcId="{5A2AE130-E514-4DE4-B63F-731D6F4106E7}" destId="{38A6A8EE-6216-4563-8A89-E0F386EA9C4D}" srcOrd="0" destOrd="0" presId="urn:microsoft.com/office/officeart/2018/2/layout/IconVerticalSolidList"/>
    <dgm:cxn modelId="{99986AE6-E9BA-42C1-821E-1000CFB27A61}" srcId="{F056617A-2901-4A7E-A3B8-C7D4A4920B5A}" destId="{5AD909B1-B434-4597-94F1-611296AF8FCA}" srcOrd="0" destOrd="0" parTransId="{BDC16039-F25A-415B-B86F-0E7DD40DA6E3}" sibTransId="{16AF2560-8708-4078-9397-2C41D7032E4F}"/>
    <dgm:cxn modelId="{083986E6-3852-4E31-A84A-68D345FD2650}" type="presOf" srcId="{FE87F727-700F-46AB-B53E-88BD8293048C}" destId="{E3DE22A9-E2E1-4697-856D-E702BB780D66}" srcOrd="0" destOrd="0" presId="urn:microsoft.com/office/officeart/2018/2/layout/IconVerticalSolidList"/>
    <dgm:cxn modelId="{D35188FE-8FFC-45E8-9459-268391979541}" srcId="{F056617A-2901-4A7E-A3B8-C7D4A4920B5A}" destId="{325B90A8-3D0F-41F7-B8CA-D5C93D0F137E}" srcOrd="1" destOrd="0" parTransId="{564C6DEC-9845-422A-8DF2-0AF04922682E}" sibTransId="{0CE5C067-E30C-4832-B6EB-023C473BB28B}"/>
    <dgm:cxn modelId="{CA1FA396-FCA5-4777-B641-BFE77387279C}" type="presParOf" srcId="{82B9B80A-BF8F-4864-BB85-AE829D4350BB}" destId="{F4B337E4-F31A-4F74-BFC0-86B49C9F5292}" srcOrd="0" destOrd="0" presId="urn:microsoft.com/office/officeart/2018/2/layout/IconVerticalSolidList"/>
    <dgm:cxn modelId="{7E626159-54B4-4123-8907-BEF8FB480865}" type="presParOf" srcId="{F4B337E4-F31A-4F74-BFC0-86B49C9F5292}" destId="{5EB83739-CD72-4FD5-8A94-7B4371926D26}" srcOrd="0" destOrd="0" presId="urn:microsoft.com/office/officeart/2018/2/layout/IconVerticalSolidList"/>
    <dgm:cxn modelId="{F412AE9A-DEC0-4C88-9056-66CE771801CB}" type="presParOf" srcId="{F4B337E4-F31A-4F74-BFC0-86B49C9F5292}" destId="{4756B77D-0090-46B4-BB3C-AFB916C34CE6}" srcOrd="1" destOrd="0" presId="urn:microsoft.com/office/officeart/2018/2/layout/IconVerticalSolidList"/>
    <dgm:cxn modelId="{9CEB82C5-2059-4256-988D-3D7F1AE37FB1}" type="presParOf" srcId="{F4B337E4-F31A-4F74-BFC0-86B49C9F5292}" destId="{A3DBF0E5-E12D-4773-A2B3-8FA5C223F48B}" srcOrd="2" destOrd="0" presId="urn:microsoft.com/office/officeart/2018/2/layout/IconVerticalSolidList"/>
    <dgm:cxn modelId="{4D345689-927E-47BA-B523-BD91D39A2FEA}" type="presParOf" srcId="{F4B337E4-F31A-4F74-BFC0-86B49C9F5292}" destId="{2088FDF1-A267-45F2-9ADC-AAAA52A41810}" srcOrd="3" destOrd="0" presId="urn:microsoft.com/office/officeart/2018/2/layout/IconVerticalSolidList"/>
    <dgm:cxn modelId="{674DFB92-DE56-46A7-AFA8-DC1D162A0272}" type="presParOf" srcId="{82B9B80A-BF8F-4864-BB85-AE829D4350BB}" destId="{01800350-8163-4928-A1AA-D2C16B02C3CC}" srcOrd="1" destOrd="0" presId="urn:microsoft.com/office/officeart/2018/2/layout/IconVerticalSolidList"/>
    <dgm:cxn modelId="{87638C61-3723-4D73-A8BC-0A184BDCD9E8}" type="presParOf" srcId="{82B9B80A-BF8F-4864-BB85-AE829D4350BB}" destId="{86EDEC66-FE5C-4095-8CD0-0268CDF2B008}" srcOrd="2" destOrd="0" presId="urn:microsoft.com/office/officeart/2018/2/layout/IconVerticalSolidList"/>
    <dgm:cxn modelId="{21300DBE-415A-457F-89F3-C93D01031646}" type="presParOf" srcId="{86EDEC66-FE5C-4095-8CD0-0268CDF2B008}" destId="{5B66BFBF-00A2-49A9-94AB-2B1AB47720BA}" srcOrd="0" destOrd="0" presId="urn:microsoft.com/office/officeart/2018/2/layout/IconVerticalSolidList"/>
    <dgm:cxn modelId="{261B56B8-AEAC-4495-8DB2-EE4B1C3D9A73}" type="presParOf" srcId="{86EDEC66-FE5C-4095-8CD0-0268CDF2B008}" destId="{9B10580A-ED6B-4E3D-A01E-0189E676A6ED}" srcOrd="1" destOrd="0" presId="urn:microsoft.com/office/officeart/2018/2/layout/IconVerticalSolidList"/>
    <dgm:cxn modelId="{66C46A67-B5CC-49A9-B671-0AD5DED3E748}" type="presParOf" srcId="{86EDEC66-FE5C-4095-8CD0-0268CDF2B008}" destId="{568468F5-A534-4A1E-BE6B-328E2D6B0B76}" srcOrd="2" destOrd="0" presId="urn:microsoft.com/office/officeart/2018/2/layout/IconVerticalSolidList"/>
    <dgm:cxn modelId="{85502568-A7F8-4A2B-929B-1624E4BDFB0B}" type="presParOf" srcId="{86EDEC66-FE5C-4095-8CD0-0268CDF2B008}" destId="{1564359E-3A42-4564-B502-328C367CD614}" srcOrd="3" destOrd="0" presId="urn:microsoft.com/office/officeart/2018/2/layout/IconVerticalSolidList"/>
    <dgm:cxn modelId="{6FEEFCBA-56FE-4B36-9036-50A81FD882A0}" type="presParOf" srcId="{82B9B80A-BF8F-4864-BB85-AE829D4350BB}" destId="{B51C2AAC-50FD-4C0F-97D7-7D0389A2D590}" srcOrd="3" destOrd="0" presId="urn:microsoft.com/office/officeart/2018/2/layout/IconVerticalSolidList"/>
    <dgm:cxn modelId="{EB075574-8403-4B60-BE66-2CB2FE0D653A}" type="presParOf" srcId="{82B9B80A-BF8F-4864-BB85-AE829D4350BB}" destId="{43DA81E3-467B-4EAE-8258-7E697AEBDC93}" srcOrd="4" destOrd="0" presId="urn:microsoft.com/office/officeart/2018/2/layout/IconVerticalSolidList"/>
    <dgm:cxn modelId="{F17EE68A-77DD-41EC-96E4-385CC97B02C7}" type="presParOf" srcId="{43DA81E3-467B-4EAE-8258-7E697AEBDC93}" destId="{56DB73EB-A82C-4FEB-A803-75F0A408FE45}" srcOrd="0" destOrd="0" presId="urn:microsoft.com/office/officeart/2018/2/layout/IconVerticalSolidList"/>
    <dgm:cxn modelId="{98B6DBC1-0917-416E-A239-DB804CA9B619}" type="presParOf" srcId="{43DA81E3-467B-4EAE-8258-7E697AEBDC93}" destId="{02FA6E25-50A7-4469-B08F-76CB3AFC040A}" srcOrd="1" destOrd="0" presId="urn:microsoft.com/office/officeart/2018/2/layout/IconVerticalSolidList"/>
    <dgm:cxn modelId="{5A3914FE-55D6-4579-A9E9-198DC3421F16}" type="presParOf" srcId="{43DA81E3-467B-4EAE-8258-7E697AEBDC93}" destId="{ADF50D94-FADA-4E78-88E9-693E4EA5B9F5}" srcOrd="2" destOrd="0" presId="urn:microsoft.com/office/officeart/2018/2/layout/IconVerticalSolidList"/>
    <dgm:cxn modelId="{C33BB7CF-F4CD-49B9-BFC5-B423D3A62A04}" type="presParOf" srcId="{43DA81E3-467B-4EAE-8258-7E697AEBDC93}" destId="{E3DE22A9-E2E1-4697-856D-E702BB780D66}" srcOrd="3" destOrd="0" presId="urn:microsoft.com/office/officeart/2018/2/layout/IconVerticalSolidList"/>
    <dgm:cxn modelId="{07EDAB3B-2F69-4CF6-A3D2-16288117AE2E}" type="presParOf" srcId="{82B9B80A-BF8F-4864-BB85-AE829D4350BB}" destId="{C1F779E4-0946-403F-836B-D4DFD4D4EE7A}" srcOrd="5" destOrd="0" presId="urn:microsoft.com/office/officeart/2018/2/layout/IconVerticalSolidList"/>
    <dgm:cxn modelId="{3B8AF516-217E-4FDF-981F-B4DA5305FB47}" type="presParOf" srcId="{82B9B80A-BF8F-4864-BB85-AE829D4350BB}" destId="{010F6AE4-ABC7-4824-96E8-9D92663B888F}" srcOrd="6" destOrd="0" presId="urn:microsoft.com/office/officeart/2018/2/layout/IconVerticalSolidList"/>
    <dgm:cxn modelId="{692B2300-60E3-4F06-BE58-7CFF6A71879A}" type="presParOf" srcId="{010F6AE4-ABC7-4824-96E8-9D92663B888F}" destId="{B4D75388-9F6A-4CC2-A3A7-0FEF16C4D10A}" srcOrd="0" destOrd="0" presId="urn:microsoft.com/office/officeart/2018/2/layout/IconVerticalSolidList"/>
    <dgm:cxn modelId="{E1369782-160C-43F2-903B-89F36B32A89C}" type="presParOf" srcId="{010F6AE4-ABC7-4824-96E8-9D92663B888F}" destId="{2767EBF5-7C0D-46CC-993B-34F26DBB58A8}" srcOrd="1" destOrd="0" presId="urn:microsoft.com/office/officeart/2018/2/layout/IconVerticalSolidList"/>
    <dgm:cxn modelId="{A9DF52FA-F8F5-4CF7-BF01-F22D6DAB8646}" type="presParOf" srcId="{010F6AE4-ABC7-4824-96E8-9D92663B888F}" destId="{A8F23399-7A68-45CE-A2CB-10E7CB20E0C4}" srcOrd="2" destOrd="0" presId="urn:microsoft.com/office/officeart/2018/2/layout/IconVerticalSolidList"/>
    <dgm:cxn modelId="{CA826F03-D0F3-4433-B363-E7FB8315E4D9}" type="presParOf" srcId="{010F6AE4-ABC7-4824-96E8-9D92663B888F}" destId="{38A6A8EE-6216-4563-8A89-E0F386EA9C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3739-CD72-4FD5-8A94-7B4371926D26}">
      <dsp:nvSpPr>
        <dsp:cNvPr id="0" name=""/>
        <dsp:cNvSpPr/>
      </dsp:nvSpPr>
      <dsp:spPr>
        <a:xfrm>
          <a:off x="0" y="2185"/>
          <a:ext cx="6541475" cy="11075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6B77D-0090-46B4-BB3C-AFB916C34CE6}">
      <dsp:nvSpPr>
        <dsp:cNvPr id="0" name=""/>
        <dsp:cNvSpPr/>
      </dsp:nvSpPr>
      <dsp:spPr>
        <a:xfrm>
          <a:off x="335040" y="251388"/>
          <a:ext cx="609164" cy="6091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8FDF1-A267-45F2-9ADC-AAAA52A41810}">
      <dsp:nvSpPr>
        <dsp:cNvPr id="0" name=""/>
        <dsp:cNvSpPr/>
      </dsp:nvSpPr>
      <dsp:spPr>
        <a:xfrm>
          <a:off x="1279245" y="2185"/>
          <a:ext cx="5262229" cy="1107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18" tIns="117218" rIns="117218" bIns="1172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Sentiment Analysis in Action: Let's see how sentiment analysis works with some example product reviews</a:t>
          </a:r>
        </a:p>
      </dsp:txBody>
      <dsp:txXfrm>
        <a:off x="1279245" y="2185"/>
        <a:ext cx="5262229" cy="1107571"/>
      </dsp:txXfrm>
    </dsp:sp>
    <dsp:sp modelId="{5B66BFBF-00A2-49A9-94AB-2B1AB47720BA}">
      <dsp:nvSpPr>
        <dsp:cNvPr id="0" name=""/>
        <dsp:cNvSpPr/>
      </dsp:nvSpPr>
      <dsp:spPr>
        <a:xfrm>
          <a:off x="0" y="1386649"/>
          <a:ext cx="6541475" cy="11075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0580A-ED6B-4E3D-A01E-0189E676A6ED}">
      <dsp:nvSpPr>
        <dsp:cNvPr id="0" name=""/>
        <dsp:cNvSpPr/>
      </dsp:nvSpPr>
      <dsp:spPr>
        <a:xfrm>
          <a:off x="335040" y="1635853"/>
          <a:ext cx="609164" cy="6091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4359E-3A42-4564-B502-328C367CD614}">
      <dsp:nvSpPr>
        <dsp:cNvPr id="0" name=""/>
        <dsp:cNvSpPr/>
      </dsp:nvSpPr>
      <dsp:spPr>
        <a:xfrm>
          <a:off x="1279245" y="1386649"/>
          <a:ext cx="5262229" cy="1107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18" tIns="117218" rIns="117218" bIns="1172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Review 1: "This product is amazing! I love it."</a:t>
          </a:r>
        </a:p>
      </dsp:txBody>
      <dsp:txXfrm>
        <a:off x="1279245" y="1386649"/>
        <a:ext cx="5262229" cy="1107571"/>
      </dsp:txXfrm>
    </dsp:sp>
    <dsp:sp modelId="{56DB73EB-A82C-4FEB-A803-75F0A408FE45}">
      <dsp:nvSpPr>
        <dsp:cNvPr id="0" name=""/>
        <dsp:cNvSpPr/>
      </dsp:nvSpPr>
      <dsp:spPr>
        <a:xfrm>
          <a:off x="0" y="2771114"/>
          <a:ext cx="6541475" cy="11075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A6E25-50A7-4469-B08F-76CB3AFC040A}">
      <dsp:nvSpPr>
        <dsp:cNvPr id="0" name=""/>
        <dsp:cNvSpPr/>
      </dsp:nvSpPr>
      <dsp:spPr>
        <a:xfrm>
          <a:off x="335040" y="3020318"/>
          <a:ext cx="609164" cy="6091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E22A9-E2E1-4697-856D-E702BB780D66}">
      <dsp:nvSpPr>
        <dsp:cNvPr id="0" name=""/>
        <dsp:cNvSpPr/>
      </dsp:nvSpPr>
      <dsp:spPr>
        <a:xfrm>
          <a:off x="1279245" y="2771114"/>
          <a:ext cx="5262229" cy="1107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18" tIns="117218" rIns="117218" bIns="1172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Review 2: "Terrible product. Waste of money."</a:t>
          </a:r>
        </a:p>
      </dsp:txBody>
      <dsp:txXfrm>
        <a:off x="1279245" y="2771114"/>
        <a:ext cx="5262229" cy="1107571"/>
      </dsp:txXfrm>
    </dsp:sp>
    <dsp:sp modelId="{B4D75388-9F6A-4CC2-A3A7-0FEF16C4D10A}">
      <dsp:nvSpPr>
        <dsp:cNvPr id="0" name=""/>
        <dsp:cNvSpPr/>
      </dsp:nvSpPr>
      <dsp:spPr>
        <a:xfrm>
          <a:off x="0" y="4155579"/>
          <a:ext cx="6541475" cy="11075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7EBF5-7C0D-46CC-993B-34F26DBB58A8}">
      <dsp:nvSpPr>
        <dsp:cNvPr id="0" name=""/>
        <dsp:cNvSpPr/>
      </dsp:nvSpPr>
      <dsp:spPr>
        <a:xfrm>
          <a:off x="335040" y="4404782"/>
          <a:ext cx="609164" cy="6091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6A8EE-6216-4563-8A89-E0F386EA9C4D}">
      <dsp:nvSpPr>
        <dsp:cNvPr id="0" name=""/>
        <dsp:cNvSpPr/>
      </dsp:nvSpPr>
      <dsp:spPr>
        <a:xfrm>
          <a:off x="1279245" y="4155579"/>
          <a:ext cx="5262229" cy="1107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18" tIns="117218" rIns="117218" bIns="1172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Review 3: "The product is okay."</a:t>
          </a:r>
        </a:p>
      </dsp:txBody>
      <dsp:txXfrm>
        <a:off x="1279245" y="4155579"/>
        <a:ext cx="5262229" cy="1107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2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1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9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9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9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80A6A-2E3B-6662-7357-943221064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" b="24952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83349" y="2632681"/>
            <a:ext cx="3975251" cy="3378153"/>
          </a:xfrm>
        </p:spPr>
        <p:txBody>
          <a:bodyPr>
            <a:normAutofit/>
          </a:bodyPr>
          <a:lstStyle/>
          <a:p>
            <a:pPr algn="r"/>
            <a:r>
              <a:rPr lang="en-US" sz="4400" b="1" i="0" dirty="0">
                <a:latin typeface="Times New Roman"/>
                <a:cs typeface="Times New Roman"/>
              </a:rPr>
              <a:t>Title</a:t>
            </a:r>
            <a:br>
              <a:rPr lang="en-US" sz="4400" b="1" i="0" dirty="0">
                <a:latin typeface="Times New Roman"/>
              </a:rPr>
            </a:br>
            <a:r>
              <a:rPr lang="en-US" sz="4400" b="1" i="0" dirty="0">
                <a:latin typeface="Times New Roman"/>
                <a:cs typeface="Times New Roman"/>
              </a:rPr>
              <a:t>sap </a:t>
            </a:r>
            <a:r>
              <a:rPr lang="en-US" sz="4400" b="1" i="0" dirty="0" err="1">
                <a:latin typeface="Times New Roman"/>
                <a:cs typeface="Times New Roman"/>
              </a:rPr>
              <a:t>rEview</a:t>
            </a:r>
            <a:endParaRPr lang="en-US" sz="4400" b="1" i="0" dirty="0">
              <a:latin typeface="Times New Roman"/>
              <a:cs typeface="Times New Roman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7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Times New Roman"/>
                <a:cs typeface="Times New Roman"/>
              </a:rPr>
              <a:t> Tools Required</a:t>
            </a:r>
          </a:p>
        </p:txBody>
      </p:sp>
      <p:pic>
        <p:nvPicPr>
          <p:cNvPr id="6" name="Picture 5" descr="D-I-Y tools and crafts">
            <a:extLst>
              <a:ext uri="{FF2B5EF4-FFF2-40B4-BE49-F238E27FC236}">
                <a16:creationId xmlns:a16="http://schemas.microsoft.com/office/drawing/2014/main" id="{BCFC7B5C-3EDA-A5F0-C423-6233CC5A3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" r="50031" b="-3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50908" y="1718543"/>
            <a:ext cx="6238687" cy="44512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solidFill>
                <a:srgbClr val="374151"/>
              </a:solidFill>
            </a:endParaRPr>
          </a:p>
          <a:p>
            <a:r>
              <a:rPr lang="en-US" b="1" dirty="0">
                <a:ea typeface="+mn-lt"/>
                <a:cs typeface="+mn-lt"/>
              </a:rPr>
              <a:t>Text Processing Libraries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: Libraries like NLTK (Natural Language Toolkit), </a:t>
            </a:r>
            <a:r>
              <a:rPr lang="en-US" dirty="0" err="1">
                <a:solidFill>
                  <a:srgbClr val="374151"/>
                </a:solidFill>
                <a:ea typeface="+mn-lt"/>
                <a:cs typeface="+mn-lt"/>
              </a:rPr>
              <a:t>spaCy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, or the Stanford NLP library can help with text preprocessing tasks such as tokenization, stop word removal, and stemming/lemmatization.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Machine Learning Libraries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: Python libraries like scikit-learn, TensorFlow, and </a:t>
            </a:r>
            <a:r>
              <a:rPr lang="en-US" dirty="0" err="1">
                <a:solidFill>
                  <a:srgbClr val="374151"/>
                </a:solidFill>
                <a:ea typeface="+mn-lt"/>
                <a:cs typeface="+mn-lt"/>
              </a:rPr>
              <a:t>Keras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 are commonly used for building sentiment analysis models. You may also consider pre-trained models like BERT or GPT-3 for more advanced analyses.</a:t>
            </a:r>
            <a:endParaRPr lang="en-US" dirty="0"/>
          </a:p>
          <a:p>
            <a:pPr lvl="0"/>
            <a:endParaRPr lang="en-US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8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sz="4100" b="1" i="0" dirty="0">
                <a:latin typeface="Times New Roman"/>
                <a:cs typeface="Times New Roman"/>
              </a:rPr>
              <a:t> Real-World Applications</a:t>
            </a:r>
          </a:p>
        </p:txBody>
      </p:sp>
      <p:pic>
        <p:nvPicPr>
          <p:cNvPr id="6" name="Picture 5" descr="World map with flight paths">
            <a:extLst>
              <a:ext uri="{FF2B5EF4-FFF2-40B4-BE49-F238E27FC236}">
                <a16:creationId xmlns:a16="http://schemas.microsoft.com/office/drawing/2014/main" id="{EB5CA7F2-0754-F41A-50F3-266789FDF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6" r="28734" b="-5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800" dirty="0"/>
              <a:t>Real-World Applications: Sentiment analysis has practical applications across various industries, including e-commerce, hospitality, and healthcare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3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Times New Roman"/>
                <a:cs typeface="Times New Roman"/>
              </a:rPr>
              <a:t> Future Work</a:t>
            </a:r>
          </a:p>
        </p:txBody>
      </p:sp>
      <p:pic>
        <p:nvPicPr>
          <p:cNvPr id="6" name="Picture 5" descr="Microscope in a laboratory">
            <a:extLst>
              <a:ext uri="{FF2B5EF4-FFF2-40B4-BE49-F238E27FC236}">
                <a16:creationId xmlns:a16="http://schemas.microsoft.com/office/drawing/2014/main" id="{72D15F9C-49D8-38C9-E717-FFE7D574F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46" b="-3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 Future research can explore more advanced sentiment analysis techniques, such as deep learning models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0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Times New Roman"/>
                <a:cs typeface="Times New Roman"/>
              </a:rPr>
              <a:t> Conclusion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56EF167F-FD84-257E-B6B8-B2B95D9B0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49" r="18898" b="-3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800" dirty="0"/>
              <a:t>Conclusion: In summary, our project successfully achieved its objectives of sentiment analysis in product reviews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1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E08C0F-BF1C-4FE3-19EB-4094DB6FB713}"/>
              </a:ext>
            </a:extLst>
          </p:cNvPr>
          <p:cNvSpPr/>
          <p:nvPr/>
        </p:nvSpPr>
        <p:spPr>
          <a:xfrm>
            <a:off x="2898648" y="2153518"/>
            <a:ext cx="70957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649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Times New Roman"/>
                <a:cs typeface="Times New Roman"/>
              </a:rPr>
              <a:t>SAP-Review</a:t>
            </a:r>
            <a:endParaRPr b="1" i="0" dirty="0">
              <a:latin typeface="Times New Roman"/>
              <a:cs typeface="Times New Roman"/>
            </a:endParaRPr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3BA1AAE4-FEBC-792B-AF02-6FED661A4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6" r="28683" b="8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800" b="1" dirty="0"/>
              <a:t>Title: "Sentiment Analysis of Product Reviews: Unveiling Customer Insights"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2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Times New Roman"/>
                <a:cs typeface="Times New Roman"/>
              </a:rPr>
              <a:t> Introduction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1E07C886-235B-DA2C-21FD-F29FB8F93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11" r="9197" b="-9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800" b="1" dirty="0"/>
              <a:t>This project is a vital exploration into the world of consumer feedback</a:t>
            </a:r>
          </a:p>
          <a:p>
            <a:pPr lvl="0"/>
            <a:r>
              <a:rPr lang="en-US" sz="2800" b="1" dirty="0"/>
              <a:t>This project is your gateway to understanding the voices of consumers in the digital age and leveraging their sentiments for informed, data-driven actions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4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Times New Roman"/>
                <a:cs typeface="Times New Roman"/>
              </a:rPr>
              <a:t>Objectives</a:t>
            </a:r>
          </a:p>
        </p:txBody>
      </p:sp>
      <p:pic>
        <p:nvPicPr>
          <p:cNvPr id="6" name="Picture 5" descr="Blue arrows pointing at a red button">
            <a:extLst>
              <a:ext uri="{FF2B5EF4-FFF2-40B4-BE49-F238E27FC236}">
                <a16:creationId xmlns:a16="http://schemas.microsoft.com/office/drawing/2014/main" id="{8AA55196-3E02-EA59-0454-B9E8ACF10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3" r="21764" b="-3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 Our main objectives are to analyze the sentiment of product reviews and gain insights into customer feedback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29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sz="3700" b="1" i="0" dirty="0">
                <a:latin typeface="Times New Roman"/>
                <a:cs typeface="Times New Roman"/>
              </a:rPr>
              <a:t> Significance of Sentiment Analysis</a:t>
            </a:r>
          </a:p>
        </p:txBody>
      </p:sp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D3980052-388C-23E4-5074-51A68DA18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46" b="-3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Customer</a:t>
            </a:r>
            <a:r>
              <a:rPr lang="en-US" sz="2800" b="1" dirty="0">
                <a:ea typeface="+mn-lt"/>
                <a:cs typeface="+mn-lt"/>
              </a:rPr>
              <a:t> Insights</a:t>
            </a:r>
            <a:r>
              <a:rPr lang="en-US" sz="2800" dirty="0">
                <a:solidFill>
                  <a:srgbClr val="374151"/>
                </a:solidFill>
                <a:ea typeface="+mn-lt"/>
                <a:cs typeface="+mn-lt"/>
              </a:rPr>
              <a:t>: Sentiment analysis allows businesses to gain a deeper understanding of their customers. </a:t>
            </a:r>
          </a:p>
          <a:p>
            <a:r>
              <a:rPr lang="en-US" sz="2800" b="1" dirty="0">
                <a:solidFill>
                  <a:srgbClr val="374151"/>
                </a:solidFill>
                <a:ea typeface="+mn-lt"/>
                <a:cs typeface="+mn-lt"/>
              </a:rPr>
              <a:t>Brand Management</a:t>
            </a:r>
            <a:r>
              <a:rPr lang="en-US" sz="2800" dirty="0">
                <a:solidFill>
                  <a:srgbClr val="374151"/>
                </a:solidFill>
                <a:ea typeface="+mn-lt"/>
                <a:cs typeface="+mn-lt"/>
              </a:rPr>
              <a:t>: Monitoring sentiment helps companies manage their brand's reputation. </a:t>
            </a:r>
            <a:endParaRPr lang="en-US" sz="2800" dirty="0">
              <a:solidFill>
                <a:srgbClr val="37415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49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Times New Roman"/>
                <a:cs typeface="Times New Roman"/>
              </a:rPr>
              <a:t> Data Collection</a:t>
            </a:r>
          </a:p>
        </p:txBody>
      </p:sp>
      <p:pic>
        <p:nvPicPr>
          <p:cNvPr id="6" name="Picture 5" descr="Illuminated server room panel">
            <a:extLst>
              <a:ext uri="{FF2B5EF4-FFF2-40B4-BE49-F238E27FC236}">
                <a16:creationId xmlns:a16="http://schemas.microsoft.com/office/drawing/2014/main" id="{C7AE2E60-9D13-C02C-6250-74A0F4B74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71" r="32776" b="-3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800" dirty="0"/>
              <a:t>Our data collection process is robust and diverse, involving web scraping, preprocessing, and metadata extraction.</a:t>
            </a:r>
          </a:p>
          <a:p>
            <a:r>
              <a:rPr lang="en-US" sz="2800" dirty="0">
                <a:solidFill>
                  <a:srgbClr val="374151"/>
                </a:solidFill>
                <a:ea typeface="+mn-lt"/>
                <a:cs typeface="+mn-lt"/>
              </a:rPr>
              <a:t>We prioritize ethical practices and use random and stratified sampling to ensure balanced representation. 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7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sz="3700" b="1" i="0" dirty="0">
                <a:latin typeface="Times New Roman"/>
                <a:cs typeface="Times New Roman"/>
              </a:rPr>
              <a:t>Sentiment Analysis Methodology</a:t>
            </a:r>
          </a:p>
        </p:txBody>
      </p:sp>
      <p:pic>
        <p:nvPicPr>
          <p:cNvPr id="6" name="Picture 5" descr="Complex maths formulae on a blackboard">
            <a:extLst>
              <a:ext uri="{FF2B5EF4-FFF2-40B4-BE49-F238E27FC236}">
                <a16:creationId xmlns:a16="http://schemas.microsoft.com/office/drawing/2014/main" id="{F3635B5C-BF7E-9260-6113-E22188844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1" r="29797" b="-8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800" dirty="0"/>
              <a:t>Sentiment Analysis Methodology: TextBlob, a natural language processing library, was used for sentiment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2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68908" y="657225"/>
            <a:ext cx="3740228" cy="3056578"/>
          </a:xfrm>
        </p:spPr>
        <p:txBody>
          <a:bodyPr anchor="t">
            <a:normAutofit/>
          </a:bodyPr>
          <a:lstStyle/>
          <a:p>
            <a:r>
              <a:rPr lang="en-US" sz="3300" b="1" i="0" dirty="0">
                <a:latin typeface="Times New Roman"/>
                <a:cs typeface="Times New Roman"/>
              </a:rPr>
              <a:t>Sentiment Analysis in Action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4173782-EEC9-8278-403C-879437BF0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02901"/>
              </p:ext>
            </p:extLst>
          </p:nvPr>
        </p:nvGraphicFramePr>
        <p:xfrm>
          <a:off x="4788040" y="728505"/>
          <a:ext cx="6541475" cy="526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44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Times New Roman"/>
                <a:cs typeface="Times New Roman"/>
              </a:rPr>
              <a:t> Sentiment Analysis Results</a:t>
            </a:r>
          </a:p>
        </p:txBody>
      </p:sp>
      <p:pic>
        <p:nvPicPr>
          <p:cNvPr id="6" name="Picture 5" descr="Angled shot of pen on a graph">
            <a:extLst>
              <a:ext uri="{FF2B5EF4-FFF2-40B4-BE49-F238E27FC236}">
                <a16:creationId xmlns:a16="http://schemas.microsoft.com/office/drawing/2014/main" id="{67214AA5-E138-E105-6A93-DD88C90BE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3" r="47773" b="-3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800" dirty="0"/>
              <a:t>Sentiment Analysis Results: After analyzing a substantial number of reviews, we found the following distribution</a:t>
            </a:r>
          </a:p>
          <a:p>
            <a:pPr lvl="0"/>
            <a:r>
              <a:rPr lang="en-US" sz="2800" dirty="0"/>
              <a:t>Positive: 60%</a:t>
            </a:r>
          </a:p>
          <a:p>
            <a:pPr lvl="0"/>
            <a:r>
              <a:rPr lang="en-US" sz="2800" dirty="0"/>
              <a:t>Neutral: 25%</a:t>
            </a:r>
          </a:p>
          <a:p>
            <a:pPr lvl="0"/>
            <a:r>
              <a:rPr lang="en-US" sz="2800" dirty="0"/>
              <a:t>Negative: 15%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9834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233A3D"/>
      </a:dk2>
      <a:lt2>
        <a:srgbClr val="E2E4E8"/>
      </a:lt2>
      <a:accent1>
        <a:srgbClr val="BD9D67"/>
      </a:accent1>
      <a:accent2>
        <a:srgbClr val="A3A65C"/>
      </a:accent2>
      <a:accent3>
        <a:srgbClr val="8FAA6F"/>
      </a:accent3>
      <a:accent4>
        <a:srgbClr val="6CB263"/>
      </a:accent4>
      <a:accent5>
        <a:srgbClr val="6DAF81"/>
      </a:accent5>
      <a:accent6>
        <a:srgbClr val="62B09A"/>
      </a:accent6>
      <a:hlink>
        <a:srgbClr val="6983AE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391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Univers Condensed Light</vt:lpstr>
      <vt:lpstr>Walbaum Display Light</vt:lpstr>
      <vt:lpstr>AngleLinesVTI</vt:lpstr>
      <vt:lpstr>Title sap rEview</vt:lpstr>
      <vt:lpstr>SAP-Review</vt:lpstr>
      <vt:lpstr> Introduction</vt:lpstr>
      <vt:lpstr>Objectives</vt:lpstr>
      <vt:lpstr> Significance of Sentiment Analysis</vt:lpstr>
      <vt:lpstr> Data Collection</vt:lpstr>
      <vt:lpstr>Sentiment Analysis Methodology</vt:lpstr>
      <vt:lpstr>Sentiment Analysis in Action</vt:lpstr>
      <vt:lpstr> Sentiment Analysis Results</vt:lpstr>
      <vt:lpstr> Tools Required</vt:lpstr>
      <vt:lpstr> Real-World Applications</vt:lpstr>
      <vt:lpstr> Future Work</vt:lpstr>
      <vt:lpstr> 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kunal shrivastava</cp:lastModifiedBy>
  <cp:revision>103</cp:revision>
  <dcterms:created xsi:type="dcterms:W3CDTF">2023-11-01T19:00:26Z</dcterms:created>
  <dcterms:modified xsi:type="dcterms:W3CDTF">2023-11-02T10:13:00Z</dcterms:modified>
</cp:coreProperties>
</file>