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71" r:id="rId3"/>
    <p:sldId id="272" r:id="rId4"/>
    <p:sldId id="258" r:id="rId5"/>
    <p:sldId id="259" r:id="rId6"/>
    <p:sldId id="273" r:id="rId7"/>
    <p:sldId id="275" r:id="rId8"/>
    <p:sldId id="27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82" d="100"/>
          <a:sy n="82"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11/2/2023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10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14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11/2/2023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174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15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69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26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71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72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11/2/2023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0535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08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11/2/2023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36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11/2/2023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8763713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0" r:id="rId6"/>
    <p:sldLayoutId id="2147483766" r:id="rId7"/>
    <p:sldLayoutId id="2147483767" r:id="rId8"/>
    <p:sldLayoutId id="2147483768" r:id="rId9"/>
    <p:sldLayoutId id="2147483769" r:id="rId10"/>
    <p:sldLayoutId id="214748377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hindawi.com/journals/complexity/2020/8885861/fig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B326D-1B4B-66C2-D370-76C631534D4A}"/>
              </a:ext>
            </a:extLst>
          </p:cNvPr>
          <p:cNvSpPr>
            <a:spLocks noGrp="1"/>
          </p:cNvSpPr>
          <p:nvPr>
            <p:ph type="ctrTitle"/>
          </p:nvPr>
        </p:nvSpPr>
        <p:spPr>
          <a:xfrm>
            <a:off x="565150" y="770889"/>
            <a:ext cx="4134537" cy="2866405"/>
          </a:xfrm>
        </p:spPr>
        <p:txBody>
          <a:bodyPr>
            <a:normAutofit fontScale="90000"/>
          </a:bodyPr>
          <a:lstStyle/>
          <a:p>
            <a:pPr>
              <a:lnSpc>
                <a:spcPct val="90000"/>
              </a:lnSpc>
            </a:pPr>
            <a:r>
              <a:rPr lang="en-IN" sz="3800" dirty="0"/>
              <a:t>KIET Group of Institutions </a:t>
            </a:r>
            <a:br>
              <a:rPr lang="en-IN" sz="3800" dirty="0"/>
            </a:br>
            <a:r>
              <a:rPr lang="en-IN" sz="3800" dirty="0"/>
              <a:t>Ghaziabad     </a:t>
            </a:r>
            <a:br>
              <a:rPr lang="en-IN" sz="3800" dirty="0"/>
            </a:br>
            <a:br>
              <a:rPr lang="en-IN" sz="3800" dirty="0"/>
            </a:br>
            <a:r>
              <a:rPr lang="en-IN" sz="3800" dirty="0">
                <a:solidFill>
                  <a:srgbClr val="FF0000"/>
                </a:solidFill>
              </a:rPr>
              <a:t>DEPARTMENT</a:t>
            </a:r>
            <a:r>
              <a:rPr lang="en-IN" sz="3800" dirty="0"/>
              <a:t>:</a:t>
            </a:r>
            <a:br>
              <a:rPr lang="en-IN" sz="3800" dirty="0"/>
            </a:br>
            <a:r>
              <a:rPr lang="en-IN" sz="3800" dirty="0">
                <a:solidFill>
                  <a:srgbClr val="00B050"/>
                </a:solidFill>
              </a:rPr>
              <a:t>CSE(AI AND ML)</a:t>
            </a:r>
          </a:p>
        </p:txBody>
      </p:sp>
      <p:sp>
        <p:nvSpPr>
          <p:cNvPr id="3" name="Subtitle 2">
            <a:extLst>
              <a:ext uri="{FF2B5EF4-FFF2-40B4-BE49-F238E27FC236}">
                <a16:creationId xmlns:a16="http://schemas.microsoft.com/office/drawing/2014/main" id="{BCC72AB2-F133-F13C-4ECA-F10EE3228B15}"/>
              </a:ext>
            </a:extLst>
          </p:cNvPr>
          <p:cNvSpPr>
            <a:spLocks noGrp="1"/>
          </p:cNvSpPr>
          <p:nvPr>
            <p:ph type="subTitle" idx="1"/>
          </p:nvPr>
        </p:nvSpPr>
        <p:spPr>
          <a:xfrm>
            <a:off x="565150" y="4283239"/>
            <a:ext cx="4134537" cy="1475177"/>
          </a:xfrm>
        </p:spPr>
        <p:txBody>
          <a:bodyPr>
            <a:normAutofit fontScale="25000" lnSpcReduction="20000"/>
          </a:bodyPr>
          <a:lstStyle/>
          <a:p>
            <a:r>
              <a:rPr lang="en-IN" sz="6400" dirty="0"/>
              <a:t>MINI PROJECT </a:t>
            </a:r>
          </a:p>
          <a:p>
            <a:r>
              <a:rPr lang="en-IN" sz="6400" dirty="0"/>
              <a:t>by</a:t>
            </a:r>
            <a:endParaRPr lang="en-IN" sz="6400" dirty="0">
              <a:solidFill>
                <a:schemeClr val="accent6"/>
              </a:solidFill>
            </a:endParaRPr>
          </a:p>
          <a:p>
            <a:r>
              <a:rPr lang="en-IN" sz="5500" dirty="0">
                <a:solidFill>
                  <a:schemeClr val="accent6"/>
                </a:solidFill>
              </a:rPr>
              <a:t> RISHABH BHARTI</a:t>
            </a:r>
          </a:p>
          <a:p>
            <a:r>
              <a:rPr lang="en-IN" sz="5500" dirty="0">
                <a:solidFill>
                  <a:schemeClr val="accent6"/>
                </a:solidFill>
              </a:rPr>
              <a:t>VAIBHAV PANJIYAR </a:t>
            </a:r>
          </a:p>
          <a:p>
            <a:r>
              <a:rPr lang="en-IN" sz="5500" dirty="0">
                <a:solidFill>
                  <a:schemeClr val="accent6"/>
                </a:solidFill>
              </a:rPr>
              <a:t>PUNEET SINGH </a:t>
            </a:r>
          </a:p>
          <a:p>
            <a:r>
              <a:rPr lang="en-IN" sz="5500" dirty="0">
                <a:solidFill>
                  <a:schemeClr val="accent6"/>
                </a:solidFill>
              </a:rPr>
              <a:t>VAISHANV YADAV</a:t>
            </a:r>
          </a:p>
          <a:p>
            <a:r>
              <a:rPr lang="en-IN" dirty="0">
                <a:solidFill>
                  <a:schemeClr val="accent6"/>
                </a:solidFill>
              </a:rPr>
              <a:t>      </a:t>
            </a:r>
          </a:p>
          <a:p>
            <a:endParaRPr lang="en-IN" dirty="0">
              <a:solidFill>
                <a:schemeClr val="accent6"/>
              </a:solidFill>
            </a:endParaRPr>
          </a:p>
        </p:txBody>
      </p:sp>
      <p:cxnSp>
        <p:nvCxnSpPr>
          <p:cNvPr id="36" name="Straight Connector 24">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n abstract burst of blue and pink">
            <a:extLst>
              <a:ext uri="{FF2B5EF4-FFF2-40B4-BE49-F238E27FC236}">
                <a16:creationId xmlns:a16="http://schemas.microsoft.com/office/drawing/2014/main" id="{06A60BE7-6F50-5F52-62E3-6DD90AA4B38B}"/>
              </a:ext>
            </a:extLst>
          </p:cNvPr>
          <p:cNvPicPr>
            <a:picLocks noChangeAspect="1"/>
          </p:cNvPicPr>
          <p:nvPr/>
        </p:nvPicPr>
        <p:blipFill rotWithShape="1">
          <a:blip r:embed="rId2"/>
          <a:srcRect l="21591" r="21591"/>
          <a:stretch/>
        </p:blipFill>
        <p:spPr>
          <a:xfrm>
            <a:off x="5264837" y="1"/>
            <a:ext cx="6927163" cy="6857999"/>
          </a:xfrm>
          <a:prstGeom prst="rect">
            <a:avLst/>
          </a:prstGeom>
        </p:spPr>
      </p:pic>
      <p:grpSp>
        <p:nvGrpSpPr>
          <p:cNvPr id="37" name="Group 26">
            <a:extLst>
              <a:ext uri="{FF2B5EF4-FFF2-40B4-BE49-F238E27FC236}">
                <a16:creationId xmlns:a16="http://schemas.microsoft.com/office/drawing/2014/main" id="{DE48D4BE-638C-5049-8A9F-D15A86E4E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8" name="Freeform 91">
              <a:extLst>
                <a:ext uri="{FF2B5EF4-FFF2-40B4-BE49-F238E27FC236}">
                  <a16:creationId xmlns:a16="http://schemas.microsoft.com/office/drawing/2014/main" id="{DF8710DD-8623-0045-9C27-3663AF831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2">
              <a:extLst>
                <a:ext uri="{FF2B5EF4-FFF2-40B4-BE49-F238E27FC236}">
                  <a16:creationId xmlns:a16="http://schemas.microsoft.com/office/drawing/2014/main" id="{1A25D1DF-E3C6-9D49-9AF3-336FEE4A7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93">
              <a:extLst>
                <a:ext uri="{FF2B5EF4-FFF2-40B4-BE49-F238E27FC236}">
                  <a16:creationId xmlns:a16="http://schemas.microsoft.com/office/drawing/2014/main" id="{D64871EE-73D8-5F4B-AC94-0AA9ECD34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94">
              <a:extLst>
                <a:ext uri="{FF2B5EF4-FFF2-40B4-BE49-F238E27FC236}">
                  <a16:creationId xmlns:a16="http://schemas.microsoft.com/office/drawing/2014/main" id="{43740FCB-5707-4E48-BDF6-DC6C93B2B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95">
              <a:extLst>
                <a:ext uri="{FF2B5EF4-FFF2-40B4-BE49-F238E27FC236}">
                  <a16:creationId xmlns:a16="http://schemas.microsoft.com/office/drawing/2014/main" id="{8D1C35ED-1091-D644-85E9-229D1535F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96">
              <a:extLst>
                <a:ext uri="{FF2B5EF4-FFF2-40B4-BE49-F238E27FC236}">
                  <a16:creationId xmlns:a16="http://schemas.microsoft.com/office/drawing/2014/main" id="{6B502189-CE99-7843-92E7-4D17D28E6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97">
              <a:extLst>
                <a:ext uri="{FF2B5EF4-FFF2-40B4-BE49-F238E27FC236}">
                  <a16:creationId xmlns:a16="http://schemas.microsoft.com/office/drawing/2014/main" id="{6FD2CD41-6936-0042-9119-463699DB9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2CD7BB26-C16D-6FB2-E57B-6F0D694A444F}"/>
              </a:ext>
            </a:extLst>
          </p:cNvPr>
          <p:cNvPicPr>
            <a:picLocks noChangeAspect="1"/>
          </p:cNvPicPr>
          <p:nvPr/>
        </p:nvPicPr>
        <p:blipFill>
          <a:blip r:embed="rId3"/>
          <a:stretch>
            <a:fillRect/>
          </a:stretch>
        </p:blipFill>
        <p:spPr>
          <a:xfrm>
            <a:off x="3908613" y="1099585"/>
            <a:ext cx="1237128" cy="1081526"/>
          </a:xfrm>
          <a:prstGeom prst="rect">
            <a:avLst/>
          </a:prstGeom>
        </p:spPr>
      </p:pic>
    </p:spTree>
    <p:extLst>
      <p:ext uri="{BB962C8B-B14F-4D97-AF65-F5344CB8AC3E}">
        <p14:creationId xmlns:p14="http://schemas.microsoft.com/office/powerpoint/2010/main" val="140814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591EF0-57E1-36FD-0673-13A804956D17}"/>
              </a:ext>
            </a:extLst>
          </p:cNvPr>
          <p:cNvSpPr>
            <a:spLocks noGrp="1"/>
          </p:cNvSpPr>
          <p:nvPr>
            <p:ph type="subTitle" idx="1"/>
          </p:nvPr>
        </p:nvSpPr>
        <p:spPr>
          <a:xfrm>
            <a:off x="654424" y="1967457"/>
            <a:ext cx="4976727" cy="3676122"/>
          </a:xfrm>
        </p:spPr>
        <p:txBody>
          <a:bodyPr>
            <a:normAutofit fontScale="32500" lnSpcReduction="20000"/>
          </a:bodyPr>
          <a:lstStyle/>
          <a:p>
            <a:r>
              <a:rPr lang="en-US" sz="12800" b="1" dirty="0">
                <a:solidFill>
                  <a:schemeClr val="accent3">
                    <a:lumMod val="75000"/>
                  </a:schemeClr>
                </a:solidFill>
              </a:rPr>
              <a:t>What is fake news?</a:t>
            </a:r>
          </a:p>
          <a:p>
            <a:r>
              <a:rPr lang="en-US" sz="8000" dirty="0">
                <a:solidFill>
                  <a:schemeClr val="tx1">
                    <a:lumMod val="85000"/>
                    <a:lumOff val="15000"/>
                  </a:schemeClr>
                </a:solidFill>
              </a:rPr>
              <a:t>Fake news is false or misleading information presented as news. Fake news often has the aim of damaging the reputation of a person or entity, or making money through advertising revenue</a:t>
            </a:r>
            <a:r>
              <a:rPr lang="en-US" sz="4500" dirty="0"/>
              <a:t>.</a:t>
            </a:r>
            <a:endParaRPr lang="en-US" sz="4500" b="1" dirty="0">
              <a:solidFill>
                <a:schemeClr val="accent3">
                  <a:lumMod val="75000"/>
                </a:schemeClr>
              </a:solidFill>
            </a:endParaRPr>
          </a:p>
          <a:p>
            <a:endParaRPr lang="en-GB" dirty="0"/>
          </a:p>
        </p:txBody>
      </p:sp>
      <p:pic>
        <p:nvPicPr>
          <p:cNvPr id="5" name="Picture 4">
            <a:extLst>
              <a:ext uri="{FF2B5EF4-FFF2-40B4-BE49-F238E27FC236}">
                <a16:creationId xmlns:a16="http://schemas.microsoft.com/office/drawing/2014/main" id="{0C1E78F8-778C-62A5-894F-109B8D1D59E7}"/>
              </a:ext>
            </a:extLst>
          </p:cNvPr>
          <p:cNvPicPr>
            <a:picLocks noChangeAspect="1"/>
          </p:cNvPicPr>
          <p:nvPr/>
        </p:nvPicPr>
        <p:blipFill>
          <a:blip r:embed="rId2"/>
          <a:stretch>
            <a:fillRect/>
          </a:stretch>
        </p:blipFill>
        <p:spPr>
          <a:xfrm>
            <a:off x="6693775" y="2599173"/>
            <a:ext cx="3377766" cy="2412690"/>
          </a:xfrm>
          <a:prstGeom prst="rect">
            <a:avLst/>
          </a:prstGeom>
        </p:spPr>
      </p:pic>
      <p:sp>
        <p:nvSpPr>
          <p:cNvPr id="4" name="Oval 3">
            <a:extLst>
              <a:ext uri="{FF2B5EF4-FFF2-40B4-BE49-F238E27FC236}">
                <a16:creationId xmlns:a16="http://schemas.microsoft.com/office/drawing/2014/main" id="{4A525F4B-0701-DD5C-F7EE-F01E1634F156}"/>
              </a:ext>
            </a:extLst>
          </p:cNvPr>
          <p:cNvSpPr/>
          <p:nvPr/>
        </p:nvSpPr>
        <p:spPr>
          <a:xfrm flipV="1">
            <a:off x="451935" y="3290048"/>
            <a:ext cx="113215" cy="93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6">
            <a:extLst>
              <a:ext uri="{FF2B5EF4-FFF2-40B4-BE49-F238E27FC236}">
                <a16:creationId xmlns:a16="http://schemas.microsoft.com/office/drawing/2014/main" id="{603B7E08-9887-C56E-BCBD-E2264509B0C0}"/>
              </a:ext>
            </a:extLst>
          </p:cNvPr>
          <p:cNvSpPr>
            <a:spLocks noGrp="1"/>
          </p:cNvSpPr>
          <p:nvPr>
            <p:ph type="ctrTitle"/>
          </p:nvPr>
        </p:nvSpPr>
        <p:spPr>
          <a:xfrm>
            <a:off x="654424" y="633863"/>
            <a:ext cx="10569015" cy="2866405"/>
          </a:xfrm>
        </p:spPr>
        <p:txBody>
          <a:bodyPr/>
          <a:lstStyle/>
          <a:p>
            <a:r>
              <a:rPr lang="en-IN" dirty="0">
                <a:solidFill>
                  <a:srgbClr val="0070C0"/>
                </a:solidFill>
              </a:rPr>
              <a:t>FAKE NEWS DETECTION</a:t>
            </a:r>
          </a:p>
        </p:txBody>
      </p:sp>
    </p:spTree>
    <p:extLst>
      <p:ext uri="{BB962C8B-B14F-4D97-AF65-F5344CB8AC3E}">
        <p14:creationId xmlns:p14="http://schemas.microsoft.com/office/powerpoint/2010/main" val="337855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2CCD-C0B1-AD89-68E0-13715596C620}"/>
              </a:ext>
            </a:extLst>
          </p:cNvPr>
          <p:cNvSpPr>
            <a:spLocks noGrp="1"/>
          </p:cNvSpPr>
          <p:nvPr>
            <p:ph type="title"/>
          </p:nvPr>
        </p:nvSpPr>
        <p:spPr/>
        <p:txBody>
          <a:bodyPr>
            <a:normAutofit fontScale="90000"/>
          </a:bodyPr>
          <a:lstStyle/>
          <a:p>
            <a:r>
              <a:rPr lang="en-US" b="1" dirty="0">
                <a:solidFill>
                  <a:schemeClr val="accent1">
                    <a:lumMod val="75000"/>
                  </a:schemeClr>
                </a:solidFill>
              </a:rPr>
              <a:t>Why detection of fake news is important?</a:t>
            </a:r>
            <a:endParaRPr lang="en-GB" b="1" dirty="0">
              <a:solidFill>
                <a:schemeClr val="accent1">
                  <a:lumMod val="75000"/>
                </a:schemeClr>
              </a:solidFill>
            </a:endParaRPr>
          </a:p>
        </p:txBody>
      </p:sp>
      <p:sp>
        <p:nvSpPr>
          <p:cNvPr id="3" name="Content Placeholder 2">
            <a:extLst>
              <a:ext uri="{FF2B5EF4-FFF2-40B4-BE49-F238E27FC236}">
                <a16:creationId xmlns:a16="http://schemas.microsoft.com/office/drawing/2014/main" id="{652DCFCF-58AF-5DA7-B216-5DBCA6AD01C9}"/>
              </a:ext>
            </a:extLst>
          </p:cNvPr>
          <p:cNvSpPr>
            <a:spLocks noGrp="1"/>
          </p:cNvSpPr>
          <p:nvPr>
            <p:ph idx="1"/>
          </p:nvPr>
        </p:nvSpPr>
        <p:spPr/>
        <p:txBody>
          <a:bodyPr/>
          <a:lstStyle/>
          <a:p>
            <a:r>
              <a:rPr lang="en-US" dirty="0">
                <a:solidFill>
                  <a:srgbClr val="5F5F5F"/>
                </a:solidFill>
              </a:rPr>
              <a:t>Researchers in (Kudarvalli &amp; Fiaidhi, 2020) said that detection of false news is necessary because many persons spread the fake news on social media to mislead the people. To Ensure the safety of the individuals or organizations from losing their reputation because of false news it is necessary to detect it (Rahman et al., 2020).</a:t>
            </a:r>
            <a:endParaRPr lang="en-GB" dirty="0">
              <a:solidFill>
                <a:srgbClr val="5F5F5F"/>
              </a:solidFill>
            </a:endParaRPr>
          </a:p>
        </p:txBody>
      </p:sp>
    </p:spTree>
    <p:extLst>
      <p:ext uri="{BB962C8B-B14F-4D97-AF65-F5344CB8AC3E}">
        <p14:creationId xmlns:p14="http://schemas.microsoft.com/office/powerpoint/2010/main" val="263623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AF22-8139-5317-F0DF-266C19BF3B20}"/>
              </a:ext>
            </a:extLst>
          </p:cNvPr>
          <p:cNvSpPr>
            <a:spLocks noGrp="1"/>
          </p:cNvSpPr>
          <p:nvPr>
            <p:ph type="title"/>
          </p:nvPr>
        </p:nvSpPr>
        <p:spPr>
          <a:xfrm>
            <a:off x="2049116" y="544397"/>
            <a:ext cx="5854872" cy="1924208"/>
          </a:xfrm>
        </p:spPr>
        <p:txBody>
          <a:bodyPr>
            <a:normAutofit/>
          </a:bodyPr>
          <a:lstStyle/>
          <a:p>
            <a:r>
              <a:rPr lang="en-US" sz="4000" dirty="0">
                <a:solidFill>
                  <a:srgbClr val="92D050"/>
                </a:solidFill>
              </a:rPr>
              <a:t>LIBRARIES</a:t>
            </a:r>
            <a:endParaRPr lang="en-GB" sz="4000" dirty="0">
              <a:solidFill>
                <a:srgbClr val="92D050"/>
              </a:solidFill>
            </a:endParaRPr>
          </a:p>
        </p:txBody>
      </p:sp>
      <p:sp>
        <p:nvSpPr>
          <p:cNvPr id="4" name="Text Placeholder 3">
            <a:extLst>
              <a:ext uri="{FF2B5EF4-FFF2-40B4-BE49-F238E27FC236}">
                <a16:creationId xmlns:a16="http://schemas.microsoft.com/office/drawing/2014/main" id="{851D4018-215C-249E-7748-5B6C2A7E95B5}"/>
              </a:ext>
            </a:extLst>
          </p:cNvPr>
          <p:cNvSpPr>
            <a:spLocks noGrp="1"/>
          </p:cNvSpPr>
          <p:nvPr>
            <p:ph type="body" sz="half" idx="2"/>
          </p:nvPr>
        </p:nvSpPr>
        <p:spPr/>
        <p:txBody>
          <a:bodyPr>
            <a:normAutofit/>
          </a:bodyPr>
          <a:lstStyle/>
          <a:p>
            <a:r>
              <a:rPr lang="en-US" sz="2400" b="1" dirty="0">
                <a:solidFill>
                  <a:srgbClr val="7030A0"/>
                </a:solidFill>
              </a:rPr>
              <a:t>We will be using python libraries to predict and find the structure of the spreading of the  fake news.</a:t>
            </a:r>
            <a:endParaRPr lang="en-GB" sz="2400" b="1" dirty="0">
              <a:solidFill>
                <a:srgbClr val="7030A0"/>
              </a:solidFill>
            </a:endParaRPr>
          </a:p>
        </p:txBody>
      </p:sp>
      <p:pic>
        <p:nvPicPr>
          <p:cNvPr id="14" name="Picture Placeholder 13">
            <a:extLst>
              <a:ext uri="{FF2B5EF4-FFF2-40B4-BE49-F238E27FC236}">
                <a16:creationId xmlns:a16="http://schemas.microsoft.com/office/drawing/2014/main" id="{3137498E-4914-C6ED-079A-32CFD47F5DB1}"/>
              </a:ext>
            </a:extLst>
          </p:cNvPr>
          <p:cNvPicPr>
            <a:picLocks noGrp="1" noChangeAspect="1"/>
          </p:cNvPicPr>
          <p:nvPr>
            <p:ph type="pic" idx="1"/>
          </p:nvPr>
        </p:nvPicPr>
        <p:blipFill>
          <a:blip r:embed="rId2"/>
          <a:srcRect l="865" r="865"/>
          <a:stretch>
            <a:fillRect/>
          </a:stretch>
        </p:blipFill>
        <p:spPr>
          <a:xfrm>
            <a:off x="5331414" y="1079075"/>
            <a:ext cx="6060136" cy="4870411"/>
          </a:xfrm>
        </p:spPr>
      </p:pic>
      <p:sp>
        <p:nvSpPr>
          <p:cNvPr id="3" name="Oval 2">
            <a:extLst>
              <a:ext uri="{FF2B5EF4-FFF2-40B4-BE49-F238E27FC236}">
                <a16:creationId xmlns:a16="http://schemas.microsoft.com/office/drawing/2014/main" id="{D02E11DD-5526-CFA7-C290-69D39CCEEA1A}"/>
              </a:ext>
            </a:extLst>
          </p:cNvPr>
          <p:cNvSpPr/>
          <p:nvPr/>
        </p:nvSpPr>
        <p:spPr>
          <a:xfrm>
            <a:off x="322729" y="2348753"/>
            <a:ext cx="170330" cy="1613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803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EA5849-2C7D-FB54-1864-B293D6C3C2E0}"/>
              </a:ext>
            </a:extLst>
          </p:cNvPr>
          <p:cNvSpPr/>
          <p:nvPr/>
        </p:nvSpPr>
        <p:spPr>
          <a:xfrm>
            <a:off x="1317071" y="645953"/>
            <a:ext cx="3473042" cy="4362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3" name="TextBox 2">
            <a:extLst>
              <a:ext uri="{FF2B5EF4-FFF2-40B4-BE49-F238E27FC236}">
                <a16:creationId xmlns:a16="http://schemas.microsoft.com/office/drawing/2014/main" id="{64211324-48E2-AA60-B939-424195078F81}"/>
              </a:ext>
            </a:extLst>
          </p:cNvPr>
          <p:cNvSpPr txBox="1"/>
          <p:nvPr/>
        </p:nvSpPr>
        <p:spPr>
          <a:xfrm>
            <a:off x="1568741" y="1434517"/>
            <a:ext cx="2969703" cy="923330"/>
          </a:xfrm>
          <a:prstGeom prst="rect">
            <a:avLst/>
          </a:prstGeom>
          <a:noFill/>
        </p:spPr>
        <p:txBody>
          <a:bodyPr wrap="square" rtlCol="0">
            <a:spAutoFit/>
          </a:bodyPr>
          <a:lstStyle/>
          <a:p>
            <a:r>
              <a:rPr lang="en-US" sz="3600" b="1" u="sng" dirty="0">
                <a:solidFill>
                  <a:schemeClr val="bg1"/>
                </a:solidFill>
              </a:rPr>
              <a:t>Technology</a:t>
            </a:r>
          </a:p>
          <a:p>
            <a:endParaRPr lang="en-GB" dirty="0"/>
          </a:p>
        </p:txBody>
      </p:sp>
      <p:sp>
        <p:nvSpPr>
          <p:cNvPr id="4" name="TextBox 3">
            <a:extLst>
              <a:ext uri="{FF2B5EF4-FFF2-40B4-BE49-F238E27FC236}">
                <a16:creationId xmlns:a16="http://schemas.microsoft.com/office/drawing/2014/main" id="{F34A59DB-CDEC-D7A1-973D-E02C5C5E5259}"/>
              </a:ext>
            </a:extLst>
          </p:cNvPr>
          <p:cNvSpPr txBox="1"/>
          <p:nvPr/>
        </p:nvSpPr>
        <p:spPr>
          <a:xfrm>
            <a:off x="2248249" y="1971413"/>
            <a:ext cx="1946246" cy="2308324"/>
          </a:xfrm>
          <a:prstGeom prst="rect">
            <a:avLst/>
          </a:prstGeom>
          <a:noFill/>
        </p:spPr>
        <p:txBody>
          <a:bodyPr wrap="square" rtlCol="0">
            <a:spAutoFit/>
          </a:bodyPr>
          <a:lstStyle/>
          <a:p>
            <a:r>
              <a:rPr lang="en-US" sz="3600" b="1" u="sng" dirty="0">
                <a:solidFill>
                  <a:schemeClr val="bg1"/>
                </a:solidFill>
              </a:rPr>
              <a:t>Which we will be using</a:t>
            </a:r>
            <a:endParaRPr lang="en-GB" sz="3600" b="1" u="sng" dirty="0">
              <a:solidFill>
                <a:schemeClr val="bg1"/>
              </a:solidFill>
            </a:endParaRPr>
          </a:p>
        </p:txBody>
      </p:sp>
      <p:sp>
        <p:nvSpPr>
          <p:cNvPr id="6" name="TextBox 5">
            <a:extLst>
              <a:ext uri="{FF2B5EF4-FFF2-40B4-BE49-F238E27FC236}">
                <a16:creationId xmlns:a16="http://schemas.microsoft.com/office/drawing/2014/main" id="{BF0BE6E0-39F3-F279-526C-4A0E21E6B4CF}"/>
              </a:ext>
            </a:extLst>
          </p:cNvPr>
          <p:cNvSpPr txBox="1"/>
          <p:nvPr/>
        </p:nvSpPr>
        <p:spPr>
          <a:xfrm>
            <a:off x="6640544" y="950177"/>
            <a:ext cx="5176008" cy="4493538"/>
          </a:xfrm>
          <a:prstGeom prst="rect">
            <a:avLst/>
          </a:prstGeom>
          <a:noFill/>
        </p:spPr>
        <p:txBody>
          <a:bodyPr wrap="square" rtlCol="0">
            <a:spAutoFit/>
          </a:bodyPr>
          <a:lstStyle/>
          <a:p>
            <a:r>
              <a:rPr lang="en-US" sz="2400" b="1" u="sng" dirty="0">
                <a:solidFill>
                  <a:schemeClr val="accent1">
                    <a:lumMod val="75000"/>
                  </a:schemeClr>
                </a:solidFill>
              </a:rPr>
              <a:t>Benchmark Algorithms</a:t>
            </a:r>
          </a:p>
          <a:p>
            <a:r>
              <a:rPr lang="en-US" sz="2400" b="1" dirty="0">
                <a:solidFill>
                  <a:srgbClr val="990033"/>
                </a:solidFill>
              </a:rPr>
              <a:t>       Stochastic Gradient Descent</a:t>
            </a:r>
          </a:p>
          <a:p>
            <a:r>
              <a:rPr lang="en-US" sz="2400" b="1" dirty="0">
                <a:solidFill>
                  <a:srgbClr val="990033"/>
                </a:solidFill>
              </a:rPr>
              <a:t>       </a:t>
            </a:r>
            <a:r>
              <a:rPr lang="en-GB" sz="1400" dirty="0"/>
              <a:t>(Stochastic gradient descent is an optimization algorithm often used in machine learning applications to find the model parameters that correspond to the best fit between predicted and actual outputs.)</a:t>
            </a:r>
            <a:endParaRPr lang="en-US" sz="1400" dirty="0">
              <a:solidFill>
                <a:srgbClr val="990033"/>
              </a:solidFill>
            </a:endParaRPr>
          </a:p>
          <a:p>
            <a:r>
              <a:rPr lang="en-US" sz="2400" b="1" dirty="0">
                <a:solidFill>
                  <a:srgbClr val="990033"/>
                </a:solidFill>
              </a:rPr>
              <a:t>       Random Forest Classification</a:t>
            </a:r>
          </a:p>
          <a:p>
            <a:r>
              <a:rPr lang="en-US" sz="2400" b="1" dirty="0">
                <a:solidFill>
                  <a:srgbClr val="990033"/>
                </a:solidFill>
              </a:rPr>
              <a:t> </a:t>
            </a:r>
            <a:r>
              <a:rPr lang="en-GB" sz="1200" dirty="0"/>
              <a:t>(The 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a:t>
            </a:r>
            <a:endParaRPr lang="en-US" sz="1200" dirty="0">
              <a:solidFill>
                <a:srgbClr val="990033"/>
              </a:solidFill>
            </a:endParaRPr>
          </a:p>
          <a:p>
            <a:r>
              <a:rPr lang="en-US" sz="2400" b="1" dirty="0">
                <a:solidFill>
                  <a:srgbClr val="990033"/>
                </a:solidFill>
              </a:rPr>
              <a:t>       Support Vector Machine </a:t>
            </a:r>
          </a:p>
          <a:p>
            <a:r>
              <a:rPr lang="en-US" sz="2400" b="1" dirty="0">
                <a:solidFill>
                  <a:srgbClr val="990033"/>
                </a:solidFill>
              </a:rPr>
              <a:t> </a:t>
            </a:r>
            <a:r>
              <a:rPr lang="en-GB" sz="1400" dirty="0"/>
              <a:t>(A support vector machine (SVM) is a supervised   machine learning model that uses classification algorithms for two-group classification problems.)</a:t>
            </a:r>
            <a:endParaRPr lang="en-GB" sz="1400" dirty="0">
              <a:solidFill>
                <a:srgbClr val="990033"/>
              </a:solidFill>
            </a:endParaRPr>
          </a:p>
        </p:txBody>
      </p:sp>
      <p:sp>
        <p:nvSpPr>
          <p:cNvPr id="7" name="Oval 6">
            <a:extLst>
              <a:ext uri="{FF2B5EF4-FFF2-40B4-BE49-F238E27FC236}">
                <a16:creationId xmlns:a16="http://schemas.microsoft.com/office/drawing/2014/main" id="{C0D4854B-1A4E-64E5-9B59-3B082E847004}"/>
              </a:ext>
            </a:extLst>
          </p:cNvPr>
          <p:cNvSpPr/>
          <p:nvPr/>
        </p:nvSpPr>
        <p:spPr>
          <a:xfrm>
            <a:off x="6285780" y="1461745"/>
            <a:ext cx="151002" cy="117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0E0B41AF-E9FF-58B1-E537-BFAAE2AEB5A0}"/>
              </a:ext>
            </a:extLst>
          </p:cNvPr>
          <p:cNvSpPr/>
          <p:nvPr/>
        </p:nvSpPr>
        <p:spPr>
          <a:xfrm>
            <a:off x="6285780" y="2827090"/>
            <a:ext cx="151002" cy="117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9EA05EB9-4FA6-471E-ADBF-3A2C3049B883}"/>
              </a:ext>
            </a:extLst>
          </p:cNvPr>
          <p:cNvSpPr/>
          <p:nvPr/>
        </p:nvSpPr>
        <p:spPr>
          <a:xfrm>
            <a:off x="5648588" y="1137777"/>
            <a:ext cx="447412" cy="16832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6F0021B-0940-9869-EB77-800CE4328CE8}"/>
              </a:ext>
            </a:extLst>
          </p:cNvPr>
          <p:cNvSpPr/>
          <p:nvPr/>
        </p:nvSpPr>
        <p:spPr>
          <a:xfrm>
            <a:off x="6278336" y="4371043"/>
            <a:ext cx="151002" cy="117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7212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9EA1-B7C6-C256-F0C5-1628A9B7C65D}"/>
              </a:ext>
            </a:extLst>
          </p:cNvPr>
          <p:cNvSpPr>
            <a:spLocks noGrp="1"/>
          </p:cNvSpPr>
          <p:nvPr>
            <p:ph type="ctrTitle"/>
          </p:nvPr>
        </p:nvSpPr>
        <p:spPr>
          <a:xfrm>
            <a:off x="326571" y="768334"/>
            <a:ext cx="11865429" cy="3281152"/>
          </a:xfrm>
        </p:spPr>
        <p:txBody>
          <a:bodyPr>
            <a:normAutofit fontScale="90000"/>
          </a:bodyPr>
          <a:lstStyle/>
          <a:p>
            <a:r>
              <a:rPr lang="en-IN" sz="3600" dirty="0">
                <a:solidFill>
                  <a:srgbClr val="7030A0"/>
                </a:solidFill>
              </a:rPr>
              <a:t>WORKING OF FAKE NEWS DETECTION </a:t>
            </a:r>
            <a:br>
              <a:rPr lang="en-IN" sz="3600" dirty="0">
                <a:solidFill>
                  <a:srgbClr val="7030A0"/>
                </a:solidFill>
              </a:rPr>
            </a:br>
            <a:br>
              <a:rPr lang="en-IN" sz="3600" dirty="0">
                <a:solidFill>
                  <a:srgbClr val="7030A0"/>
                </a:solidFill>
              </a:rPr>
            </a:br>
            <a:r>
              <a:rPr lang="en-US" sz="2400" b="0" i="0" dirty="0">
                <a:solidFill>
                  <a:srgbClr val="333333"/>
                </a:solidFill>
                <a:effectLst/>
                <a:latin typeface="Georgia" panose="02040502050405020303" pitchFamily="18" charset="0"/>
              </a:rPr>
              <a:t>In our work, we use the decoder to make predictions based on the previous sequences of text (news articles) and the previous sequences of user </a:t>
            </a:r>
            <a:r>
              <a:rPr lang="en-US" sz="2400" b="0" i="0" dirty="0" err="1">
                <a:solidFill>
                  <a:srgbClr val="333333"/>
                </a:solidFill>
                <a:effectLst/>
                <a:latin typeface="Georgia" panose="02040502050405020303" pitchFamily="18" charset="0"/>
              </a:rPr>
              <a:t>behaviour</a:t>
            </a:r>
            <a:r>
              <a:rPr lang="en-US" sz="2400" b="0" i="0" dirty="0">
                <a:solidFill>
                  <a:srgbClr val="333333"/>
                </a:solidFill>
                <a:effectLst/>
                <a:latin typeface="Georgia" panose="02040502050405020303" pitchFamily="18" charset="0"/>
              </a:rPr>
              <a:t> (how users respond to those articles). </a:t>
            </a:r>
            <a:br>
              <a:rPr lang="en-US" sz="2400" b="0" i="0" dirty="0">
                <a:solidFill>
                  <a:srgbClr val="333333"/>
                </a:solidFill>
                <a:effectLst/>
                <a:latin typeface="Georgia" panose="02040502050405020303" pitchFamily="18" charset="0"/>
              </a:rPr>
            </a:br>
            <a:br>
              <a:rPr lang="en-US" sz="2400" b="0" i="0" dirty="0">
                <a:solidFill>
                  <a:srgbClr val="333333"/>
                </a:solidFill>
                <a:effectLst/>
                <a:latin typeface="Georgia" panose="02040502050405020303" pitchFamily="18" charset="0"/>
              </a:rPr>
            </a:br>
            <a:r>
              <a:rPr lang="en-US" sz="2400" b="0" i="0" dirty="0">
                <a:solidFill>
                  <a:srgbClr val="333333"/>
                </a:solidFill>
                <a:effectLst/>
                <a:latin typeface="Georgia" panose="02040502050405020303" pitchFamily="18" charset="0"/>
              </a:rPr>
              <a:t>Modelling user </a:t>
            </a:r>
            <a:r>
              <a:rPr lang="en-US" sz="2400" b="0" i="0" dirty="0" err="1">
                <a:solidFill>
                  <a:srgbClr val="333333"/>
                </a:solidFill>
                <a:effectLst/>
                <a:latin typeface="Georgia" panose="02040502050405020303" pitchFamily="18" charset="0"/>
              </a:rPr>
              <a:t>behaviour</a:t>
            </a:r>
            <a:r>
              <a:rPr lang="en-US" sz="2400" b="0" i="0" dirty="0">
                <a:solidFill>
                  <a:srgbClr val="333333"/>
                </a:solidFill>
                <a:effectLst/>
                <a:latin typeface="Georgia" panose="02040502050405020303" pitchFamily="18" charset="0"/>
              </a:rPr>
              <a:t> in such a temporal manner helps us detect fake news in the early stage.</a:t>
            </a:r>
            <a:br>
              <a:rPr lang="en-IN" sz="2400" dirty="0"/>
            </a:br>
            <a:endParaRPr lang="en-IN" sz="2400" dirty="0">
              <a:solidFill>
                <a:srgbClr val="7030A0"/>
              </a:solidFill>
            </a:endParaRPr>
          </a:p>
        </p:txBody>
      </p:sp>
    </p:spTree>
    <p:extLst>
      <p:ext uri="{BB962C8B-B14F-4D97-AF65-F5344CB8AC3E}">
        <p14:creationId xmlns:p14="http://schemas.microsoft.com/office/powerpoint/2010/main" val="397345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B8FBF3E4-13F3-C2E0-1114-0A2A3B54F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2" y="1081961"/>
            <a:ext cx="11298791" cy="563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91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5A11-1141-FE46-7648-99F5CD125AD2}"/>
              </a:ext>
            </a:extLst>
          </p:cNvPr>
          <p:cNvSpPr>
            <a:spLocks noGrp="1"/>
          </p:cNvSpPr>
          <p:nvPr>
            <p:ph type="ctrTitle"/>
          </p:nvPr>
        </p:nvSpPr>
        <p:spPr>
          <a:xfrm>
            <a:off x="565150" y="768334"/>
            <a:ext cx="10685556" cy="2866405"/>
          </a:xfrm>
        </p:spPr>
        <p:txBody>
          <a:bodyPr>
            <a:normAutofit fontScale="90000"/>
          </a:bodyPr>
          <a:lstStyle/>
          <a:p>
            <a:r>
              <a:rPr lang="en-IN" dirty="0">
                <a:solidFill>
                  <a:srgbClr val="C00000"/>
                </a:solidFill>
              </a:rPr>
              <a:t>CONCLUSION</a:t>
            </a:r>
            <a:br>
              <a:rPr lang="en-IN" dirty="0">
                <a:solidFill>
                  <a:srgbClr val="C00000"/>
                </a:solidFill>
              </a:rPr>
            </a:br>
            <a:br>
              <a:rPr lang="en-IN" dirty="0">
                <a:solidFill>
                  <a:srgbClr val="C00000"/>
                </a:solidFill>
              </a:rPr>
            </a:br>
            <a:r>
              <a:rPr lang="en-US" sz="3100" b="0" i="0" dirty="0">
                <a:solidFill>
                  <a:srgbClr val="000000"/>
                </a:solidFill>
                <a:effectLst/>
                <a:latin typeface="STIXGeneral-Regular"/>
              </a:rPr>
              <a:t>Fake news detection has many open issues that require attention of researchers. For instance, in order to reduce the spread of fake news, identifying key elements involved in the spread of news is an important step. Graph theory and machine learning techniques can be employed to identify the key sources involved in spread of fake news. Likewise, real time fake news identification in videos can be another possible future direction.</a:t>
            </a:r>
            <a:br>
              <a:rPr lang="en-IN" dirty="0"/>
            </a:br>
            <a:br>
              <a:rPr lang="en-IN" dirty="0"/>
            </a:br>
            <a:endParaRPr lang="en-IN" dirty="0"/>
          </a:p>
        </p:txBody>
      </p:sp>
    </p:spTree>
    <p:extLst>
      <p:ext uri="{BB962C8B-B14F-4D97-AF65-F5344CB8AC3E}">
        <p14:creationId xmlns:p14="http://schemas.microsoft.com/office/powerpoint/2010/main" val="328130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E8A91ED-5E8D-E784-96BC-F6BDB42C471C}"/>
              </a:ext>
            </a:extLst>
          </p:cNvPr>
          <p:cNvSpPr>
            <a:spLocks noGrp="1"/>
          </p:cNvSpPr>
          <p:nvPr>
            <p:ph idx="1"/>
          </p:nvPr>
        </p:nvSpPr>
        <p:spPr>
          <a:xfrm>
            <a:off x="358962" y="2519083"/>
            <a:ext cx="8390591" cy="4577887"/>
          </a:xfrm>
        </p:spPr>
        <p:txBody>
          <a:bodyPr>
            <a:normAutofit/>
          </a:bodyPr>
          <a:lstStyle/>
          <a:p>
            <a:pPr marL="0" indent="0">
              <a:buNone/>
            </a:pPr>
            <a:r>
              <a:rPr lang="en-IN" sz="4800" dirty="0"/>
              <a:t>                  </a:t>
            </a:r>
            <a:r>
              <a:rPr lang="en-IN" sz="5400" b="1" dirty="0"/>
              <a:t>THANK YOU</a:t>
            </a:r>
          </a:p>
        </p:txBody>
      </p:sp>
    </p:spTree>
    <p:extLst>
      <p:ext uri="{BB962C8B-B14F-4D97-AF65-F5344CB8AC3E}">
        <p14:creationId xmlns:p14="http://schemas.microsoft.com/office/powerpoint/2010/main" val="202429710"/>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317</TotalTime>
  <Words>438</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Georgia</vt:lpstr>
      <vt:lpstr>Neue Haas Grotesk Text Pro</vt:lpstr>
      <vt:lpstr>STIXGeneral-Regular</vt:lpstr>
      <vt:lpstr>PunchcardVTI</vt:lpstr>
      <vt:lpstr>KIET Group of Institutions  Ghaziabad       DEPARTMENT: CSE(AI AND ML)</vt:lpstr>
      <vt:lpstr>FAKE NEWS DETECTION</vt:lpstr>
      <vt:lpstr>Why detection of fake news is important?</vt:lpstr>
      <vt:lpstr>LIBRARIES</vt:lpstr>
      <vt:lpstr>PowerPoint Presentation</vt:lpstr>
      <vt:lpstr>WORKING OF FAKE NEWS DETECTION   In our work, we use the decoder to make predictions based on the previous sequences of text (news articles) and the previous sequences of user behaviour (how users respond to those articles).   Modelling user behaviour in such a temporal manner helps us detect fake news in the early stage. </vt:lpstr>
      <vt:lpstr>PowerPoint Presentation</vt:lpstr>
      <vt:lpstr>CONCLUSION  Fake news detection has many open issues that require attention of researchers. For instance, in order to reduce the spread of fake news, identifying key elements involved in the spread of news is an important step. Graph theory and machine learning techniques can be employed to identify the key sources involved in spread of fake news. Likewise, real time fake news identification in videos can be another possible future direction.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Ghaziabad</dc:title>
  <dc:creator>ADITYA MISHRA</dc:creator>
  <cp:lastModifiedBy>Puneet Singh</cp:lastModifiedBy>
  <cp:revision>8</cp:revision>
  <dcterms:created xsi:type="dcterms:W3CDTF">2022-09-19T09:11:40Z</dcterms:created>
  <dcterms:modified xsi:type="dcterms:W3CDTF">2023-11-02T10:10:37Z</dcterms:modified>
</cp:coreProperties>
</file>