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0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32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0"/>
            <a:ext cx="14630400" cy="8229600"/>
          </a:xfrm>
          <a:prstGeom prst="rect">
            <a:avLst/>
          </a:prstGeom>
          <a:solidFill>
            <a:srgbClr val="FEF5E7"/>
          </a:solidFill>
          <a:ln/>
        </p:spPr>
        <p:txBody>
          <a:bodyPr/>
          <a:lstStyle/>
          <a:p>
            <a:endParaRPr lang="en-IN"/>
          </a:p>
        </p:txBody>
      </p:sp>
      <p:sp>
        <p:nvSpPr>
          <p:cNvPr id="4" name="Text 2"/>
          <p:cNvSpPr/>
          <p:nvPr/>
        </p:nvSpPr>
        <p:spPr>
          <a:xfrm>
            <a:off x="6319599" y="2165271"/>
            <a:ext cx="7477601" cy="2499598"/>
          </a:xfrm>
          <a:prstGeom prst="rect">
            <a:avLst/>
          </a:prstGeom>
          <a:noFill/>
          <a:ln/>
        </p:spPr>
        <p:txBody>
          <a:bodyPr wrap="square" rtlCol="0" anchor="t"/>
          <a:lstStyle/>
          <a:p>
            <a:pPr marL="0" indent="0">
              <a:lnSpc>
                <a:spcPts val="6561"/>
              </a:lnSpc>
              <a:buNone/>
            </a:pPr>
            <a:r>
              <a:rPr lang="en-US" sz="5249" dirty="0">
                <a:solidFill>
                  <a:srgbClr val="1F7135"/>
                </a:solidFill>
                <a:latin typeface="Lora" pitchFamily="34" charset="0"/>
                <a:ea typeface="Lora" pitchFamily="34" charset="-122"/>
                <a:cs typeface="Lora" pitchFamily="34" charset="-120"/>
              </a:rPr>
              <a:t>MentoBliss: Mental Stress Detection and Care </a:t>
            </a:r>
            <a:endParaRPr lang="en-US" sz="5249" dirty="0"/>
          </a:p>
        </p:txBody>
      </p:sp>
      <p:sp>
        <p:nvSpPr>
          <p:cNvPr id="5" name="Text 3"/>
          <p:cNvSpPr/>
          <p:nvPr/>
        </p:nvSpPr>
        <p:spPr>
          <a:xfrm>
            <a:off x="6319599" y="4998125"/>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Welcome to our revolutionary app that aims to detect and provide care for mental stress. Explore our unique approach utilizing technology and a strong support network.</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0"/>
            <a:ext cx="14630400" cy="8229600"/>
          </a:xfrm>
          <a:prstGeom prst="rect">
            <a:avLst/>
          </a:prstGeom>
          <a:solidFill>
            <a:srgbClr val="FEF5E7"/>
          </a:solidFill>
          <a:ln/>
        </p:spPr>
        <p:txBody>
          <a:bodyPr/>
          <a:lstStyle/>
          <a:p>
            <a:endParaRPr lang="en-IN"/>
          </a:p>
        </p:txBody>
      </p:sp>
      <p:sp>
        <p:nvSpPr>
          <p:cNvPr id="4" name="Text 2"/>
          <p:cNvSpPr/>
          <p:nvPr/>
        </p:nvSpPr>
        <p:spPr>
          <a:xfrm>
            <a:off x="1513423" y="1006197"/>
            <a:ext cx="4983480" cy="694373"/>
          </a:xfrm>
          <a:prstGeom prst="rect">
            <a:avLst/>
          </a:prstGeom>
          <a:noFill/>
          <a:ln/>
        </p:spPr>
        <p:txBody>
          <a:bodyPr wrap="none" rtlCol="0" anchor="t"/>
          <a:lstStyle/>
          <a:p>
            <a:pPr marL="0" indent="0">
              <a:lnSpc>
                <a:spcPts val="5468"/>
              </a:lnSpc>
              <a:buNone/>
            </a:pPr>
            <a:r>
              <a:rPr lang="en-US" sz="4374" dirty="0">
                <a:solidFill>
                  <a:srgbClr val="1F7135"/>
                </a:solidFill>
                <a:latin typeface="Lora" pitchFamily="34" charset="0"/>
                <a:ea typeface="Lora" pitchFamily="34" charset="-122"/>
                <a:cs typeface="Lora" pitchFamily="34" charset="-120"/>
              </a:rPr>
              <a:t>Problem Statement</a:t>
            </a:r>
            <a:endParaRPr lang="en-US" sz="4374" dirty="0"/>
          </a:p>
        </p:txBody>
      </p:sp>
      <p:sp>
        <p:nvSpPr>
          <p:cNvPr id="5" name="Text 3"/>
          <p:cNvSpPr/>
          <p:nvPr/>
        </p:nvSpPr>
        <p:spPr>
          <a:xfrm>
            <a:off x="833200" y="2698630"/>
            <a:ext cx="7477601" cy="267625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Mental stress has become a widespread issue, affecting millions of people globally. </a:t>
            </a:r>
          </a:p>
          <a:p>
            <a:pPr marL="0" indent="0">
              <a:lnSpc>
                <a:spcPts val="2799"/>
              </a:lnSpc>
              <a:buNone/>
            </a:pPr>
            <a:r>
              <a:rPr lang="en-US" sz="1750" b="0" i="0" dirty="0">
                <a:effectLst/>
                <a:latin typeface="Source Sans Pro" panose="020B0503030403020204" pitchFamily="34" charset="0"/>
                <a:ea typeface="Source Sans Pro" panose="020B0503030403020204" pitchFamily="34" charset="0"/>
              </a:rPr>
              <a:t>The lack of awareness and timely intervention often leads to prolonged mental stress, impacting individuals' overall health and productivity. The need for accessible and proactive mental health solutions has never been more critical.</a:t>
            </a:r>
            <a:endParaRPr lang="en-US" sz="1750" dirty="0">
              <a:latin typeface="Source Sans Pro" panose="020B0503030403020204" pitchFamily="34" charset="0"/>
              <a:ea typeface="Source Sans Pro" panose="020B0503030403020204" pitchFamily="34" charset="0"/>
              <a:cs typeface="Source Sans Pro" pitchFamily="34" charset="-120"/>
            </a:endParaRPr>
          </a:p>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app aims to address this problem by providing a comprehensive platform for stress detection and care.</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89208"/>
            <a:ext cx="14630400" cy="8229600"/>
          </a:xfrm>
          <a:prstGeom prst="rect">
            <a:avLst/>
          </a:prstGeom>
          <a:solidFill>
            <a:srgbClr val="FEF5E7"/>
          </a:solidFill>
          <a:ln/>
        </p:spPr>
        <p:txBody>
          <a:bodyPr/>
          <a:lstStyle/>
          <a:p>
            <a:endParaRPr lang="en-IN"/>
          </a:p>
        </p:txBody>
      </p:sp>
      <p:sp>
        <p:nvSpPr>
          <p:cNvPr id="4" name="Text 2"/>
          <p:cNvSpPr/>
          <p:nvPr/>
        </p:nvSpPr>
        <p:spPr>
          <a:xfrm>
            <a:off x="710536" y="379159"/>
            <a:ext cx="4443889" cy="694373"/>
          </a:xfrm>
          <a:prstGeom prst="rect">
            <a:avLst/>
          </a:prstGeom>
          <a:noFill/>
          <a:ln/>
        </p:spPr>
        <p:txBody>
          <a:bodyPr wrap="none" rtlCol="0" anchor="t"/>
          <a:lstStyle/>
          <a:p>
            <a:pPr marL="0" indent="0">
              <a:lnSpc>
                <a:spcPts val="5468"/>
              </a:lnSpc>
              <a:buNone/>
            </a:pPr>
            <a:r>
              <a:rPr lang="en-US" sz="4374" dirty="0">
                <a:solidFill>
                  <a:srgbClr val="1F7135"/>
                </a:solidFill>
                <a:latin typeface="Lora" pitchFamily="34" charset="0"/>
                <a:ea typeface="Lora" pitchFamily="34" charset="-122"/>
                <a:cs typeface="Lora" pitchFamily="34" charset="-120"/>
              </a:rPr>
              <a:t>Our Approach</a:t>
            </a:r>
            <a:endParaRPr lang="en-US" sz="4374" dirty="0"/>
          </a:p>
        </p:txBody>
      </p:sp>
      <p:sp>
        <p:nvSpPr>
          <p:cNvPr id="5" name="Text 3"/>
          <p:cNvSpPr/>
          <p:nvPr/>
        </p:nvSpPr>
        <p:spPr>
          <a:xfrm>
            <a:off x="710536" y="1363483"/>
            <a:ext cx="7477601" cy="6275102"/>
          </a:xfrm>
          <a:prstGeom prst="rect">
            <a:avLst/>
          </a:prstGeom>
          <a:noFill/>
          <a:ln/>
        </p:spPr>
        <p:txBody>
          <a:bodyPr wrap="square" rtlCol="0" anchor="t"/>
          <a:lstStyle/>
          <a:p>
            <a:pPr marL="0" indent="0">
              <a:lnSpc>
                <a:spcPts val="2799"/>
              </a:lnSpc>
              <a:buNone/>
            </a:pPr>
            <a:r>
              <a:rPr lang="en-US" sz="2000" dirty="0">
                <a:solidFill>
                  <a:srgbClr val="3A3630"/>
                </a:solidFill>
                <a:latin typeface="Source Sans Pro" pitchFamily="34" charset="0"/>
                <a:ea typeface="Source Sans Pro" pitchFamily="34" charset="-122"/>
                <a:cs typeface="Source Sans Pro" pitchFamily="34" charset="-120"/>
              </a:rPr>
              <a:t>We take a holistic approach to mental health by combining the following – </a:t>
            </a:r>
          </a:p>
          <a:p>
            <a:pPr marL="0" indent="0">
              <a:lnSpc>
                <a:spcPts val="2799"/>
              </a:lnSpc>
              <a:buNone/>
            </a:pPr>
            <a:endParaRPr lang="en-US" sz="2000" dirty="0">
              <a:solidFill>
                <a:srgbClr val="3A3630"/>
              </a:solidFill>
              <a:latin typeface="Source Sans Pro" pitchFamily="34" charset="0"/>
              <a:ea typeface="Source Sans Pro" pitchFamily="34" charset="-122"/>
              <a:cs typeface="Source Sans Pro" pitchFamily="34" charset="-120"/>
            </a:endParaRPr>
          </a:p>
          <a:p>
            <a:pPr algn="l"/>
            <a:r>
              <a:rPr lang="en-US" sz="2000" b="1" i="0" dirty="0">
                <a:effectLst/>
                <a:latin typeface="Söhne"/>
              </a:rPr>
              <a:t>1. Research and Planning:</a:t>
            </a:r>
          </a:p>
          <a:p>
            <a:pPr algn="l">
              <a:buFont typeface="Arial" panose="020B0604020202020204" pitchFamily="34" charset="0"/>
              <a:buChar char="•"/>
            </a:pPr>
            <a:r>
              <a:rPr lang="en-US" sz="2000" b="0" i="0" dirty="0">
                <a:effectLst/>
                <a:latin typeface="Söhne"/>
              </a:rPr>
              <a:t> Conduct thorough research on mental stress, symptoms, and relevant factors.</a:t>
            </a:r>
          </a:p>
          <a:p>
            <a:pPr algn="l">
              <a:buFont typeface="Arial" panose="020B0604020202020204" pitchFamily="34" charset="0"/>
              <a:buChar char="•"/>
            </a:pPr>
            <a:r>
              <a:rPr lang="en-US" sz="2000" i="0" dirty="0">
                <a:effectLst/>
                <a:latin typeface="Söhne"/>
              </a:rPr>
              <a:t> Considering </a:t>
            </a:r>
            <a:r>
              <a:rPr lang="en-US" sz="2000" b="0" i="0" dirty="0">
                <a:effectLst/>
                <a:latin typeface="Söhne"/>
              </a:rPr>
              <a:t>legal and ethical aspects related to mental health applications.</a:t>
            </a:r>
          </a:p>
          <a:p>
            <a:pPr algn="l"/>
            <a:endParaRPr lang="en-US" sz="2000" b="0" i="0" dirty="0">
              <a:effectLst/>
              <a:latin typeface="Söhne"/>
            </a:endParaRPr>
          </a:p>
          <a:p>
            <a:pPr algn="l"/>
            <a:r>
              <a:rPr lang="en-US" sz="2000" b="1" dirty="0">
                <a:latin typeface="Söhne"/>
              </a:rPr>
              <a:t>2</a:t>
            </a:r>
            <a:r>
              <a:rPr lang="en-US" sz="2000" b="1" i="0" dirty="0">
                <a:effectLst/>
                <a:latin typeface="Söhne"/>
              </a:rPr>
              <a:t>. Application Development:</a:t>
            </a:r>
          </a:p>
          <a:p>
            <a:pPr algn="l">
              <a:buFont typeface="Arial" panose="020B0604020202020204" pitchFamily="34" charset="0"/>
              <a:buChar char="•"/>
            </a:pPr>
            <a:r>
              <a:rPr lang="en-US" sz="2000" b="0" i="0" dirty="0">
                <a:effectLst/>
                <a:latin typeface="Söhne"/>
              </a:rPr>
              <a:t> Train and validate the stress detection model.</a:t>
            </a:r>
          </a:p>
          <a:p>
            <a:pPr algn="l">
              <a:buFont typeface="Arial" panose="020B0604020202020204" pitchFamily="34" charset="0"/>
              <a:buChar char="•"/>
            </a:pPr>
            <a:r>
              <a:rPr lang="en-US" sz="2000" b="0" i="0" dirty="0">
                <a:effectLst/>
                <a:latin typeface="Söhne"/>
              </a:rPr>
              <a:t> Design an intuitive </a:t>
            </a:r>
            <a:r>
              <a:rPr lang="en-US" sz="2000" i="0" dirty="0">
                <a:effectLst/>
                <a:latin typeface="Söhne"/>
              </a:rPr>
              <a:t>User Interface (UI) and User Experience (UX) </a:t>
            </a:r>
            <a:r>
              <a:rPr lang="en-US" sz="2000" b="0" i="0" dirty="0">
                <a:effectLst/>
                <a:latin typeface="Söhne"/>
              </a:rPr>
              <a:t>with            seamless integration of features.</a:t>
            </a:r>
          </a:p>
          <a:p>
            <a:pPr algn="l">
              <a:buFont typeface="Arial" panose="020B0604020202020204" pitchFamily="34" charset="0"/>
              <a:buChar char="•"/>
            </a:pPr>
            <a:r>
              <a:rPr lang="en-US" sz="2000" dirty="0">
                <a:latin typeface="Söhne"/>
              </a:rPr>
              <a:t> Providing assistance to handle mental stress. </a:t>
            </a:r>
            <a:endParaRPr lang="en-US" sz="2000" b="0" i="0" dirty="0">
              <a:effectLst/>
              <a:latin typeface="Söhne"/>
            </a:endParaRPr>
          </a:p>
          <a:p>
            <a:pPr algn="l"/>
            <a:endParaRPr lang="en-US" sz="2000" b="0" i="0" dirty="0">
              <a:solidFill>
                <a:srgbClr val="D1D5DB"/>
              </a:solidFill>
              <a:effectLst/>
              <a:latin typeface="Söhne"/>
            </a:endParaRPr>
          </a:p>
          <a:p>
            <a:pPr algn="l"/>
            <a:r>
              <a:rPr lang="en-US" sz="2000" b="1" dirty="0">
                <a:latin typeface="Söhne"/>
              </a:rPr>
              <a:t>3. </a:t>
            </a:r>
            <a:r>
              <a:rPr lang="en-US" sz="2000" b="1" i="0" dirty="0">
                <a:effectLst/>
                <a:latin typeface="Söhne"/>
              </a:rPr>
              <a:t>Collaboration:</a:t>
            </a:r>
            <a:endParaRPr lang="en-IN" sz="2000" b="1" i="0" dirty="0">
              <a:effectLst/>
              <a:latin typeface="Söhne"/>
            </a:endParaRPr>
          </a:p>
          <a:p>
            <a:pPr algn="l">
              <a:buFont typeface="Arial" panose="020B0604020202020204" pitchFamily="34" charset="0"/>
              <a:buChar char="•"/>
            </a:pPr>
            <a:r>
              <a:rPr lang="en-IN" sz="2000" b="1" dirty="0">
                <a:latin typeface="Söhne"/>
              </a:rPr>
              <a:t> </a:t>
            </a:r>
            <a:r>
              <a:rPr lang="en-US" sz="2000" b="0" i="0" dirty="0">
                <a:effectLst/>
                <a:latin typeface="Söhne"/>
              </a:rPr>
              <a:t>Collaborate with mental health organizations, professionals, or academic institutions to enhance credibility and reach.</a:t>
            </a:r>
          </a:p>
          <a:p>
            <a:pPr algn="l"/>
            <a:endParaRPr lang="en-US" sz="2000" b="0" i="0" dirty="0">
              <a:effectLst/>
              <a:latin typeface="Söhne"/>
            </a:endParaRPr>
          </a:p>
          <a:p>
            <a:pPr marL="0" indent="0">
              <a:lnSpc>
                <a:spcPts val="2799"/>
              </a:lnSpc>
              <a:buNone/>
            </a:pPr>
            <a:endParaRPr lang="en-US" sz="2000" dirty="0"/>
          </a:p>
          <a:p>
            <a:pPr marL="0" indent="0">
              <a:lnSpc>
                <a:spcPts val="2799"/>
              </a:lnSpc>
              <a:buNone/>
            </a:pPr>
            <a:endParaRPr lang="en-US" sz="1750" dirty="0">
              <a:solidFill>
                <a:srgbClr val="3A3630"/>
              </a:solidFill>
              <a:latin typeface="Source Sans Pro" pitchFamily="34" charset="0"/>
              <a:ea typeface="Source Sans Pro" pitchFamily="34" charset="-122"/>
              <a:cs typeface="Source Sans Pro" pitchFamily="34" charset="-120"/>
            </a:endParaRPr>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1626781" y="0"/>
            <a:ext cx="11068494" cy="8716923"/>
          </a:xfrm>
          <a:prstGeom prst="rect">
            <a:avLst/>
          </a:prstGeom>
          <a:solidFill>
            <a:srgbClr val="FEF5E7"/>
          </a:solidFill>
          <a:ln/>
        </p:spPr>
        <p:txBody>
          <a:bodyPr/>
          <a:lstStyle/>
          <a:p>
            <a:endParaRPr lang="en-IN"/>
          </a:p>
        </p:txBody>
      </p:sp>
      <p:sp>
        <p:nvSpPr>
          <p:cNvPr id="4" name="Text 2"/>
          <p:cNvSpPr/>
          <p:nvPr/>
        </p:nvSpPr>
        <p:spPr>
          <a:xfrm>
            <a:off x="3838456" y="427673"/>
            <a:ext cx="3110746" cy="486013"/>
          </a:xfrm>
          <a:prstGeom prst="rect">
            <a:avLst/>
          </a:prstGeom>
          <a:noFill/>
          <a:ln/>
        </p:spPr>
        <p:txBody>
          <a:bodyPr wrap="none" rtlCol="0" anchor="t"/>
          <a:lstStyle/>
          <a:p>
            <a:pPr marL="0" indent="0">
              <a:lnSpc>
                <a:spcPts val="3827"/>
              </a:lnSpc>
              <a:buNone/>
            </a:pPr>
            <a:r>
              <a:rPr lang="en-US" sz="3062" dirty="0">
                <a:solidFill>
                  <a:srgbClr val="1F7135"/>
                </a:solidFill>
                <a:latin typeface="Lora" pitchFamily="34" charset="0"/>
                <a:ea typeface="Lora" pitchFamily="34" charset="-122"/>
                <a:cs typeface="Lora" pitchFamily="34" charset="-120"/>
              </a:rPr>
              <a:t>Key Features</a:t>
            </a:r>
            <a:endParaRPr lang="en-US" sz="3062" dirty="0"/>
          </a:p>
        </p:txBody>
      </p:sp>
      <p:pic>
        <p:nvPicPr>
          <p:cNvPr id="5" name="Image 0" descr="preencoded.png"/>
          <p:cNvPicPr>
            <a:picLocks noChangeAspect="1"/>
          </p:cNvPicPr>
          <p:nvPr/>
        </p:nvPicPr>
        <p:blipFill>
          <a:blip r:embed="rId3"/>
          <a:stretch>
            <a:fillRect/>
          </a:stretch>
        </p:blipFill>
        <p:spPr>
          <a:xfrm>
            <a:off x="3838456" y="1224677"/>
            <a:ext cx="3360063" cy="2076569"/>
          </a:xfrm>
          <a:prstGeom prst="rect">
            <a:avLst/>
          </a:prstGeom>
        </p:spPr>
      </p:pic>
      <p:sp>
        <p:nvSpPr>
          <p:cNvPr id="6" name="Text 3"/>
          <p:cNvSpPr/>
          <p:nvPr/>
        </p:nvSpPr>
        <p:spPr>
          <a:xfrm>
            <a:off x="4634693" y="3393638"/>
            <a:ext cx="2042160" cy="243007"/>
          </a:xfrm>
          <a:prstGeom prst="rect">
            <a:avLst/>
          </a:prstGeom>
          <a:noFill/>
          <a:ln/>
        </p:spPr>
        <p:txBody>
          <a:bodyPr wrap="none" rtlCol="0" anchor="t"/>
          <a:lstStyle/>
          <a:p>
            <a:pPr marL="0" indent="0" algn="ctr">
              <a:lnSpc>
                <a:spcPts val="1914"/>
              </a:lnSpc>
              <a:buNone/>
            </a:pPr>
            <a:r>
              <a:rPr lang="en-US" sz="1531" dirty="0">
                <a:solidFill>
                  <a:srgbClr val="38512F"/>
                </a:solidFill>
                <a:latin typeface="Lora" pitchFamily="34" charset="0"/>
                <a:ea typeface="Lora" pitchFamily="34" charset="-122"/>
                <a:cs typeface="Lora" pitchFamily="34" charset="-120"/>
              </a:rPr>
              <a:t>Stress Level Detection</a:t>
            </a:r>
            <a:endParaRPr lang="en-US" sz="1531" dirty="0"/>
          </a:p>
        </p:txBody>
      </p:sp>
      <p:sp>
        <p:nvSpPr>
          <p:cNvPr id="7" name="Text 4"/>
          <p:cNvSpPr/>
          <p:nvPr/>
        </p:nvSpPr>
        <p:spPr>
          <a:xfrm>
            <a:off x="3983361" y="3659256"/>
            <a:ext cx="3360063" cy="746165"/>
          </a:xfrm>
          <a:prstGeom prst="rect">
            <a:avLst/>
          </a:prstGeom>
          <a:noFill/>
          <a:ln/>
        </p:spPr>
        <p:txBody>
          <a:bodyPr wrap="square" rtlCol="0" anchor="t"/>
          <a:lstStyle/>
          <a:p>
            <a:pPr marL="0" indent="0" algn="ctr">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Answer a series of questions to assess your stress level and receive personalized recommendations for managing stress.</a:t>
            </a:r>
            <a:endParaRPr lang="en-US" sz="1225" dirty="0"/>
          </a:p>
        </p:txBody>
      </p:sp>
      <p:pic>
        <p:nvPicPr>
          <p:cNvPr id="8" name="Image 1" descr="preencoded.png"/>
          <p:cNvPicPr>
            <a:picLocks noChangeAspect="1"/>
          </p:cNvPicPr>
          <p:nvPr/>
        </p:nvPicPr>
        <p:blipFill>
          <a:blip r:embed="rId4"/>
          <a:stretch>
            <a:fillRect/>
          </a:stretch>
        </p:blipFill>
        <p:spPr>
          <a:xfrm>
            <a:off x="7431762" y="1224677"/>
            <a:ext cx="3360182" cy="2076688"/>
          </a:xfrm>
          <a:prstGeom prst="rect">
            <a:avLst/>
          </a:prstGeom>
        </p:spPr>
      </p:pic>
      <p:sp>
        <p:nvSpPr>
          <p:cNvPr id="9" name="Text 5"/>
          <p:cNvSpPr/>
          <p:nvPr/>
        </p:nvSpPr>
        <p:spPr>
          <a:xfrm>
            <a:off x="8174094" y="3405254"/>
            <a:ext cx="1889760" cy="243007"/>
          </a:xfrm>
          <a:prstGeom prst="rect">
            <a:avLst/>
          </a:prstGeom>
          <a:noFill/>
          <a:ln/>
        </p:spPr>
        <p:txBody>
          <a:bodyPr wrap="none" rtlCol="0" anchor="t"/>
          <a:lstStyle/>
          <a:p>
            <a:pPr marL="0" indent="0" algn="ctr">
              <a:lnSpc>
                <a:spcPts val="1914"/>
              </a:lnSpc>
              <a:buNone/>
            </a:pPr>
            <a:r>
              <a:rPr lang="en-US" sz="1531" dirty="0">
                <a:solidFill>
                  <a:srgbClr val="38512F"/>
                </a:solidFill>
                <a:latin typeface="Lora" pitchFamily="34" charset="0"/>
                <a:ea typeface="Lora" pitchFamily="34" charset="-122"/>
                <a:cs typeface="Lora" pitchFamily="34" charset="-120"/>
              </a:rPr>
              <a:t>Educational Modules</a:t>
            </a:r>
            <a:endParaRPr lang="en-US" sz="1531" dirty="0"/>
          </a:p>
        </p:txBody>
      </p:sp>
      <p:sp>
        <p:nvSpPr>
          <p:cNvPr id="10" name="Text 6"/>
          <p:cNvSpPr/>
          <p:nvPr/>
        </p:nvSpPr>
        <p:spPr>
          <a:xfrm>
            <a:off x="7469624" y="3678094"/>
            <a:ext cx="3360182" cy="746165"/>
          </a:xfrm>
          <a:prstGeom prst="rect">
            <a:avLst/>
          </a:prstGeom>
          <a:noFill/>
          <a:ln/>
        </p:spPr>
        <p:txBody>
          <a:bodyPr wrap="square" rtlCol="0" anchor="t"/>
          <a:lstStyle/>
          <a:p>
            <a:pPr marL="0" indent="0" algn="ctr">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Access a vast library of educational materials to enhance your knowledge and learn effective stress management techniques.</a:t>
            </a:r>
            <a:endParaRPr lang="en-US" sz="1225" dirty="0"/>
          </a:p>
        </p:txBody>
      </p:sp>
      <p:pic>
        <p:nvPicPr>
          <p:cNvPr id="11" name="Image 2" descr="preencoded.png"/>
          <p:cNvPicPr>
            <a:picLocks noChangeAspect="1"/>
          </p:cNvPicPr>
          <p:nvPr/>
        </p:nvPicPr>
        <p:blipFill>
          <a:blip r:embed="rId5"/>
          <a:stretch>
            <a:fillRect/>
          </a:stretch>
        </p:blipFill>
        <p:spPr>
          <a:xfrm>
            <a:off x="3800965" y="4687152"/>
            <a:ext cx="3360063" cy="2076569"/>
          </a:xfrm>
          <a:prstGeom prst="rect">
            <a:avLst/>
          </a:prstGeom>
        </p:spPr>
      </p:pic>
      <p:sp>
        <p:nvSpPr>
          <p:cNvPr id="12" name="Text 7"/>
          <p:cNvSpPr/>
          <p:nvPr/>
        </p:nvSpPr>
        <p:spPr>
          <a:xfrm>
            <a:off x="4634693" y="6885879"/>
            <a:ext cx="2057400" cy="243007"/>
          </a:xfrm>
          <a:prstGeom prst="rect">
            <a:avLst/>
          </a:prstGeom>
          <a:noFill/>
          <a:ln/>
        </p:spPr>
        <p:txBody>
          <a:bodyPr wrap="none" rtlCol="0" anchor="t"/>
          <a:lstStyle/>
          <a:p>
            <a:pPr marL="0" indent="0" algn="ctr">
              <a:lnSpc>
                <a:spcPts val="1914"/>
              </a:lnSpc>
              <a:buNone/>
            </a:pPr>
            <a:r>
              <a:rPr lang="en-US" sz="1531" dirty="0">
                <a:solidFill>
                  <a:srgbClr val="38512F"/>
                </a:solidFill>
                <a:latin typeface="Lora" pitchFamily="34" charset="0"/>
                <a:ea typeface="Lora" pitchFamily="34" charset="-122"/>
                <a:cs typeface="Lora" pitchFamily="34" charset="-120"/>
              </a:rPr>
              <a:t>Mental Health Doctors</a:t>
            </a:r>
            <a:endParaRPr lang="en-US" sz="1531" dirty="0"/>
          </a:p>
        </p:txBody>
      </p:sp>
      <p:sp>
        <p:nvSpPr>
          <p:cNvPr id="13" name="Text 8"/>
          <p:cNvSpPr/>
          <p:nvPr/>
        </p:nvSpPr>
        <p:spPr>
          <a:xfrm>
            <a:off x="4007421" y="7140487"/>
            <a:ext cx="3360063" cy="746165"/>
          </a:xfrm>
          <a:prstGeom prst="rect">
            <a:avLst/>
          </a:prstGeom>
          <a:noFill/>
          <a:ln/>
        </p:spPr>
        <p:txBody>
          <a:bodyPr wrap="square" rtlCol="0" anchor="t"/>
          <a:lstStyle/>
          <a:p>
            <a:pPr marL="0" indent="0" algn="ctr">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Find and connect with mental health professionals near you for expert guidance and treatment options.</a:t>
            </a:r>
            <a:endParaRPr lang="en-US" sz="1225" dirty="0"/>
          </a:p>
        </p:txBody>
      </p:sp>
      <p:pic>
        <p:nvPicPr>
          <p:cNvPr id="14" name="Image 3" descr="preencoded.png"/>
          <p:cNvPicPr>
            <a:picLocks noChangeAspect="1"/>
          </p:cNvPicPr>
          <p:nvPr/>
        </p:nvPicPr>
        <p:blipFill>
          <a:blip r:embed="rId6"/>
          <a:stretch>
            <a:fillRect/>
          </a:stretch>
        </p:blipFill>
        <p:spPr>
          <a:xfrm>
            <a:off x="7469374" y="4660568"/>
            <a:ext cx="3360182" cy="2076688"/>
          </a:xfrm>
          <a:prstGeom prst="rect">
            <a:avLst/>
          </a:prstGeom>
        </p:spPr>
      </p:pic>
      <p:sp>
        <p:nvSpPr>
          <p:cNvPr id="15" name="Text 9"/>
          <p:cNvSpPr/>
          <p:nvPr/>
        </p:nvSpPr>
        <p:spPr>
          <a:xfrm>
            <a:off x="8318874" y="6897163"/>
            <a:ext cx="1744980" cy="243007"/>
          </a:xfrm>
          <a:prstGeom prst="rect">
            <a:avLst/>
          </a:prstGeom>
          <a:noFill/>
          <a:ln/>
        </p:spPr>
        <p:txBody>
          <a:bodyPr wrap="none" rtlCol="0" anchor="t"/>
          <a:lstStyle/>
          <a:p>
            <a:pPr marL="0" indent="0" algn="ctr">
              <a:lnSpc>
                <a:spcPts val="1914"/>
              </a:lnSpc>
              <a:buNone/>
            </a:pPr>
            <a:r>
              <a:rPr lang="en-US" sz="1531" dirty="0">
                <a:solidFill>
                  <a:srgbClr val="38512F"/>
                </a:solidFill>
                <a:latin typeface="Lora" pitchFamily="34" charset="0"/>
                <a:ea typeface="Lora" pitchFamily="34" charset="-122"/>
                <a:cs typeface="Lora" pitchFamily="34" charset="-120"/>
              </a:rPr>
              <a:t>General Volunteers</a:t>
            </a:r>
            <a:endParaRPr lang="en-US" sz="1531" dirty="0"/>
          </a:p>
        </p:txBody>
      </p:sp>
      <p:sp>
        <p:nvSpPr>
          <p:cNvPr id="16" name="Text 10"/>
          <p:cNvSpPr/>
          <p:nvPr/>
        </p:nvSpPr>
        <p:spPr>
          <a:xfrm>
            <a:off x="7511273" y="7121648"/>
            <a:ext cx="3360182" cy="746165"/>
          </a:xfrm>
          <a:prstGeom prst="rect">
            <a:avLst/>
          </a:prstGeom>
          <a:noFill/>
          <a:ln/>
        </p:spPr>
        <p:txBody>
          <a:bodyPr wrap="square" rtlCol="0" anchor="t"/>
          <a:lstStyle/>
          <a:p>
            <a:pPr marL="0" indent="0" algn="ctr">
              <a:lnSpc>
                <a:spcPts val="1960"/>
              </a:lnSpc>
              <a:buNone/>
            </a:pPr>
            <a:r>
              <a:rPr lang="en-US" sz="1225" dirty="0">
                <a:solidFill>
                  <a:srgbClr val="3A3630"/>
                </a:solidFill>
                <a:latin typeface="Source Sans Pro" pitchFamily="34" charset="0"/>
                <a:ea typeface="Source Sans Pro" pitchFamily="34" charset="-122"/>
                <a:cs typeface="Source Sans Pro" pitchFamily="34" charset="-120"/>
              </a:rPr>
              <a:t>Talk to compassionate volunteers who are passionate about helping others and providing emotional support.</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0"/>
            <a:ext cx="14630400" cy="8229600"/>
          </a:xfrm>
          <a:prstGeom prst="rect">
            <a:avLst/>
          </a:prstGeom>
          <a:solidFill>
            <a:srgbClr val="FEF5E7"/>
          </a:solidFill>
          <a:ln/>
        </p:spPr>
        <p:txBody>
          <a:bodyPr/>
          <a:lstStyle/>
          <a:p>
            <a:endParaRPr lang="en-IN"/>
          </a:p>
        </p:txBody>
      </p:sp>
      <p:sp>
        <p:nvSpPr>
          <p:cNvPr id="4" name="Text 2"/>
          <p:cNvSpPr/>
          <p:nvPr/>
        </p:nvSpPr>
        <p:spPr>
          <a:xfrm>
            <a:off x="2348389" y="1003102"/>
            <a:ext cx="4443889" cy="694373"/>
          </a:xfrm>
          <a:prstGeom prst="rect">
            <a:avLst/>
          </a:prstGeom>
          <a:noFill/>
          <a:ln/>
        </p:spPr>
        <p:txBody>
          <a:bodyPr wrap="none" rtlCol="0" anchor="t"/>
          <a:lstStyle/>
          <a:p>
            <a:pPr marL="0" indent="0">
              <a:lnSpc>
                <a:spcPts val="5468"/>
              </a:lnSpc>
              <a:buNone/>
            </a:pPr>
            <a:r>
              <a:rPr lang="en-US" sz="4374" dirty="0">
                <a:solidFill>
                  <a:srgbClr val="1F7135"/>
                </a:solidFill>
                <a:latin typeface="Lora" pitchFamily="34" charset="0"/>
                <a:ea typeface="Lora" pitchFamily="34" charset="-122"/>
                <a:cs typeface="Lora" pitchFamily="34" charset="-120"/>
              </a:rPr>
              <a:t>Key Features</a:t>
            </a:r>
            <a:endParaRPr lang="en-US" sz="4374" dirty="0"/>
          </a:p>
        </p:txBody>
      </p:sp>
      <p:sp>
        <p:nvSpPr>
          <p:cNvPr id="5" name="Shape 3"/>
          <p:cNvSpPr/>
          <p:nvPr/>
        </p:nvSpPr>
        <p:spPr>
          <a:xfrm>
            <a:off x="2348389" y="2141815"/>
            <a:ext cx="4855726" cy="2435304"/>
          </a:xfrm>
          <a:prstGeom prst="roundRect">
            <a:avLst>
              <a:gd name="adj" fmla="val 2737"/>
            </a:avLst>
          </a:prstGeom>
          <a:solidFill>
            <a:srgbClr val="F6E9D5"/>
          </a:solidFill>
          <a:ln/>
        </p:spPr>
        <p:txBody>
          <a:bodyPr/>
          <a:lstStyle/>
          <a:p>
            <a:endParaRPr lang="en-IN"/>
          </a:p>
        </p:txBody>
      </p:sp>
      <p:sp>
        <p:nvSpPr>
          <p:cNvPr id="6" name="Text 4"/>
          <p:cNvSpPr/>
          <p:nvPr/>
        </p:nvSpPr>
        <p:spPr>
          <a:xfrm>
            <a:off x="2570559" y="2363986"/>
            <a:ext cx="4411385"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Personalized Stress Level Detection</a:t>
            </a:r>
            <a:endParaRPr lang="en-US" sz="2187" dirty="0"/>
          </a:p>
        </p:txBody>
      </p:sp>
      <p:sp>
        <p:nvSpPr>
          <p:cNvPr id="7" name="Text 5"/>
          <p:cNvSpPr/>
          <p:nvPr/>
        </p:nvSpPr>
        <p:spPr>
          <a:xfrm>
            <a:off x="2570559" y="3280529"/>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app employs intelligent algorithms to assess and track individual stress levels, enabling personalized care and support.</a:t>
            </a:r>
            <a:endParaRPr lang="en-US" sz="1750" dirty="0"/>
          </a:p>
        </p:txBody>
      </p:sp>
      <p:sp>
        <p:nvSpPr>
          <p:cNvPr id="8" name="Shape 6"/>
          <p:cNvSpPr/>
          <p:nvPr/>
        </p:nvSpPr>
        <p:spPr>
          <a:xfrm>
            <a:off x="7426285" y="2141815"/>
            <a:ext cx="4855726" cy="2435304"/>
          </a:xfrm>
          <a:prstGeom prst="roundRect">
            <a:avLst>
              <a:gd name="adj" fmla="val 2737"/>
            </a:avLst>
          </a:prstGeom>
          <a:solidFill>
            <a:srgbClr val="F6E9D5"/>
          </a:solidFill>
          <a:ln/>
        </p:spPr>
        <p:txBody>
          <a:bodyPr/>
          <a:lstStyle/>
          <a:p>
            <a:endParaRPr lang="en-IN"/>
          </a:p>
        </p:txBody>
      </p:sp>
      <p:sp>
        <p:nvSpPr>
          <p:cNvPr id="9" name="Text 7"/>
          <p:cNvSpPr/>
          <p:nvPr/>
        </p:nvSpPr>
        <p:spPr>
          <a:xfrm>
            <a:off x="7648456" y="2363986"/>
            <a:ext cx="400812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Access to Educational Modules</a:t>
            </a:r>
            <a:endParaRPr lang="en-US" sz="2187" dirty="0"/>
          </a:p>
        </p:txBody>
      </p:sp>
      <p:sp>
        <p:nvSpPr>
          <p:cNvPr id="10" name="Text 8"/>
          <p:cNvSpPr/>
          <p:nvPr/>
        </p:nvSpPr>
        <p:spPr>
          <a:xfrm>
            <a:off x="7648456" y="2933343"/>
            <a:ext cx="4411385"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Empower yourself with evidence-based learning modules covering various topics related to stress management and mental well-being.</a:t>
            </a:r>
            <a:endParaRPr lang="en-US" sz="1750" dirty="0"/>
          </a:p>
        </p:txBody>
      </p:sp>
      <p:sp>
        <p:nvSpPr>
          <p:cNvPr id="11" name="Shape 9"/>
          <p:cNvSpPr/>
          <p:nvPr/>
        </p:nvSpPr>
        <p:spPr>
          <a:xfrm>
            <a:off x="2348389" y="4799290"/>
            <a:ext cx="4855726" cy="2427089"/>
          </a:xfrm>
          <a:prstGeom prst="roundRect">
            <a:avLst>
              <a:gd name="adj" fmla="val 2746"/>
            </a:avLst>
          </a:prstGeom>
          <a:solidFill>
            <a:srgbClr val="F6E9D5"/>
          </a:solidFill>
          <a:ln/>
        </p:spPr>
        <p:txBody>
          <a:bodyPr/>
          <a:lstStyle/>
          <a:p>
            <a:endParaRPr lang="en-IN"/>
          </a:p>
        </p:txBody>
      </p:sp>
      <p:sp>
        <p:nvSpPr>
          <p:cNvPr id="12" name="Text 10"/>
          <p:cNvSpPr/>
          <p:nvPr/>
        </p:nvSpPr>
        <p:spPr>
          <a:xfrm>
            <a:off x="2570559" y="5021461"/>
            <a:ext cx="4411385"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Connect with Mental Health Professionals</a:t>
            </a:r>
            <a:endParaRPr lang="en-US" sz="2187" dirty="0"/>
          </a:p>
        </p:txBody>
      </p:sp>
      <p:sp>
        <p:nvSpPr>
          <p:cNvPr id="13" name="Text 11"/>
          <p:cNvSpPr/>
          <p:nvPr/>
        </p:nvSpPr>
        <p:spPr>
          <a:xfrm>
            <a:off x="2570559" y="5938004"/>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Easily find and connect with qualified mental health doctors who can provide guidance and treatment options tailored to your needs.</a:t>
            </a:r>
            <a:endParaRPr lang="en-US" sz="1750" dirty="0"/>
          </a:p>
        </p:txBody>
      </p:sp>
      <p:sp>
        <p:nvSpPr>
          <p:cNvPr id="14" name="Shape 12"/>
          <p:cNvSpPr/>
          <p:nvPr/>
        </p:nvSpPr>
        <p:spPr>
          <a:xfrm>
            <a:off x="7426285" y="4799290"/>
            <a:ext cx="4855726" cy="2427089"/>
          </a:xfrm>
          <a:prstGeom prst="roundRect">
            <a:avLst>
              <a:gd name="adj" fmla="val 2746"/>
            </a:avLst>
          </a:prstGeom>
          <a:solidFill>
            <a:srgbClr val="F6E9D5"/>
          </a:solidFill>
          <a:ln/>
        </p:spPr>
        <p:txBody>
          <a:bodyPr/>
          <a:lstStyle/>
          <a:p>
            <a:endParaRPr lang="en-IN"/>
          </a:p>
        </p:txBody>
      </p:sp>
      <p:sp>
        <p:nvSpPr>
          <p:cNvPr id="15" name="Text 13"/>
          <p:cNvSpPr/>
          <p:nvPr/>
        </p:nvSpPr>
        <p:spPr>
          <a:xfrm>
            <a:off x="7648456" y="5021461"/>
            <a:ext cx="4411385"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Talk to Compassionate Volunteers</a:t>
            </a:r>
            <a:endParaRPr lang="en-US" sz="2187" dirty="0"/>
          </a:p>
        </p:txBody>
      </p:sp>
      <p:sp>
        <p:nvSpPr>
          <p:cNvPr id="16" name="Text 14"/>
          <p:cNvSpPr/>
          <p:nvPr/>
        </p:nvSpPr>
        <p:spPr>
          <a:xfrm>
            <a:off x="7648456" y="5938004"/>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Share your feelings and concerns with our supportive network of volunteers. Sometimes, a listening ear can make all the difference.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0"/>
            <a:ext cx="14630400" cy="8229600"/>
          </a:xfrm>
          <a:prstGeom prst="rect">
            <a:avLst/>
          </a:prstGeom>
          <a:solidFill>
            <a:srgbClr val="FEF5E7"/>
          </a:solidFill>
          <a:ln/>
        </p:spPr>
        <p:txBody>
          <a:bodyPr/>
          <a:lstStyle/>
          <a:p>
            <a:endParaRPr lang="en-IN"/>
          </a:p>
        </p:txBody>
      </p:sp>
      <p:sp>
        <p:nvSpPr>
          <p:cNvPr id="4" name="Text 2"/>
          <p:cNvSpPr/>
          <p:nvPr/>
        </p:nvSpPr>
        <p:spPr>
          <a:xfrm>
            <a:off x="2402919" y="605671"/>
            <a:ext cx="6995160" cy="686633"/>
          </a:xfrm>
          <a:prstGeom prst="rect">
            <a:avLst/>
          </a:prstGeom>
          <a:noFill/>
          <a:ln/>
        </p:spPr>
        <p:txBody>
          <a:bodyPr wrap="none" rtlCol="0" anchor="t"/>
          <a:lstStyle/>
          <a:p>
            <a:pPr marL="0" indent="0">
              <a:lnSpc>
                <a:spcPts val="5407"/>
              </a:lnSpc>
              <a:buNone/>
            </a:pPr>
            <a:r>
              <a:rPr lang="en-US" sz="4326" dirty="0">
                <a:solidFill>
                  <a:srgbClr val="1F7135"/>
                </a:solidFill>
                <a:latin typeface="Lora" pitchFamily="34" charset="0"/>
                <a:ea typeface="Lora" pitchFamily="34" charset="-122"/>
                <a:cs typeface="Lora" pitchFamily="34" charset="-120"/>
              </a:rPr>
              <a:t>                Process Flowchart</a:t>
            </a:r>
            <a:endParaRPr lang="en-US" sz="4326" dirty="0"/>
          </a:p>
        </p:txBody>
      </p:sp>
      <p:pic>
        <p:nvPicPr>
          <p:cNvPr id="5" name="Image 0" descr="preencoded.png"/>
          <p:cNvPicPr>
            <a:picLocks noChangeAspect="1"/>
          </p:cNvPicPr>
          <p:nvPr/>
        </p:nvPicPr>
        <p:blipFill>
          <a:blip r:embed="rId3"/>
          <a:stretch>
            <a:fillRect/>
          </a:stretch>
        </p:blipFill>
        <p:spPr>
          <a:xfrm>
            <a:off x="3776424" y="1754066"/>
            <a:ext cx="7077432" cy="5892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0"/>
            <a:ext cx="14630400" cy="8229600"/>
          </a:xfrm>
          <a:prstGeom prst="rect">
            <a:avLst/>
          </a:prstGeom>
          <a:solidFill>
            <a:srgbClr val="FEF5E7"/>
          </a:solidFill>
          <a:ln/>
        </p:spPr>
        <p:txBody>
          <a:bodyPr/>
          <a:lstStyle/>
          <a:p>
            <a:endParaRPr lang="en-IN"/>
          </a:p>
        </p:txBody>
      </p:sp>
      <p:sp>
        <p:nvSpPr>
          <p:cNvPr id="4" name="Text 2"/>
          <p:cNvSpPr/>
          <p:nvPr/>
        </p:nvSpPr>
        <p:spPr>
          <a:xfrm>
            <a:off x="2348389" y="1121926"/>
            <a:ext cx="4823460" cy="694373"/>
          </a:xfrm>
          <a:prstGeom prst="rect">
            <a:avLst/>
          </a:prstGeom>
          <a:noFill/>
          <a:ln/>
        </p:spPr>
        <p:txBody>
          <a:bodyPr wrap="none" rtlCol="0" anchor="t"/>
          <a:lstStyle/>
          <a:p>
            <a:pPr marL="0" indent="0">
              <a:lnSpc>
                <a:spcPts val="5468"/>
              </a:lnSpc>
              <a:buNone/>
            </a:pPr>
            <a:r>
              <a:rPr lang="en-US" sz="4374" dirty="0">
                <a:solidFill>
                  <a:srgbClr val="1F7135"/>
                </a:solidFill>
                <a:latin typeface="Lora" pitchFamily="34" charset="0"/>
                <a:ea typeface="Lora" pitchFamily="34" charset="-122"/>
                <a:cs typeface="Lora" pitchFamily="34" charset="-120"/>
              </a:rPr>
              <a:t>Technology Stacks</a:t>
            </a:r>
            <a:endParaRPr lang="en-US" sz="4374" dirty="0"/>
          </a:p>
        </p:txBody>
      </p:sp>
      <p:pic>
        <p:nvPicPr>
          <p:cNvPr id="5" name="Image 0" descr="preencoded.png"/>
          <p:cNvPicPr>
            <a:picLocks noChangeAspect="1"/>
          </p:cNvPicPr>
          <p:nvPr/>
        </p:nvPicPr>
        <p:blipFill>
          <a:blip r:embed="rId3"/>
          <a:stretch>
            <a:fillRect/>
          </a:stretch>
        </p:blipFill>
        <p:spPr>
          <a:xfrm>
            <a:off x="2348389" y="2399467"/>
            <a:ext cx="2949416" cy="1920240"/>
          </a:xfrm>
          <a:prstGeom prst="rect">
            <a:avLst/>
          </a:prstGeom>
        </p:spPr>
      </p:pic>
      <p:sp>
        <p:nvSpPr>
          <p:cNvPr id="6" name="Text 3"/>
          <p:cNvSpPr/>
          <p:nvPr/>
        </p:nvSpPr>
        <p:spPr>
          <a:xfrm>
            <a:off x="2348389" y="4569619"/>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Android</a:t>
            </a:r>
            <a:endParaRPr lang="en-US" sz="2187" dirty="0"/>
          </a:p>
        </p:txBody>
      </p:sp>
      <p:sp>
        <p:nvSpPr>
          <p:cNvPr id="7" name="Text 4"/>
          <p:cNvSpPr/>
          <p:nvPr/>
        </p:nvSpPr>
        <p:spPr>
          <a:xfrm>
            <a:off x="2334578" y="5048845"/>
            <a:ext cx="2949416"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Firebase  - For authentication and data storage.</a:t>
            </a:r>
            <a:endParaRPr lang="en-US" sz="1750" dirty="0"/>
          </a:p>
        </p:txBody>
      </p:sp>
      <p:sp>
        <p:nvSpPr>
          <p:cNvPr id="8" name="Text 5"/>
          <p:cNvSpPr/>
          <p:nvPr/>
        </p:nvSpPr>
        <p:spPr>
          <a:xfrm>
            <a:off x="2348389" y="5841563"/>
            <a:ext cx="2949416"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API's for navigation - to provide uninterrupted navigation</a:t>
            </a:r>
            <a:endParaRPr lang="en-US" sz="1750" dirty="0"/>
          </a:p>
        </p:txBody>
      </p:sp>
      <p:pic>
        <p:nvPicPr>
          <p:cNvPr id="9" name="Image 1" descr="preencoded.png"/>
          <p:cNvPicPr>
            <a:picLocks noChangeAspect="1"/>
          </p:cNvPicPr>
          <p:nvPr/>
        </p:nvPicPr>
        <p:blipFill>
          <a:blip r:embed="rId4"/>
          <a:stretch>
            <a:fillRect/>
          </a:stretch>
        </p:blipFill>
        <p:spPr>
          <a:xfrm>
            <a:off x="5847398" y="2399467"/>
            <a:ext cx="2949416" cy="1920240"/>
          </a:xfrm>
          <a:prstGeom prst="rect">
            <a:avLst/>
          </a:prstGeom>
        </p:spPr>
      </p:pic>
      <p:sp>
        <p:nvSpPr>
          <p:cNvPr id="10" name="Text 6"/>
          <p:cNvSpPr/>
          <p:nvPr/>
        </p:nvSpPr>
        <p:spPr>
          <a:xfrm>
            <a:off x="5861471" y="4534062"/>
            <a:ext cx="2949416"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Intuitive User Interface</a:t>
            </a:r>
            <a:endParaRPr lang="en-US" sz="2187" dirty="0"/>
          </a:p>
        </p:txBody>
      </p:sp>
      <p:sp>
        <p:nvSpPr>
          <p:cNvPr id="11" name="Text 7"/>
          <p:cNvSpPr/>
          <p:nvPr/>
        </p:nvSpPr>
        <p:spPr>
          <a:xfrm>
            <a:off x="5847398" y="5297568"/>
            <a:ext cx="2949416"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Animation, Gradient, style for interactive UI to offer a seamless and user-friendly experience.</a:t>
            </a:r>
            <a:endParaRPr lang="en-US" sz="1750" dirty="0"/>
          </a:p>
        </p:txBody>
      </p:sp>
      <p:pic>
        <p:nvPicPr>
          <p:cNvPr id="12" name="Image 2" descr="preencoded.png"/>
          <p:cNvPicPr>
            <a:picLocks noChangeAspect="1"/>
          </p:cNvPicPr>
          <p:nvPr/>
        </p:nvPicPr>
        <p:blipFill>
          <a:blip r:embed="rId5"/>
          <a:stretch>
            <a:fillRect/>
          </a:stretch>
        </p:blipFill>
        <p:spPr>
          <a:xfrm>
            <a:off x="9346406" y="2399467"/>
            <a:ext cx="2949416" cy="1962626"/>
          </a:xfrm>
          <a:prstGeom prst="rect">
            <a:avLst/>
          </a:prstGeom>
        </p:spPr>
      </p:pic>
      <p:sp>
        <p:nvSpPr>
          <p:cNvPr id="13" name="Text 8"/>
          <p:cNvSpPr/>
          <p:nvPr/>
        </p:nvSpPr>
        <p:spPr>
          <a:xfrm>
            <a:off x="9346406" y="4612005"/>
            <a:ext cx="232410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Machine Learning</a:t>
            </a:r>
            <a:endParaRPr lang="en-US" sz="2187" dirty="0"/>
          </a:p>
        </p:txBody>
      </p:sp>
      <p:sp>
        <p:nvSpPr>
          <p:cNvPr id="14" name="Text 9"/>
          <p:cNvSpPr/>
          <p:nvPr/>
        </p:nvSpPr>
        <p:spPr>
          <a:xfrm>
            <a:off x="9346406" y="5181362"/>
            <a:ext cx="2949416" cy="17264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Python, Numpy, Pandas, Matplotlib to process the data for training.</a:t>
            </a:r>
          </a:p>
          <a:p>
            <a:pPr marL="0" indent="0">
              <a:lnSpc>
                <a:spcPts val="279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0"/>
            <a:ext cx="14630400" cy="8229600"/>
          </a:xfrm>
          <a:prstGeom prst="rect">
            <a:avLst/>
          </a:prstGeom>
          <a:solidFill>
            <a:srgbClr val="FEF5E7"/>
          </a:solidFill>
          <a:ln/>
        </p:spPr>
        <p:txBody>
          <a:bodyPr/>
          <a:lstStyle/>
          <a:p>
            <a:endParaRPr lang="en-IN"/>
          </a:p>
        </p:txBody>
      </p:sp>
      <p:sp>
        <p:nvSpPr>
          <p:cNvPr id="4" name="Text 2"/>
          <p:cNvSpPr/>
          <p:nvPr/>
        </p:nvSpPr>
        <p:spPr>
          <a:xfrm>
            <a:off x="2348389" y="3629025"/>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Using Machine Learning for Stress Level Prediction</a:t>
            </a:r>
            <a:endParaRPr lang="en-US" sz="4374" dirty="0"/>
          </a:p>
        </p:txBody>
      </p:sp>
      <p:sp>
        <p:nvSpPr>
          <p:cNvPr id="5" name="Text 3"/>
          <p:cNvSpPr/>
          <p:nvPr/>
        </p:nvSpPr>
        <p:spPr>
          <a:xfrm>
            <a:off x="2348389" y="5351026"/>
            <a:ext cx="9933503"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app leverages the power of machine learning algorithms to analyze user responses and predict stress levels. This enables us to offer personalized recommendations and interventions for effective stress management.</a:t>
            </a:r>
            <a:endParaRPr lang="en-US" sz="1750" dirty="0"/>
          </a:p>
        </p:txBody>
      </p:sp>
      <p:sp>
        <p:nvSpPr>
          <p:cNvPr id="6" name="Text 4"/>
          <p:cNvSpPr/>
          <p:nvPr/>
        </p:nvSpPr>
        <p:spPr>
          <a:xfrm>
            <a:off x="2348389" y="6667143"/>
            <a:ext cx="9933503"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 collect data such as sleeping hours, heart rate, blood oxygen levels etc. from the user based on which the prediction of his/her stress level will be made.    </a:t>
            </a:r>
            <a:endParaRPr lang="en-US" sz="1750" dirty="0"/>
          </a:p>
        </p:txBody>
      </p:sp>
      <p:pic>
        <p:nvPicPr>
          <p:cNvPr id="7"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IN"/>
          </a:p>
        </p:txBody>
      </p:sp>
      <p:sp>
        <p:nvSpPr>
          <p:cNvPr id="3" name="Shape 1"/>
          <p:cNvSpPr/>
          <p:nvPr/>
        </p:nvSpPr>
        <p:spPr>
          <a:xfrm>
            <a:off x="0" y="0"/>
            <a:ext cx="14630400" cy="8229600"/>
          </a:xfrm>
          <a:prstGeom prst="rect">
            <a:avLst/>
          </a:prstGeom>
          <a:solidFill>
            <a:srgbClr val="FEF5E7"/>
          </a:solidFill>
          <a:ln/>
        </p:spPr>
        <p:txBody>
          <a:bodyPr/>
          <a:lstStyle/>
          <a:p>
            <a:endParaRPr lang="en-IN"/>
          </a:p>
        </p:txBody>
      </p:sp>
      <p:sp>
        <p:nvSpPr>
          <p:cNvPr id="4" name="Text 2"/>
          <p:cNvSpPr/>
          <p:nvPr/>
        </p:nvSpPr>
        <p:spPr>
          <a:xfrm>
            <a:off x="2348389" y="1249085"/>
            <a:ext cx="4443889" cy="694373"/>
          </a:xfrm>
          <a:prstGeom prst="rect">
            <a:avLst/>
          </a:prstGeom>
          <a:noFill/>
          <a:ln/>
        </p:spPr>
        <p:txBody>
          <a:bodyPr wrap="none" rtlCol="0" anchor="t"/>
          <a:lstStyle/>
          <a:p>
            <a:pPr marL="0" indent="0">
              <a:lnSpc>
                <a:spcPts val="5468"/>
              </a:lnSpc>
              <a:buNone/>
            </a:pPr>
            <a:r>
              <a:rPr lang="en-US" sz="4374" dirty="0">
                <a:solidFill>
                  <a:srgbClr val="1F7135"/>
                </a:solidFill>
                <a:latin typeface="Lora" pitchFamily="34" charset="0"/>
                <a:ea typeface="Lora" pitchFamily="34" charset="-122"/>
                <a:cs typeface="Lora" pitchFamily="34" charset="-120"/>
              </a:rPr>
              <a:t>Our Team</a:t>
            </a:r>
            <a:endParaRPr lang="en-US" sz="4374" dirty="0"/>
          </a:p>
        </p:txBody>
      </p:sp>
      <p:sp>
        <p:nvSpPr>
          <p:cNvPr id="5" name="Text 3"/>
          <p:cNvSpPr/>
          <p:nvPr/>
        </p:nvSpPr>
        <p:spPr>
          <a:xfrm>
            <a:off x="2348389" y="2387798"/>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a:t>
            </a:r>
            <a:r>
              <a:rPr lang="en-US" sz="1750" b="1" dirty="0">
                <a:solidFill>
                  <a:srgbClr val="3A3630"/>
                </a:solidFill>
                <a:latin typeface="Source Sans Pro" pitchFamily="34" charset="0"/>
                <a:ea typeface="Source Sans Pro" pitchFamily="34" charset="-122"/>
                <a:cs typeface="Source Sans Pro" pitchFamily="34" charset="-120"/>
              </a:rPr>
              <a:t>Name                                         </a:t>
            </a:r>
            <a:r>
              <a:rPr lang="en-US" sz="1750" b="1">
                <a:solidFill>
                  <a:srgbClr val="3A3630"/>
                </a:solidFill>
                <a:latin typeface="Source Sans Pro" pitchFamily="34" charset="0"/>
                <a:ea typeface="Source Sans Pro" pitchFamily="34" charset="-122"/>
                <a:cs typeface="Source Sans Pro" pitchFamily="34" charset="-120"/>
              </a:rPr>
              <a:t>Branch </a:t>
            </a:r>
            <a:r>
              <a:rPr lang="en-US" sz="1750">
                <a:solidFill>
                  <a:srgbClr val="3A3630"/>
                </a:solidFill>
                <a:latin typeface="Source Sans Pro" pitchFamily="34" charset="0"/>
                <a:ea typeface="Source Sans Pro" pitchFamily="34" charset="-122"/>
                <a:cs typeface="Source Sans Pro" pitchFamily="34" charset="-120"/>
              </a:rPr>
              <a:t>                                           </a:t>
            </a:r>
            <a:r>
              <a:rPr lang="en-US" sz="1750" b="1">
                <a:solidFill>
                  <a:srgbClr val="3A3630"/>
                </a:solidFill>
                <a:latin typeface="Source Sans Pro" pitchFamily="34" charset="0"/>
                <a:ea typeface="Source Sans Pro" pitchFamily="34" charset="-122"/>
                <a:cs typeface="Source Sans Pro" pitchFamily="34" charset="-120"/>
              </a:rPr>
              <a:t>Mentors </a:t>
            </a:r>
            <a:r>
              <a:rPr lang="en-US" sz="1750" b="1" dirty="0">
                <a:solidFill>
                  <a:srgbClr val="3A3630"/>
                </a:solidFill>
                <a:latin typeface="Source Sans Pro" pitchFamily="34" charset="0"/>
                <a:ea typeface="Source Sans Pro" pitchFamily="34" charset="-122"/>
                <a:cs typeface="Source Sans Pro" pitchFamily="34" charset="-120"/>
              </a:rPr>
              <a:t>:</a:t>
            </a:r>
            <a:endParaRPr lang="en-US" sz="1750" dirty="0"/>
          </a:p>
        </p:txBody>
      </p:sp>
      <p:sp>
        <p:nvSpPr>
          <p:cNvPr id="6" name="Text 4"/>
          <p:cNvSpPr/>
          <p:nvPr/>
        </p:nvSpPr>
        <p:spPr>
          <a:xfrm>
            <a:off x="2348389" y="2993112"/>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 Shaurya Jain                         CSE(AI&amp;ML)                                   1- Sarthak Dubey</a:t>
            </a:r>
            <a:endParaRPr lang="en-US" sz="1750" dirty="0"/>
          </a:p>
        </p:txBody>
      </p:sp>
      <p:sp>
        <p:nvSpPr>
          <p:cNvPr id="7" name="Text 5"/>
          <p:cNvSpPr/>
          <p:nvPr/>
        </p:nvSpPr>
        <p:spPr>
          <a:xfrm>
            <a:off x="2348389" y="3598426"/>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2- Ayush Srivastava                 CSE(AI&amp;ML)                                   2- Garvit Singhal </a:t>
            </a:r>
            <a:endParaRPr lang="en-US" sz="1750" dirty="0"/>
          </a:p>
        </p:txBody>
      </p:sp>
      <p:sp>
        <p:nvSpPr>
          <p:cNvPr id="8" name="Text 6"/>
          <p:cNvSpPr/>
          <p:nvPr/>
        </p:nvSpPr>
        <p:spPr>
          <a:xfrm>
            <a:off x="2348389" y="4203740"/>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3- Nayni Singhal                       CSE(AI&amp;ML)</a:t>
            </a:r>
            <a:endParaRPr lang="en-US" sz="1750" dirty="0"/>
          </a:p>
        </p:txBody>
      </p:sp>
      <p:sp>
        <p:nvSpPr>
          <p:cNvPr id="9" name="Text 7"/>
          <p:cNvSpPr/>
          <p:nvPr/>
        </p:nvSpPr>
        <p:spPr>
          <a:xfrm>
            <a:off x="2348389" y="4809053"/>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4- Dhruv Chaurasia                 CSE(AI&amp;ML)</a:t>
            </a:r>
            <a:endParaRPr lang="en-US" sz="1750" dirty="0"/>
          </a:p>
        </p:txBody>
      </p:sp>
      <p:sp>
        <p:nvSpPr>
          <p:cNvPr id="10" name="Text 8"/>
          <p:cNvSpPr/>
          <p:nvPr/>
        </p:nvSpPr>
        <p:spPr>
          <a:xfrm>
            <a:off x="2348389" y="5414367"/>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5- Vedanshi Kaushik                CSE(AI&amp;ML)</a:t>
            </a:r>
            <a:endParaRPr lang="en-US" sz="1750" dirty="0"/>
          </a:p>
        </p:txBody>
      </p:sp>
      <p:sp>
        <p:nvSpPr>
          <p:cNvPr id="11" name="Text 9"/>
          <p:cNvSpPr/>
          <p:nvPr/>
        </p:nvSpPr>
        <p:spPr>
          <a:xfrm>
            <a:off x="2348389" y="6019681"/>
            <a:ext cx="9933503"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6- Archit Agrawal                     CSE(AI&amp;ML)</a:t>
            </a:r>
            <a:endParaRPr lang="en-US" sz="1750" dirty="0"/>
          </a:p>
        </p:txBody>
      </p:sp>
      <p:sp>
        <p:nvSpPr>
          <p:cNvPr id="12" name="Text 10"/>
          <p:cNvSpPr/>
          <p:nvPr/>
        </p:nvSpPr>
        <p:spPr>
          <a:xfrm>
            <a:off x="2348389" y="6624995"/>
            <a:ext cx="9933503"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603</Words>
  <Application>Microsoft Office PowerPoint</Application>
  <PresentationFormat>Custom</PresentationFormat>
  <Paragraphs>68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Lora</vt:lpstr>
      <vt:lpstr>Söhne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 SRIVASTAVA</cp:lastModifiedBy>
  <cp:revision>9</cp:revision>
  <dcterms:created xsi:type="dcterms:W3CDTF">2023-10-18T08:42:43Z</dcterms:created>
  <dcterms:modified xsi:type="dcterms:W3CDTF">2023-10-19T09:01:02Z</dcterms:modified>
</cp:coreProperties>
</file>