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6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0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6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2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2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4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90BE-897E-46CB-8B86-86FA7BD8E05E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D09C-4D9C-4A91-B0F8-BA70EC6F65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2492943" y="2034930"/>
            <a:ext cx="1626670" cy="38866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4263994" y="67817"/>
            <a:ext cx="2184935" cy="50005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3018" y="256611"/>
            <a:ext cx="1485697" cy="2799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516303" y="85930"/>
            <a:ext cx="5603514" cy="6256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257323" y="819168"/>
            <a:ext cx="1549667" cy="264592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54465" y="5314114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3340" y="5389330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80053" y="473283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0054" y="540660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ArmCont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405696" y="993047"/>
            <a:ext cx="0" cy="33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0053" y="1323114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7536" y="1376855"/>
            <a:ext cx="102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2"/>
            <a:endCxn id="77" idx="0"/>
          </p:cNvCxnSpPr>
          <p:nvPr/>
        </p:nvCxnSpPr>
        <p:spPr>
          <a:xfrm>
            <a:off x="1405696" y="1842878"/>
            <a:ext cx="3011" cy="41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7988970" y="423512"/>
            <a:ext cx="1549667" cy="3609473"/>
            <a:chOff x="7988970" y="423512"/>
            <a:chExt cx="1549667" cy="3609473"/>
          </a:xfrm>
        </p:grpSpPr>
        <p:sp>
          <p:nvSpPr>
            <p:cNvPr id="46" name="Rounded Rectangle 45"/>
            <p:cNvSpPr/>
            <p:nvPr/>
          </p:nvSpPr>
          <p:spPr>
            <a:xfrm>
              <a:off x="7988970" y="423512"/>
              <a:ext cx="1549667" cy="360947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12490" y="619914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2491" y="687291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ArmInit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30" idx="2"/>
              <a:endCxn id="33" idx="0"/>
            </p:cNvCxnSpPr>
            <p:nvPr/>
          </p:nvCxnSpPr>
          <p:spPr>
            <a:xfrm>
              <a:off x="8738133" y="1139678"/>
              <a:ext cx="6423" cy="36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18913" y="1501468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18914" y="1568845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InitDynam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33" idx="2"/>
              <a:endCxn id="36" idx="0"/>
            </p:cNvCxnSpPr>
            <p:nvPr/>
          </p:nvCxnSpPr>
          <p:spPr>
            <a:xfrm flipH="1">
              <a:off x="8739745" y="2021232"/>
              <a:ext cx="4811" cy="37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8114102" y="2399426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9291" y="2457941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Initialize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2"/>
              <a:endCxn id="39" idx="0"/>
            </p:cNvCxnSpPr>
            <p:nvPr/>
          </p:nvCxnSpPr>
          <p:spPr>
            <a:xfrm>
              <a:off x="8739745" y="2919190"/>
              <a:ext cx="4811" cy="34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8118913" y="3263982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09291" y="3321297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makeconst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39" idx="2"/>
            <a:endCxn id="61" idx="0"/>
          </p:cNvCxnSpPr>
          <p:nvPr/>
        </p:nvCxnSpPr>
        <p:spPr>
          <a:xfrm>
            <a:off x="8744556" y="3783746"/>
            <a:ext cx="4811" cy="536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625387" y="5498034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7794" y="5588639"/>
            <a:ext cx="125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Environment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10043760" y="196402"/>
            <a:ext cx="1887353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214408" y="225626"/>
            <a:ext cx="15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Program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0385660" y="931863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385661" y="999240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InitDynam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2"/>
            <a:endCxn id="52" idx="0"/>
          </p:cNvCxnSpPr>
          <p:nvPr/>
        </p:nvCxnSpPr>
        <p:spPr>
          <a:xfrm flipH="1">
            <a:off x="11006492" y="1451627"/>
            <a:ext cx="4811" cy="37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0380849" y="1829821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76038" y="1888336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2"/>
            <a:endCxn id="55" idx="0"/>
          </p:cNvCxnSpPr>
          <p:nvPr/>
        </p:nvCxnSpPr>
        <p:spPr>
          <a:xfrm>
            <a:off x="11006492" y="2349585"/>
            <a:ext cx="4811" cy="3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0385660" y="2694377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376038" y="2751692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makeconst</a:t>
            </a:r>
            <a:endParaRPr lang="en-US" dirty="0"/>
          </a:p>
        </p:txBody>
      </p:sp>
      <p:cxnSp>
        <p:nvCxnSpPr>
          <p:cNvPr id="60" name="Elbow Connector 59"/>
          <p:cNvCxnSpPr>
            <a:stCxn id="58" idx="2"/>
            <a:endCxn id="46" idx="0"/>
          </p:cNvCxnSpPr>
          <p:nvPr/>
        </p:nvCxnSpPr>
        <p:spPr>
          <a:xfrm rot="5400000" flipH="1">
            <a:off x="8377189" y="810128"/>
            <a:ext cx="3041583" cy="2268353"/>
          </a:xfrm>
          <a:prstGeom prst="bentConnector5">
            <a:avLst>
              <a:gd name="adj1" fmla="val -7516"/>
              <a:gd name="adj2" fmla="val 50000"/>
              <a:gd name="adj3" fmla="val 107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8128536" y="4320508"/>
            <a:ext cx="1241662" cy="65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138161" y="4396877"/>
            <a:ext cx="125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Make Body</a:t>
            </a:r>
          </a:p>
          <a:p>
            <a:pPr algn="ctr"/>
            <a:r>
              <a:rPr lang="en-US" sz="1600" dirty="0" smtClean="0"/>
              <a:t>Head, etc.</a:t>
            </a:r>
            <a:endParaRPr lang="en-US" sz="1600" dirty="0"/>
          </a:p>
        </p:txBody>
      </p:sp>
      <p:cxnSp>
        <p:nvCxnSpPr>
          <p:cNvPr id="63" name="Straight Arrow Connector 62"/>
          <p:cNvCxnSpPr>
            <a:stCxn id="62" idx="2"/>
            <a:endCxn id="68" idx="0"/>
          </p:cNvCxnSpPr>
          <p:nvPr/>
        </p:nvCxnSpPr>
        <p:spPr>
          <a:xfrm>
            <a:off x="8763803" y="4981652"/>
            <a:ext cx="1" cy="420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8138161" y="5401784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138161" y="5391116"/>
            <a:ext cx="125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Target Position</a:t>
            </a:r>
            <a:endParaRPr lang="en-US" sz="1400" dirty="0"/>
          </a:p>
        </p:txBody>
      </p:sp>
      <p:cxnSp>
        <p:nvCxnSpPr>
          <p:cNvPr id="75" name="Elbow Connector 74"/>
          <p:cNvCxnSpPr>
            <a:stCxn id="68" idx="2"/>
            <a:endCxn id="43" idx="2"/>
          </p:cNvCxnSpPr>
          <p:nvPr/>
        </p:nvCxnSpPr>
        <p:spPr>
          <a:xfrm rot="5400000">
            <a:off x="7959292" y="5213286"/>
            <a:ext cx="96250" cy="1512774"/>
          </a:xfrm>
          <a:prstGeom prst="bentConnector3">
            <a:avLst>
              <a:gd name="adj1" fmla="val 3375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83064" y="2257668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4234" y="2338335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12382" y="227387"/>
            <a:ext cx="1887353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583030" y="256611"/>
            <a:ext cx="15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Functions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448977" y="802770"/>
            <a:ext cx="1887353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589648" y="822413"/>
            <a:ext cx="15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F1,…,F6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4592857" y="1401819"/>
            <a:ext cx="1549667" cy="3609473"/>
            <a:chOff x="7988970" y="423512"/>
            <a:chExt cx="1549667" cy="3609473"/>
          </a:xfrm>
        </p:grpSpPr>
        <p:sp>
          <p:nvSpPr>
            <p:cNvPr id="87" name="Rounded Rectangle 86"/>
            <p:cNvSpPr/>
            <p:nvPr/>
          </p:nvSpPr>
          <p:spPr>
            <a:xfrm>
              <a:off x="7988970" y="423512"/>
              <a:ext cx="1549667" cy="360947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8112490" y="619914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112491" y="687291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ArmInit</a:t>
              </a:r>
              <a:endParaRPr lang="en-US" dirty="0"/>
            </a:p>
          </p:txBody>
        </p:sp>
        <p:cxnSp>
          <p:nvCxnSpPr>
            <p:cNvPr id="90" name="Straight Arrow Connector 89"/>
            <p:cNvCxnSpPr>
              <a:stCxn id="88" idx="2"/>
              <a:endCxn id="91" idx="0"/>
            </p:cNvCxnSpPr>
            <p:nvPr/>
          </p:nvCxnSpPr>
          <p:spPr>
            <a:xfrm>
              <a:off x="8738133" y="1139678"/>
              <a:ext cx="6423" cy="36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8118913" y="1501468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118914" y="1568845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InitDynam</a:t>
              </a:r>
              <a:endParaRPr lang="en-US" dirty="0"/>
            </a:p>
          </p:txBody>
        </p:sp>
        <p:cxnSp>
          <p:nvCxnSpPr>
            <p:cNvPr id="93" name="Straight Arrow Connector 92"/>
            <p:cNvCxnSpPr>
              <a:stCxn id="91" idx="2"/>
              <a:endCxn id="94" idx="0"/>
            </p:cNvCxnSpPr>
            <p:nvPr/>
          </p:nvCxnSpPr>
          <p:spPr>
            <a:xfrm flipH="1">
              <a:off x="8739745" y="2021232"/>
              <a:ext cx="4811" cy="37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8114102" y="2399426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109291" y="2457941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Initialize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94" idx="2"/>
              <a:endCxn id="97" idx="0"/>
            </p:cNvCxnSpPr>
            <p:nvPr/>
          </p:nvCxnSpPr>
          <p:spPr>
            <a:xfrm>
              <a:off x="8739745" y="2919190"/>
              <a:ext cx="4811" cy="34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8118913" y="3263982"/>
              <a:ext cx="1251285" cy="519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09291" y="3321297"/>
              <a:ext cx="125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makeconst</a:t>
              </a:r>
              <a:endParaRPr lang="en-US" dirty="0"/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2752035" y="4566744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61663" y="4641960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Azimuth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2749631" y="3744158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749634" y="3819374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2743207" y="2979399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733585" y="3054615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Link3to2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2745607" y="2308224"/>
            <a:ext cx="1251285" cy="51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683839" y="2365072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Link2to1</a:t>
            </a:r>
            <a:endParaRPr lang="en-US" dirty="0"/>
          </a:p>
        </p:txBody>
      </p:sp>
      <p:cxnSp>
        <p:nvCxnSpPr>
          <p:cNvPr id="111" name="Elbow Connector 110"/>
          <p:cNvCxnSpPr>
            <a:stCxn id="105" idx="0"/>
            <a:endCxn id="109" idx="3"/>
          </p:cNvCxnSpPr>
          <p:nvPr/>
        </p:nvCxnSpPr>
        <p:spPr>
          <a:xfrm rot="16200000" flipV="1">
            <a:off x="2449124" y="1386097"/>
            <a:ext cx="651718" cy="11925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" idx="0"/>
            <a:endCxn id="99" idx="2"/>
          </p:cNvCxnSpPr>
          <p:nvPr/>
        </p:nvCxnSpPr>
        <p:spPr>
          <a:xfrm flipH="1" flipV="1">
            <a:off x="3377678" y="5086508"/>
            <a:ext cx="2430" cy="227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9" idx="0"/>
            <a:endCxn id="101" idx="2"/>
          </p:cNvCxnSpPr>
          <p:nvPr/>
        </p:nvCxnSpPr>
        <p:spPr>
          <a:xfrm flipH="1" flipV="1">
            <a:off x="3375274" y="4263922"/>
            <a:ext cx="2404" cy="302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1" idx="0"/>
            <a:endCxn id="103" idx="2"/>
          </p:cNvCxnSpPr>
          <p:nvPr/>
        </p:nvCxnSpPr>
        <p:spPr>
          <a:xfrm flipH="1" flipV="1">
            <a:off x="3368850" y="3499163"/>
            <a:ext cx="6424" cy="24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3" idx="0"/>
            <a:endCxn id="105" idx="2"/>
          </p:cNvCxnSpPr>
          <p:nvPr/>
        </p:nvCxnSpPr>
        <p:spPr>
          <a:xfrm flipV="1">
            <a:off x="3368850" y="2827988"/>
            <a:ext cx="2400" cy="15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43" idx="0"/>
            <a:endCxn id="9" idx="2"/>
          </p:cNvCxnSpPr>
          <p:nvPr/>
        </p:nvCxnSpPr>
        <p:spPr>
          <a:xfrm rot="16200000" flipH="1" flipV="1">
            <a:off x="5147647" y="3730495"/>
            <a:ext cx="335844" cy="3870922"/>
          </a:xfrm>
          <a:prstGeom prst="bentConnector5">
            <a:avLst>
              <a:gd name="adj1" fmla="val -30809"/>
              <a:gd name="adj2" fmla="val 50000"/>
              <a:gd name="adj3" fmla="val 1680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5" y="1503132"/>
            <a:ext cx="5285172" cy="3990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6163" y="278295"/>
            <a:ext cx="923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Output was from s program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ritten in Pascal (Delphi). Not the one which Warren sent me! Hence I am not considering its output. I downloaded it from the website just to have a feel that how it looks like. (So please forget about it and see as on next slide)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86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61" y="245828"/>
            <a:ext cx="10058400" cy="5029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63687" y="524786"/>
            <a:ext cx="2043485" cy="84283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60321" y="2289977"/>
            <a:ext cx="1900362" cy="1781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10185622" y="437322"/>
            <a:ext cx="437322" cy="16936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0210801" y="2744524"/>
            <a:ext cx="437322" cy="16936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00153" y="79513"/>
            <a:ext cx="271934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Text output from “Arm2.c”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954" y="346040"/>
            <a:ext cx="119667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Target and Finger positions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530626" y="807705"/>
            <a:ext cx="1133061" cy="58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221" y="2422656"/>
            <a:ext cx="155448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Gaze (percept, error, output) Not needed!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1844702" y="2878372"/>
            <a:ext cx="715619" cy="5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37628" y="1084704"/>
            <a:ext cx="11787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12170" y="3406672"/>
            <a:ext cx="11787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83927" y="2422656"/>
            <a:ext cx="4412974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ia Link3to2 function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16577" y="4300375"/>
            <a:ext cx="50292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p2e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668038" y="4158532"/>
            <a:ext cx="34786" cy="13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2" idx="1"/>
          </p:cNvCxnSpPr>
          <p:nvPr/>
        </p:nvCxnSpPr>
        <p:spPr>
          <a:xfrm>
            <a:off x="6146358" y="4158532"/>
            <a:ext cx="1270219" cy="295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32466" y="4296009"/>
            <a:ext cx="50292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p2a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14222" y="4284263"/>
            <a:ext cx="50292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p2e</a:t>
            </a:r>
          </a:p>
        </p:txBody>
      </p:sp>
      <p:cxnSp>
        <p:nvCxnSpPr>
          <p:cNvPr id="42" name="Straight Arrow Connector 41"/>
          <p:cNvCxnSpPr>
            <a:endCxn id="40" idx="0"/>
          </p:cNvCxnSpPr>
          <p:nvPr/>
        </p:nvCxnSpPr>
        <p:spPr>
          <a:xfrm>
            <a:off x="6065683" y="4158532"/>
            <a:ext cx="0" cy="125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4583927" y="4158532"/>
            <a:ext cx="0" cy="137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</p:cNvCxnSpPr>
          <p:nvPr/>
        </p:nvCxnSpPr>
        <p:spPr>
          <a:xfrm flipV="1">
            <a:off x="4835388" y="4158532"/>
            <a:ext cx="158031" cy="291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3"/>
          </p:cNvCxnSpPr>
          <p:nvPr/>
        </p:nvCxnSpPr>
        <p:spPr>
          <a:xfrm flipV="1">
            <a:off x="6317144" y="4158532"/>
            <a:ext cx="242682" cy="27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</p:cNvCxnSpPr>
          <p:nvPr/>
        </p:nvCxnSpPr>
        <p:spPr>
          <a:xfrm flipV="1">
            <a:off x="7919499" y="4158532"/>
            <a:ext cx="206734" cy="295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835388" y="3776004"/>
            <a:ext cx="436327" cy="51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397154" y="3767949"/>
            <a:ext cx="436327" cy="51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947330" y="3802783"/>
            <a:ext cx="436327" cy="51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452561"/>
            <a:ext cx="10058400" cy="5029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231958" y="2226365"/>
            <a:ext cx="214685" cy="341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66560" y="1623391"/>
            <a:ext cx="239865" cy="944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326342" y="2242267"/>
            <a:ext cx="214685" cy="341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6362" y="2345253"/>
            <a:ext cx="6126479" cy="107722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endParaRPr lang="en-US" sz="100" dirty="0"/>
          </a:p>
        </p:txBody>
      </p:sp>
      <p:sp>
        <p:nvSpPr>
          <p:cNvPr id="12" name="TextBox 11"/>
          <p:cNvSpPr txBox="1"/>
          <p:nvPr/>
        </p:nvSpPr>
        <p:spPr>
          <a:xfrm>
            <a:off x="9616356" y="1949879"/>
            <a:ext cx="2150910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via Link3to2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95631" y="3095327"/>
            <a:ext cx="436327" cy="51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06379" y="3028582"/>
            <a:ext cx="436327" cy="51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82063" y="3043687"/>
            <a:ext cx="436327" cy="51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68633" y="3403158"/>
            <a:ext cx="15903" cy="28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3"/>
          </p:cNvCxnSpPr>
          <p:nvPr/>
        </p:nvCxnSpPr>
        <p:spPr>
          <a:xfrm flipV="1">
            <a:off x="4627659" y="3536029"/>
            <a:ext cx="231871" cy="15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39300" y="3560001"/>
            <a:ext cx="436327" cy="5163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20230" y="3536029"/>
            <a:ext cx="436327" cy="5163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32358" y="3548356"/>
            <a:ext cx="436327" cy="5163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82994" y="4130107"/>
            <a:ext cx="6126479" cy="107722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endParaRPr lang="en-US" sz="100" dirty="0"/>
          </a:p>
        </p:txBody>
      </p:sp>
      <p:cxnSp>
        <p:nvCxnSpPr>
          <p:cNvPr id="26" name="Straight Arrow Connector 25"/>
          <p:cNvCxnSpPr>
            <a:stCxn id="13" idx="5"/>
            <a:endCxn id="21" idx="1"/>
          </p:cNvCxnSpPr>
          <p:nvPr/>
        </p:nvCxnSpPr>
        <p:spPr>
          <a:xfrm>
            <a:off x="5168059" y="3536029"/>
            <a:ext cx="235140" cy="99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8305887" y="3403158"/>
            <a:ext cx="190370" cy="220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6733758" y="3412776"/>
            <a:ext cx="150371" cy="198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3"/>
          </p:cNvCxnSpPr>
          <p:nvPr/>
        </p:nvCxnSpPr>
        <p:spPr>
          <a:xfrm flipV="1">
            <a:off x="7840073" y="3484389"/>
            <a:ext cx="105889" cy="205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3"/>
          </p:cNvCxnSpPr>
          <p:nvPr/>
        </p:nvCxnSpPr>
        <p:spPr>
          <a:xfrm flipV="1">
            <a:off x="6276561" y="3469284"/>
            <a:ext cx="93717" cy="20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93352" y="3399160"/>
            <a:ext cx="174743" cy="339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41250" y="3384805"/>
            <a:ext cx="103928" cy="35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63597" y="3384805"/>
            <a:ext cx="1647325" cy="35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59686" y="3749781"/>
            <a:ext cx="2150910" cy="369332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via </a:t>
            </a:r>
            <a:r>
              <a:rPr lang="en-US" dirty="0" smtClean="0"/>
              <a:t>Link2to1 function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11175" y="4448094"/>
            <a:ext cx="4162679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ArmCont</a:t>
            </a:r>
            <a:r>
              <a:rPr lang="en-US" dirty="0" smtClean="0"/>
              <a:t> function (Please see in first slide)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5"/>
            <a:endCxn id="43" idx="0"/>
          </p:cNvCxnSpPr>
          <p:nvPr/>
        </p:nvCxnSpPr>
        <p:spPr>
          <a:xfrm>
            <a:off x="5711728" y="4000703"/>
            <a:ext cx="1280787" cy="44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4"/>
            <a:endCxn id="43" idx="0"/>
          </p:cNvCxnSpPr>
          <p:nvPr/>
        </p:nvCxnSpPr>
        <p:spPr>
          <a:xfrm flipH="1">
            <a:off x="6992515" y="4052343"/>
            <a:ext cx="45879" cy="395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43" idx="0"/>
          </p:cNvCxnSpPr>
          <p:nvPr/>
        </p:nvCxnSpPr>
        <p:spPr>
          <a:xfrm flipH="1">
            <a:off x="6992515" y="3989058"/>
            <a:ext cx="1503742" cy="459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11728" y="3384805"/>
            <a:ext cx="351869" cy="10632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56557" y="3384805"/>
            <a:ext cx="336795" cy="10632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868685" y="3384805"/>
            <a:ext cx="76532" cy="10632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064981" y="2751151"/>
            <a:ext cx="103078" cy="292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599583" y="2751151"/>
            <a:ext cx="55659" cy="277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158039" y="2751151"/>
            <a:ext cx="55658" cy="277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8423181">
            <a:off x="4388282" y="2876008"/>
            <a:ext cx="80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difference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 rot="18423181">
            <a:off x="5900891" y="2826741"/>
            <a:ext cx="80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difference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 rot="18423181">
            <a:off x="7461046" y="2871392"/>
            <a:ext cx="80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difference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 rot="19636247">
            <a:off x="4005770" y="1876665"/>
            <a:ext cx="80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FRX-TRX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 rot="18939231">
            <a:off x="5553729" y="1203107"/>
            <a:ext cx="80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TLRD-FLRD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 rot="19368960">
            <a:off x="7141188" y="1844439"/>
            <a:ext cx="80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FRY - TRY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8158039" y="1098670"/>
            <a:ext cx="87139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193317" y="589201"/>
            <a:ext cx="6126479" cy="107722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endParaRPr lang="en-US" sz="100" dirty="0"/>
          </a:p>
        </p:txBody>
      </p:sp>
      <p:sp>
        <p:nvSpPr>
          <p:cNvPr id="78" name="TextBox 77"/>
          <p:cNvSpPr txBox="1"/>
          <p:nvPr/>
        </p:nvSpPr>
        <p:spPr>
          <a:xfrm>
            <a:off x="6409326" y="948670"/>
            <a:ext cx="9663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513887" y="1134020"/>
            <a:ext cx="9444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azimuth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719511" y="100057"/>
            <a:ext cx="4850815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Till Environment function (Please see in first slide)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818328" y="1992230"/>
            <a:ext cx="349732" cy="318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928233" y="1945851"/>
            <a:ext cx="374255" cy="40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370279" y="1356682"/>
            <a:ext cx="363479" cy="266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2" idx="6"/>
          </p:cNvCxnSpPr>
          <p:nvPr/>
        </p:nvCxnSpPr>
        <p:spPr>
          <a:xfrm>
            <a:off x="8302488" y="2147854"/>
            <a:ext cx="193769" cy="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6"/>
          </p:cNvCxnSpPr>
          <p:nvPr/>
        </p:nvCxnSpPr>
        <p:spPr>
          <a:xfrm flipV="1">
            <a:off x="6733758" y="1489708"/>
            <a:ext cx="150371" cy="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6"/>
          </p:cNvCxnSpPr>
          <p:nvPr/>
        </p:nvCxnSpPr>
        <p:spPr>
          <a:xfrm>
            <a:off x="5168060" y="2151340"/>
            <a:ext cx="17124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rot="18939231">
            <a:off x="5063172" y="1830850"/>
            <a:ext cx="536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gain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 rot="18939231">
            <a:off x="6464105" y="1482552"/>
            <a:ext cx="536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gain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 rot="18939231">
            <a:off x="8132941" y="1872604"/>
            <a:ext cx="536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103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9647" y="690552"/>
            <a:ext cx="4015873" cy="103756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9647" y="778382"/>
            <a:ext cx="126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GazeR</a:t>
            </a:r>
            <a:endParaRPr lang="en-US" dirty="0"/>
          </a:p>
          <a:p>
            <a:pPr algn="ctr"/>
            <a:r>
              <a:rPr lang="en-US" dirty="0"/>
              <a:t> p2dr = </a:t>
            </a:r>
            <a:r>
              <a:rPr lang="en-US" dirty="0" smtClean="0"/>
              <a:t>TRx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054" y="778382"/>
            <a:ext cx="126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GazeL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smtClean="0"/>
              <a:t>p2dl </a:t>
            </a:r>
            <a:r>
              <a:rPr lang="en-US" dirty="0"/>
              <a:t>= </a:t>
            </a:r>
            <a:r>
              <a:rPr lang="en-US" dirty="0" smtClean="0"/>
              <a:t>TLx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1887" y="778382"/>
            <a:ext cx="126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GazeBoth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smtClean="0"/>
              <a:t>p1e </a:t>
            </a:r>
            <a:r>
              <a:rPr lang="en-US" dirty="0"/>
              <a:t>= </a:t>
            </a:r>
            <a:r>
              <a:rPr lang="en-US" dirty="0" smtClean="0"/>
              <a:t>TRy</a:t>
            </a:r>
          </a:p>
          <a:p>
            <a:r>
              <a:rPr lang="en-US" dirty="0" smtClean="0"/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59576" y="1345687"/>
            <a:ext cx="400167" cy="100297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634" y="2255886"/>
            <a:ext cx="5070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rotateimage(&amp;TRx,&amp;TRy,TXR,TYR,TZR,theta2,phi2re);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57137" y="3113591"/>
            <a:ext cx="1745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TXR = TAx - RExr;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210560" y="2550160"/>
            <a:ext cx="0" cy="58608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" idx="0"/>
          </p:cNvCxnSpPr>
          <p:nvPr/>
        </p:nvCxnSpPr>
        <p:spPr>
          <a:xfrm rot="16200000" flipH="1">
            <a:off x="1261981" y="2216155"/>
            <a:ext cx="5171768" cy="2120562"/>
          </a:xfrm>
          <a:prstGeom prst="bentConnector5">
            <a:avLst>
              <a:gd name="adj1" fmla="val -4420"/>
              <a:gd name="adj2" fmla="val 157295"/>
              <a:gd name="adj3" fmla="val 10442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09600" y="2123440"/>
            <a:ext cx="5146205" cy="71976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70564" y="53025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o2dr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93143" y="5326980"/>
            <a:ext cx="161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gazexre = o2dr;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56243" y="5017681"/>
            <a:ext cx="1779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phi2re = gazexre;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650047" y="2550160"/>
            <a:ext cx="551873" cy="256087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40880" y="422357"/>
            <a:ext cx="410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Perception of Target as a Euclidean Distance between Target and Eye coordinates. 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82645" y="3538872"/>
            <a:ext cx="143948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Starts from here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862885" y="3031794"/>
            <a:ext cx="1861516" cy="870805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056243" y="5017681"/>
            <a:ext cx="1861516" cy="71976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8663" y="664143"/>
            <a:ext cx="4015873" cy="103756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728" y="775316"/>
            <a:ext cx="202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Target to Finger</a:t>
            </a:r>
          </a:p>
          <a:p>
            <a:pPr algn="ctr"/>
            <a:r>
              <a:rPr lang="en-US" dirty="0" smtClean="0"/>
              <a:t>p3d </a:t>
            </a:r>
            <a:r>
              <a:rPr lang="en-US" dirty="0"/>
              <a:t>= TLRd - FLRd;</a:t>
            </a:r>
            <a:r>
              <a:rPr lang="en-US" dirty="0" smtClean="0"/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957958" y="1421647"/>
            <a:ext cx="1252602" cy="90379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17578" y="2279472"/>
            <a:ext cx="353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FLRd = FLx - FRx</a:t>
            </a:r>
            <a:r>
              <a:rPr lang="en-US" dirty="0" smtClean="0"/>
              <a:t>;  </a:t>
            </a:r>
            <a:r>
              <a:rPr lang="en-US" dirty="0"/>
              <a:t>TLRd = TLx - TRx;);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01044" y="2550160"/>
            <a:ext cx="1927116" cy="391687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" idx="0"/>
            <a:endCxn id="65" idx="2"/>
          </p:cNvCxnSpPr>
          <p:nvPr/>
        </p:nvCxnSpPr>
        <p:spPr>
          <a:xfrm rot="16200000" flipH="1">
            <a:off x="1029871" y="2430872"/>
            <a:ext cx="5645556" cy="2112098"/>
          </a:xfrm>
          <a:prstGeom prst="bentConnector5">
            <a:avLst>
              <a:gd name="adj1" fmla="val -4049"/>
              <a:gd name="adj2" fmla="val -124564"/>
              <a:gd name="adj3" fmla="val 108548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09600" y="2123440"/>
            <a:ext cx="5340393" cy="207419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70564" y="53025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o3d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537200" y="3050423"/>
            <a:ext cx="4954848" cy="221301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444729" y="5589936"/>
            <a:ext cx="927937" cy="71976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73201" y="1389849"/>
            <a:ext cx="697363" cy="96591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8728" y="3050423"/>
            <a:ext cx="507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rotateimage(&amp;FRx,&amp;FRy,FXR,FYR,FZR,theta2,phi2re);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728" y="3337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rotateimage(&amp;TLx,&amp;TLy,TXL,TYL,TZL,theta2,phi2le);</a:t>
            </a:r>
          </a:p>
          <a:p>
            <a:r>
              <a:rPr lang="en-US" dirty="0" smtClean="0"/>
              <a:t>rotateimage</a:t>
            </a:r>
            <a:r>
              <a:rPr lang="en-US" dirty="0"/>
              <a:t>(&amp;FLx,&amp;FLy,FXL,FYL,FZL,theta2,phi2le);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6867" y="2773227"/>
            <a:ext cx="5070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rotateimage(&amp;TRx,&amp;TRy,TXR,TYR,TZR,theta2,phi2re);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21647" y="842952"/>
            <a:ext cx="4015873" cy="103756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21647" y="930782"/>
            <a:ext cx="126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GazeR</a:t>
            </a:r>
            <a:endParaRPr lang="en-US" dirty="0"/>
          </a:p>
          <a:p>
            <a:pPr algn="ctr"/>
            <a:r>
              <a:rPr lang="en-US" dirty="0"/>
              <a:t> p2dr = </a:t>
            </a:r>
            <a:r>
              <a:rPr lang="en-US" dirty="0" smtClean="0"/>
              <a:t>TRx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94054" y="930782"/>
            <a:ext cx="126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GazeL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smtClean="0"/>
              <a:t>p2dl </a:t>
            </a:r>
            <a:r>
              <a:rPr lang="en-US" dirty="0"/>
              <a:t>= </a:t>
            </a:r>
            <a:r>
              <a:rPr lang="en-US" dirty="0" smtClean="0"/>
              <a:t>TLx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03887" y="930782"/>
            <a:ext cx="126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GazeBoth</a:t>
            </a:r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smtClean="0"/>
              <a:t>p1e </a:t>
            </a:r>
            <a:r>
              <a:rPr lang="en-US" dirty="0"/>
              <a:t>= </a:t>
            </a:r>
            <a:r>
              <a:rPr lang="en-US" dirty="0" smtClean="0"/>
              <a:t>TRy</a:t>
            </a:r>
          </a:p>
          <a:p>
            <a:r>
              <a:rPr lang="en-US" dirty="0" smtClean="0"/>
              <a:t>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7701576" y="1498087"/>
            <a:ext cx="400167" cy="100297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27634" y="2408286"/>
            <a:ext cx="5070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rotateimage(&amp;TRx,&amp;TRy,TXR,TYR,TZR,theta2,phi2re);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99137" y="3265991"/>
            <a:ext cx="1745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TXR = TAx - RExr;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052560" y="2702560"/>
            <a:ext cx="0" cy="58608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6" idx="0"/>
          </p:cNvCxnSpPr>
          <p:nvPr/>
        </p:nvCxnSpPr>
        <p:spPr>
          <a:xfrm rot="16200000" flipH="1">
            <a:off x="7103981" y="2368555"/>
            <a:ext cx="5171768" cy="2120562"/>
          </a:xfrm>
          <a:prstGeom prst="bentConnector5">
            <a:avLst>
              <a:gd name="adj1" fmla="val -4420"/>
              <a:gd name="adj2" fmla="val 157295"/>
              <a:gd name="adj3" fmla="val 10442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51600" y="2275840"/>
            <a:ext cx="5146205" cy="71976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12564" y="205425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o2dr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935143" y="5479380"/>
            <a:ext cx="161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gazexre = o2dr;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898243" y="5170081"/>
            <a:ext cx="1779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phi2re = gazexre;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0492047" y="2702560"/>
            <a:ext cx="551873" cy="256087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24645" y="3691272"/>
            <a:ext cx="143948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Starts from here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704885" y="3184194"/>
            <a:ext cx="1861516" cy="870805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9898243" y="5170081"/>
            <a:ext cx="1861516" cy="71976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07550" y="591836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58115" y="55974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o2d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23647" y="4764937"/>
            <a:ext cx="364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armcont(&amp;az,&amp;t1,&amp;</a:t>
            </a:r>
            <a:r>
              <a:rPr lang="pt-BR" dirty="0" smtClean="0"/>
              <a:t>t2,o2a,o2e,o2d);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966720" y="4578721"/>
            <a:ext cx="3886728" cy="71976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5" idx="0"/>
            <a:endCxn id="62" idx="2"/>
          </p:cNvCxnSpPr>
          <p:nvPr/>
        </p:nvCxnSpPr>
        <p:spPr>
          <a:xfrm flipV="1">
            <a:off x="4908698" y="5298484"/>
            <a:ext cx="1386" cy="2914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5085" y="4660518"/>
            <a:ext cx="167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FXR </a:t>
            </a:r>
            <a:r>
              <a:rPr lang="en-US" dirty="0"/>
              <a:t>= </a:t>
            </a:r>
            <a:r>
              <a:rPr lang="en-US" dirty="0" smtClean="0"/>
              <a:t>FIx </a:t>
            </a:r>
            <a:r>
              <a:rPr lang="en-US" dirty="0"/>
              <a:t>- RExr;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1820" y="5016192"/>
            <a:ext cx="143948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Starts from here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20833" y="4507601"/>
            <a:ext cx="1861516" cy="870805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V="1">
            <a:off x="1551591" y="3286360"/>
            <a:ext cx="1722537" cy="122124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1"/>
            <a:endCxn id="69" idx="3"/>
          </p:cNvCxnSpPr>
          <p:nvPr/>
        </p:nvCxnSpPr>
        <p:spPr>
          <a:xfrm flipH="1">
            <a:off x="2482349" y="4938603"/>
            <a:ext cx="484371" cy="44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" y="2003047"/>
            <a:ext cx="4372484" cy="4155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18" y="1926413"/>
            <a:ext cx="7165337" cy="6887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3680" y="3961920"/>
            <a:ext cx="10972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Muscle Dynamics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9768831" y="3249725"/>
            <a:ext cx="712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</a:t>
            </a:r>
            <a:r>
              <a:rPr lang="en-AU" dirty="0" smtClean="0"/>
              <a:t>mp</a:t>
            </a:r>
            <a:endParaRPr lang="en-AU" dirty="0"/>
          </a:p>
        </p:txBody>
      </p:sp>
      <p:cxnSp>
        <p:nvCxnSpPr>
          <p:cNvPr id="7" name="Elbow Connector 6"/>
          <p:cNvCxnSpPr>
            <a:stCxn id="4" idx="0"/>
            <a:endCxn id="5" idx="1"/>
          </p:cNvCxnSpPr>
          <p:nvPr/>
        </p:nvCxnSpPr>
        <p:spPr>
          <a:xfrm rot="5400000" flipH="1" flipV="1">
            <a:off x="8526811" y="2719901"/>
            <a:ext cx="527529" cy="19565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8832" y="4921240"/>
            <a:ext cx="712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k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837562" y="2944549"/>
            <a:ext cx="10972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Joint Angle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8596811" y="2071906"/>
            <a:ext cx="712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</a:t>
            </a:r>
            <a:r>
              <a:rPr lang="en-AU" dirty="0" smtClean="0"/>
              <a:t>mp</a:t>
            </a:r>
            <a:endParaRPr lang="en-AU" dirty="0"/>
          </a:p>
        </p:txBody>
      </p:sp>
      <p:cxnSp>
        <p:nvCxnSpPr>
          <p:cNvPr id="27" name="Elbow Connector 26"/>
          <p:cNvCxnSpPr>
            <a:endCxn id="21" idx="1"/>
          </p:cNvCxnSpPr>
          <p:nvPr/>
        </p:nvCxnSpPr>
        <p:spPr>
          <a:xfrm flipV="1">
            <a:off x="6386204" y="2256572"/>
            <a:ext cx="2210607" cy="676827"/>
          </a:xfrm>
          <a:prstGeom prst="bentConnector3">
            <a:avLst>
              <a:gd name="adj1" fmla="val 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71083" y="2471551"/>
            <a:ext cx="712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k+∫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41309" y="1624491"/>
            <a:ext cx="10972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Retinal Image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6701762" y="667335"/>
            <a:ext cx="712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</a:t>
            </a:r>
            <a:r>
              <a:rPr lang="en-AU" dirty="0" smtClean="0"/>
              <a:t>mp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7846289" y="1133168"/>
            <a:ext cx="8126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AU" dirty="0" smtClean="0"/>
              <a:t>k+</a:t>
            </a:r>
            <a:r>
              <a:rPr lang="en-AU" dirty="0"/>
              <a:t>∫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064377" y="1133168"/>
            <a:ext cx="712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MAP</a:t>
            </a:r>
            <a:endParaRPr lang="en-AU" dirty="0"/>
          </a:p>
        </p:txBody>
      </p:sp>
      <p:sp>
        <p:nvSpPr>
          <p:cNvPr id="67" name="Oval 66"/>
          <p:cNvSpPr/>
          <p:nvPr/>
        </p:nvSpPr>
        <p:spPr>
          <a:xfrm>
            <a:off x="5874053" y="2055296"/>
            <a:ext cx="262385" cy="249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0" name="Elbow Connector 69"/>
          <p:cNvCxnSpPr>
            <a:stCxn id="52" idx="0"/>
            <a:endCxn id="62" idx="1"/>
          </p:cNvCxnSpPr>
          <p:nvPr/>
        </p:nvCxnSpPr>
        <p:spPr>
          <a:xfrm rot="5400000" flipH="1" flipV="1">
            <a:off x="5559610" y="482340"/>
            <a:ext cx="772490" cy="15118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66" idx="0"/>
          </p:cNvCxnSpPr>
          <p:nvPr/>
        </p:nvCxnSpPr>
        <p:spPr>
          <a:xfrm>
            <a:off x="7057817" y="415106"/>
            <a:ext cx="2362617" cy="7180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2" idx="3"/>
            <a:endCxn id="65" idx="0"/>
          </p:cNvCxnSpPr>
          <p:nvPr/>
        </p:nvCxnSpPr>
        <p:spPr>
          <a:xfrm>
            <a:off x="7413875" y="852001"/>
            <a:ext cx="838728" cy="2811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322860" y="1766293"/>
            <a:ext cx="197498" cy="2115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7" name="Oval 106"/>
          <p:cNvSpPr/>
          <p:nvPr/>
        </p:nvSpPr>
        <p:spPr>
          <a:xfrm>
            <a:off x="9118116" y="1786071"/>
            <a:ext cx="221379" cy="1988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1" name="Elbow Connector 150"/>
          <p:cNvCxnSpPr>
            <a:stCxn id="65" idx="2"/>
            <a:endCxn id="106" idx="2"/>
          </p:cNvCxnSpPr>
          <p:nvPr/>
        </p:nvCxnSpPr>
        <p:spPr>
          <a:xfrm rot="16200000" flipH="1">
            <a:off x="8102938" y="1652164"/>
            <a:ext cx="369587" cy="702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62" idx="0"/>
          </p:cNvCxnSpPr>
          <p:nvPr/>
        </p:nvCxnSpPr>
        <p:spPr>
          <a:xfrm flipH="1">
            <a:off x="7057819" y="122661"/>
            <a:ext cx="8336" cy="544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57818" y="49913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Finger Reference Position</a:t>
            </a:r>
            <a:endParaRPr lang="en-AU" dirty="0"/>
          </a:p>
        </p:txBody>
      </p:sp>
      <p:sp>
        <p:nvSpPr>
          <p:cNvPr id="169" name="TextBox 168"/>
          <p:cNvSpPr txBox="1"/>
          <p:nvPr/>
        </p:nvSpPr>
        <p:spPr>
          <a:xfrm>
            <a:off x="9584861" y="1568985"/>
            <a:ext cx="121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Visual Map Control</a:t>
            </a:r>
            <a:endParaRPr lang="en-AU" dirty="0"/>
          </a:p>
        </p:txBody>
      </p:sp>
      <p:sp>
        <p:nvSpPr>
          <p:cNvPr id="170" name="TextBox 169"/>
          <p:cNvSpPr txBox="1"/>
          <p:nvPr/>
        </p:nvSpPr>
        <p:spPr>
          <a:xfrm>
            <a:off x="7413875" y="477693"/>
            <a:ext cx="1504972" cy="37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Visual Error</a:t>
            </a:r>
            <a:endParaRPr lang="en-AU" dirty="0"/>
          </a:p>
        </p:txBody>
      </p:sp>
      <p:sp>
        <p:nvSpPr>
          <p:cNvPr id="171" name="TextBox 170"/>
          <p:cNvSpPr txBox="1"/>
          <p:nvPr/>
        </p:nvSpPr>
        <p:spPr>
          <a:xfrm>
            <a:off x="8515406" y="1544779"/>
            <a:ext cx="7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</a:t>
            </a:r>
            <a:r>
              <a:rPr lang="en-AU" dirty="0" smtClean="0"/>
              <a:t>ef</a:t>
            </a:r>
            <a:endParaRPr lang="en-AU" dirty="0"/>
          </a:p>
        </p:txBody>
      </p:sp>
      <p:cxnSp>
        <p:nvCxnSpPr>
          <p:cNvPr id="173" name="Elbow Connector 172"/>
          <p:cNvCxnSpPr>
            <a:stCxn id="4" idx="0"/>
            <a:endCxn id="12" idx="2"/>
          </p:cNvCxnSpPr>
          <p:nvPr/>
        </p:nvCxnSpPr>
        <p:spPr>
          <a:xfrm rot="16200000" flipV="1">
            <a:off x="6913741" y="3063341"/>
            <a:ext cx="371040" cy="14261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2" idx="0"/>
            <a:endCxn id="52" idx="2"/>
          </p:cNvCxnSpPr>
          <p:nvPr/>
        </p:nvCxnSpPr>
        <p:spPr>
          <a:xfrm rot="16200000" flipV="1">
            <a:off x="5451213" y="2009559"/>
            <a:ext cx="673727" cy="11962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221774" y="893557"/>
            <a:ext cx="150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Finger Position</a:t>
            </a:r>
            <a:endParaRPr lang="en-AU" dirty="0"/>
          </a:p>
        </p:txBody>
      </p:sp>
      <p:sp>
        <p:nvSpPr>
          <p:cNvPr id="179" name="TextBox 178"/>
          <p:cNvSpPr txBox="1"/>
          <p:nvPr/>
        </p:nvSpPr>
        <p:spPr>
          <a:xfrm>
            <a:off x="9224216" y="4120763"/>
            <a:ext cx="8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KIN 1</a:t>
            </a:r>
            <a:endParaRPr lang="en-AU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464388" y="2447975"/>
            <a:ext cx="150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KIN 2</a:t>
            </a:r>
            <a:endParaRPr lang="en-AU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9163394" y="575831"/>
            <a:ext cx="1504972" cy="37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(address)</a:t>
            </a:r>
            <a:endParaRPr lang="en-AU" dirty="0"/>
          </a:p>
        </p:txBody>
      </p:sp>
      <p:cxnSp>
        <p:nvCxnSpPr>
          <p:cNvPr id="197" name="Elbow Connector 196"/>
          <p:cNvCxnSpPr>
            <a:stCxn id="8" idx="2"/>
            <a:endCxn id="4" idx="2"/>
          </p:cNvCxnSpPr>
          <p:nvPr/>
        </p:nvCxnSpPr>
        <p:spPr>
          <a:xfrm rot="5400000" flipH="1">
            <a:off x="8627444" y="3793128"/>
            <a:ext cx="682321" cy="2312569"/>
          </a:xfrm>
          <a:prstGeom prst="bentConnector3">
            <a:avLst>
              <a:gd name="adj1" fmla="val -335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5" idx="2"/>
            <a:endCxn id="8" idx="0"/>
          </p:cNvCxnSpPr>
          <p:nvPr/>
        </p:nvCxnSpPr>
        <p:spPr>
          <a:xfrm>
            <a:off x="10124888" y="3619057"/>
            <a:ext cx="1" cy="1302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1" idx="3"/>
            <a:endCxn id="35" idx="0"/>
          </p:cNvCxnSpPr>
          <p:nvPr/>
        </p:nvCxnSpPr>
        <p:spPr>
          <a:xfrm>
            <a:off x="9308924" y="2256572"/>
            <a:ext cx="818216" cy="2149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35" idx="2"/>
            <a:endCxn id="5" idx="0"/>
          </p:cNvCxnSpPr>
          <p:nvPr/>
        </p:nvCxnSpPr>
        <p:spPr>
          <a:xfrm flipH="1">
            <a:off x="10124888" y="2840883"/>
            <a:ext cx="2252" cy="408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62" idx="3"/>
          </p:cNvCxnSpPr>
          <p:nvPr/>
        </p:nvCxnSpPr>
        <p:spPr>
          <a:xfrm>
            <a:off x="7413875" y="852001"/>
            <a:ext cx="1792907" cy="281167"/>
          </a:xfrm>
          <a:prstGeom prst="bentConnector3">
            <a:avLst>
              <a:gd name="adj1" fmla="val 995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6328267" y="1065974"/>
            <a:ext cx="150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VISUAL</a:t>
            </a:r>
            <a:endParaRPr lang="en-AU" b="1" dirty="0"/>
          </a:p>
        </p:txBody>
      </p:sp>
      <p:cxnSp>
        <p:nvCxnSpPr>
          <p:cNvPr id="350" name="Straight Arrow Connector 349"/>
          <p:cNvCxnSpPr>
            <a:endCxn id="21" idx="0"/>
          </p:cNvCxnSpPr>
          <p:nvPr/>
        </p:nvCxnSpPr>
        <p:spPr>
          <a:xfrm>
            <a:off x="8520358" y="1766293"/>
            <a:ext cx="432510" cy="30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50968" y="3970620"/>
            <a:ext cx="101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</a:t>
            </a:r>
            <a:r>
              <a:rPr lang="en-AU" dirty="0" smtClean="0"/>
              <a:t>rror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9927699" y="2859482"/>
            <a:ext cx="7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</a:t>
            </a:r>
            <a:r>
              <a:rPr lang="en-AU" dirty="0" smtClean="0"/>
              <a:t>ef</a:t>
            </a:r>
            <a:endParaRPr lang="en-AU" dirty="0"/>
          </a:p>
        </p:txBody>
      </p:sp>
      <p:cxnSp>
        <p:nvCxnSpPr>
          <p:cNvPr id="18" name="Elbow Connector 17"/>
          <p:cNvCxnSpPr>
            <a:stCxn id="66" idx="2"/>
            <a:endCxn id="107" idx="6"/>
          </p:cNvCxnSpPr>
          <p:nvPr/>
        </p:nvCxnSpPr>
        <p:spPr>
          <a:xfrm rot="5400000">
            <a:off x="9188458" y="1653538"/>
            <a:ext cx="383014" cy="809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24857" y="1564510"/>
            <a:ext cx="150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Direct Visual Control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2090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366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Tauseef Gulrez</dc:creator>
  <cp:lastModifiedBy>Tauseef Gulrez</cp:lastModifiedBy>
  <cp:revision>69</cp:revision>
  <dcterms:created xsi:type="dcterms:W3CDTF">2019-11-21T06:51:14Z</dcterms:created>
  <dcterms:modified xsi:type="dcterms:W3CDTF">2020-11-06T06:58:36Z</dcterms:modified>
</cp:coreProperties>
</file>