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21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49" r:id="rId2"/>
    <p:sldMasterId id="2147483819" r:id="rId3"/>
    <p:sldMasterId id="2147483867" r:id="rId4"/>
    <p:sldMasterId id="2147483651" r:id="rId5"/>
    <p:sldMasterId id="2147483831" r:id="rId6"/>
    <p:sldMasterId id="2147483843" r:id="rId7"/>
    <p:sldMasterId id="2147483855" r:id="rId8"/>
    <p:sldMasterId id="2147483655" r:id="rId9"/>
    <p:sldMasterId id="2147483661" r:id="rId10"/>
    <p:sldMasterId id="2147483662" r:id="rId11"/>
    <p:sldMasterId id="2147483656" r:id="rId12"/>
    <p:sldMasterId id="2147483663" r:id="rId13"/>
    <p:sldMasterId id="2147483664" r:id="rId14"/>
    <p:sldMasterId id="2147483657" r:id="rId15"/>
    <p:sldMasterId id="2147483665" r:id="rId16"/>
    <p:sldMasterId id="2147483658" r:id="rId17"/>
    <p:sldMasterId id="2147483659" r:id="rId18"/>
    <p:sldMasterId id="2147483660" r:id="rId19"/>
  </p:sldMasterIdLst>
  <p:notesMasterIdLst>
    <p:notesMasterId r:id="rId26"/>
  </p:notesMasterIdLst>
  <p:handoutMasterIdLst>
    <p:handoutMasterId r:id="rId27"/>
  </p:handoutMasterIdLst>
  <p:sldIdLst>
    <p:sldId id="263" r:id="rId20"/>
    <p:sldId id="296" r:id="rId21"/>
    <p:sldId id="300" r:id="rId22"/>
    <p:sldId id="298" r:id="rId23"/>
    <p:sldId id="297" r:id="rId24"/>
    <p:sldId id="299" r:id="rId25"/>
  </p:sldIdLst>
  <p:sldSz cx="9144000" cy="5145088"/>
  <p:notesSz cx="6858000" cy="9144000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3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4" autoAdjust="0"/>
    <p:restoredTop sz="94824" autoAdjust="0"/>
  </p:normalViewPr>
  <p:slideViewPr>
    <p:cSldViewPr>
      <p:cViewPr>
        <p:scale>
          <a:sx n="84" d="100"/>
          <a:sy n="84" d="100"/>
        </p:scale>
        <p:origin x="-900" y="-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C9EB0851-3CE3-435A-92BE-DD17EF1DF4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005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76358108-0A1B-440E-B5C1-9DC5667C40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03455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362D2B-B69D-4CE3-B451-8523116D07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EE8B73-D0D6-416C-9667-9C43E0CFCD7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8DF02E-977A-4EBA-BA1F-31A0B475228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0213" y="339725"/>
            <a:ext cx="809625" cy="97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39725"/>
            <a:ext cx="2278063" cy="97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50966E-D625-42E4-A02B-4FCBEEC6BC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30E20F-45ED-4D88-9011-082585AB7E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6D9B18-F7BC-46A6-B575-F517E658649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C8F82B-3118-453A-85BB-0020376422D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0988" y="1203325"/>
            <a:ext cx="154305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438" y="1203325"/>
            <a:ext cx="1544637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219955-83E7-45F9-A05E-179FBE988C6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4FEF6C-1F45-4BA6-AACB-DF470548672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529A08-1BF6-4314-997B-8529B94E7F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C93EE-280D-4385-8327-B70919B47B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D3108-76E7-4774-BCB3-861496CC32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96850"/>
            <a:ext cx="2016125" cy="395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96850"/>
            <a:ext cx="5895975" cy="395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3504B4-052B-434D-A798-96C6C1C839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140F75-648D-42CD-A15E-9BC89B73A9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09A9F0-03B0-42D3-9AE5-2E65446999A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1450" y="339725"/>
            <a:ext cx="809625" cy="97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0988" y="339725"/>
            <a:ext cx="2278062" cy="97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5182E7-A6C2-4330-A496-A3E9670D28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5919F5-A621-4325-9A23-19B09140F43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646864-8F06-4D2A-95E9-FD3ABAA7290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FB337E-2999-4F7F-AA94-E0C9D25C26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0988" y="1203325"/>
            <a:ext cx="154305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438" y="1203325"/>
            <a:ext cx="1544637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98B2E-1EA0-43C3-B9B9-0F26CA86A0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18088A-5001-4891-ACBB-3390296C0F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2EA07-DBD3-4B69-8A16-5F6AEFA3AD8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4C8350-C5C9-4D20-B433-8BAA1764CD3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96850"/>
            <a:ext cx="8064500" cy="485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915988"/>
            <a:ext cx="3956050" cy="3240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5988"/>
            <a:ext cx="3956050" cy="3240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43663" y="466090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030EDDB9-965A-4CAB-92C5-766235C305B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B8D845-7F36-407E-9F2A-485DDEC7F13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0B9AE3-FB9C-4D2E-A03A-5B5C7FB7A9F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BF06C7-5B66-4068-9DB9-B12265D718C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1450" y="339725"/>
            <a:ext cx="809625" cy="97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0988" y="339725"/>
            <a:ext cx="2278062" cy="97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7A0959-3369-4C66-A000-789FCB9FAD5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3ECBDB-ED70-4A77-A10D-28C9402944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15BCE2-23C2-41AC-83C4-FEB6CFB1C6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D95B23-61D4-4AE3-82DF-3C0874A5DA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163" y="2446338"/>
            <a:ext cx="1543050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9613" y="2446338"/>
            <a:ext cx="1544637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4C0268-97AF-4AFA-8F7F-CBFE64D4EC8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E4003B-027D-4885-BF06-AA55FC8B4E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5C4A4A-947F-4EF7-8391-691E98DCF37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Swoosh CWG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4475" cy="5143500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284413"/>
            <a:ext cx="3868737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201988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fld id="{53725E9E-143C-462E-8005-0CA4219CBA1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2EE2F9-C7D4-4CD0-B27C-CBF5BF10BC9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DE8863-ACDE-48B1-8206-905F4BC929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9C44C5-7897-4645-9420-FAC23E67AB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7FB088-5DE3-4AAE-888B-6005B26045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4625" y="339725"/>
            <a:ext cx="809625" cy="2216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163" y="339725"/>
            <a:ext cx="2278062" cy="2216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F1647A-8AE3-4E0B-BD61-FB5368F1DF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5A64F-9E07-4C62-AB4F-1F77972F54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2F0D2F-26EA-4345-85D1-AF05AB2A09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E6ACDF-151B-4449-8D1A-9047C0B03E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446338"/>
            <a:ext cx="1543050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4725" y="2446338"/>
            <a:ext cx="1544638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DF16E3-2702-4DC0-B08C-378DF2ABE7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7A48FE-825F-407B-865E-DA68A5E3CB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693E3D-A970-4718-A28E-802C1FDCA4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EFF537-F5A1-4FB5-BA09-5D266FB43E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D8B613-F21B-4196-8EEF-0AD4FA58E15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720CC-C28F-4786-B23C-CAB00A86B18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17B163-E626-45AC-BE9F-BB6D2CC6A4A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98813E-CEB4-4F16-83FD-8EB5928F4A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9738" y="339725"/>
            <a:ext cx="809625" cy="2216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339725"/>
            <a:ext cx="2278063" cy="2216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4062EF-AFAB-428A-AC04-2B65536DBC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ED392-DE11-47A5-87DE-49A096C5A97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747D20-1BC3-4F46-9FE1-4888C7822C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8D80B7-1800-460F-9E4E-625C080F3C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163" y="2446338"/>
            <a:ext cx="1543050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9613" y="2446338"/>
            <a:ext cx="1544637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6D0CB3-2FDE-4C16-9913-2014146576B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AD1507-1D0B-443C-B8EE-4C652FE3F7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5D48A6-C6DC-42C9-A009-476FBC2E4D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B60016-63DB-4829-AF35-AE9E1215B0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7D156A-0680-48E0-9490-0016977BE4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C8219E-29A1-4888-9B29-B23DAB7AB2E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14AD2F-136D-448C-947D-7185BF20A3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C8D7A2-4821-4F29-B22D-65539B5FB9A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4625" y="339725"/>
            <a:ext cx="809625" cy="2216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163" y="339725"/>
            <a:ext cx="2278062" cy="2216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AD52F7-5D67-4DE9-BEF8-99D62532C4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D86AE-1C0B-46C5-ACCF-262B0DBEC32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65548C-D7AA-4E42-AC02-31A4EFF654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AA1830-BCA0-44EC-B1E4-6A9693EAE7E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5DC99-7303-4132-A68B-62369A36C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163" y="4041775"/>
            <a:ext cx="154305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9613" y="4041775"/>
            <a:ext cx="1544637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E6160-22AE-4819-8E3E-40E3C1DCE2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8C400B-40CF-405B-98FE-3DFF9658C9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60FA04-AED8-4296-9B9C-4C1668C3402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BE617C-5EEB-4FC9-99B4-89D1AD06F17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A0134A-6164-4E5F-B315-353D838121D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535FDF-7D4E-4982-AA57-01A98AE5B9B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4F5254-A693-4022-A140-A48A3109F6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4625" y="339725"/>
            <a:ext cx="809625" cy="3854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163" y="339725"/>
            <a:ext cx="2278062" cy="3854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5AFF53-D38F-419E-BFA7-877B600EDB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9AA4EE-4764-4184-9C6F-D3B20A0237E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B20071-0DA9-4B24-BBB1-1612E560B5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C8DC6-BAC0-44C8-8E69-847F65EB283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D40AC-9200-4484-8407-15D5E769B8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2427288"/>
            <a:ext cx="154305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5200" y="2427288"/>
            <a:ext cx="1544638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FB1AB6-7023-4EF6-BB45-720F21A89F6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DD5EAD-868D-47A4-81E3-1027810E7C3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15D5D6-9CA4-4D6E-8688-B93B467D6EF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04B75B-46A0-405B-8D4A-488560BD41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1E200A-9697-49B2-BEF5-E834AD184F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12F2EB-E53A-449B-BBBB-192523E897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21A29-D752-4EE9-94DE-D9322C984B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0213" y="339725"/>
            <a:ext cx="809625" cy="223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39725"/>
            <a:ext cx="2278063" cy="223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9A08CD-2384-44DE-B731-B898210C7B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6D65E8-370B-4C83-B5F1-C6BC5099470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1C8EDF-0BE4-4E11-BAB4-E54AADBACD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9A005-C1AD-4C71-8AEE-D234EDB2F5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9B6123-2976-4545-BEA0-B86EF77D62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4084638"/>
            <a:ext cx="403860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4084638"/>
            <a:ext cx="403860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03CBE9-267B-43AF-A654-97F06997DC8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1374F-7547-4829-95F3-E4297C7C98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D1EE6-0E2F-4EC1-B8A9-9DAF5DAE7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7B1754-80BE-4806-90DA-169E8A4ACFF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B2E117-A781-4FF4-A5B2-BABF7E75591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278AC4-37D4-44D4-8880-A0CFFCDF6CA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16008-BA3B-43DB-AB87-20DD24FEFD4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3005138"/>
            <a:ext cx="2057400" cy="1187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05138"/>
            <a:ext cx="6019800" cy="1187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6770F5-16A0-4B0E-AA09-6305D9BA1FF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05A03D-AC84-49B3-A52F-75D797126E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7830-CB59-4A9D-8CD4-696A4B0A21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D355CF-53E1-4396-811A-8E3F22C896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6C4A9-9BDD-4341-94E3-0E3E4B38A02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62125"/>
            <a:ext cx="4038600" cy="16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762125"/>
            <a:ext cx="4038600" cy="16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4FC2BD-5FDD-4FAD-B20B-D619E3A9AF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35A3DD-E851-4DE4-A092-4221C0F406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71FADD-504A-4F9C-84D9-A580281939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ECCB6A-A1DB-453B-AB26-B0E47A7077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CC7717-70AD-4CD0-8F98-ECF47FD970A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BF9AE8-C28A-4BDA-BB4A-9692241C89C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8D8E05-B432-42CD-AAC7-7F13C66E045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194C1B-CF81-4F85-ACD5-049FA820F7D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C3E9BC-4E29-40D5-8BCE-4276EF1D2A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898525"/>
            <a:ext cx="2057400" cy="102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898525"/>
            <a:ext cx="6019800" cy="102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519C17-9AC1-4860-A6D1-FE64E0A2A50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20B958-2E5A-44EB-B4B0-1DD986CE4C6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8C3638-93CB-4715-B0C9-6D33220EC4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4B9E07-3AB9-4A8D-87CA-C1366983289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16100"/>
            <a:ext cx="4038600" cy="16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816100"/>
            <a:ext cx="4038600" cy="16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1F969A-FC60-4FAF-84BC-B3B798D8E7D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C19D5A-ACB4-4B11-9939-4A8B57B348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9AFA69-6F23-4679-A843-8303C6CF59B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B0A03F-3958-4E1D-9B13-252448379A3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3ADDA4-09BE-47B5-BF6B-9DC116A5FDD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C84862-2B7D-499B-A451-3335B8AE1AE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3FE0A-7521-43C6-8C86-80151ECEE1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2E728-5F0C-44A0-9775-00C9429410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898525"/>
            <a:ext cx="2057400" cy="1079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898525"/>
            <a:ext cx="6019800" cy="1079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C3F5DD-4DBC-4E17-9238-3B9A6288A7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A8C5F-5950-4B96-A5EC-F675F93A51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2854B-931A-489D-B459-C01CAFBED32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Swoosh CWG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978"/>
            <a:ext cx="9134475" cy="5135543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284413"/>
            <a:ext cx="3868737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201988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fld id="{53725E9E-143C-462E-8005-0CA4219CBA1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693E3D-A970-4718-A28E-802C1FDCA4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AD1507-1D0B-443C-B8EE-4C652FE3F7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5DC99-7303-4132-A68B-62369A36C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C8DC6-BAC0-44C8-8E69-847F65EB283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1C8EDF-0BE4-4E11-BAB4-E54AADBACD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578A57-C5EA-42DC-928F-ECAE89B2993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05A03D-AC84-49B3-A52F-75D797126E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C3E9BC-4E29-40D5-8BCE-4276EF1D2A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3FE0A-7521-43C6-8C86-80151ECEE1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A8C5F-5950-4B96-A5EC-F675F93A51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2854B-931A-489D-B459-C01CAFBED32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Swoosh CWG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978"/>
            <a:ext cx="9134474" cy="5135543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284413"/>
            <a:ext cx="3868737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201988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fld id="{53725E9E-143C-462E-8005-0CA4219CBA1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  <p:pic>
        <p:nvPicPr>
          <p:cNvPr id="7" name="Picture 8" descr="Swoosh CWG 1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1406" y="143652"/>
            <a:ext cx="1490642" cy="73146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Swoosh CWG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978"/>
            <a:ext cx="9134475" cy="5135543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284413"/>
            <a:ext cx="3868737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201988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fld id="{53725E9E-143C-462E-8005-0CA4219CBA1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693E3D-A970-4718-A28E-802C1FDCA4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AD1507-1D0B-443C-B8EE-4C652FE3F7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5DC99-7303-4132-A68B-62369A36C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915988"/>
            <a:ext cx="3956050" cy="324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5988"/>
            <a:ext cx="3956050" cy="324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78A9A-E6B1-4B7D-B2E9-8DC23EDF273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C8DC6-BAC0-44C8-8E69-847F65EB283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1C8EDF-0BE4-4E11-BAB4-E54AADBACD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05A03D-AC84-49B3-A52F-75D797126E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C3E9BC-4E29-40D5-8BCE-4276EF1D2A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3FE0A-7521-43C6-8C86-80151ECEE1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A8C5F-5950-4B96-A5EC-F675F93A51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2854B-931A-489D-B459-C01CAFBED32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Swoosh CWG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5146675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284413"/>
            <a:ext cx="3868738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346450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0650" y="467995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C4ABB04-8B42-4D8D-9B89-65CA34BCB4A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600BF-EDC7-47E1-AC19-6562F2D891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60AF5-F65A-4C51-89A9-FF3EC6EB9F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D93BD0-6F32-4470-98FC-17DD4FF8FF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9238-9A7C-4DB9-8D91-523553DD03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42391-E448-4B57-997D-8842A4BC8E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803E0-4227-4454-AAE2-B0744635556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DC4D6-D127-49A0-B40B-3131C6613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68F80F-5F4B-4D66-95D7-CC0013A8C1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45E8E-445B-44C0-90F7-982381007C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B44B5C-9712-4FE2-B17E-199CAC3FD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A702F-8B9A-460D-A9CA-FFD3B1D387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Swoosh CWG 2"/>
          <p:cNvPicPr preferRelativeResize="0"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264"/>
            <a:ext cx="9140825" cy="5142146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284413"/>
            <a:ext cx="3868738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346450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0650" y="467995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C4ABB04-8B42-4D8D-9B89-65CA34BCB4A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600BF-EDC7-47E1-AC19-6562F2D891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208538-7811-47B3-80EE-0E40F7CC62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60AF5-F65A-4C51-89A9-FF3EC6EB9F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9238-9A7C-4DB9-8D91-523553DD03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42391-E448-4B57-997D-8842A4BC8E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803E0-4227-4454-AAE2-B0744635556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DC4D6-D127-49A0-B40B-3131C6613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68F80F-5F4B-4D66-95D7-CC0013A8C1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45E8E-445B-44C0-90F7-982381007C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B44B5C-9712-4FE2-B17E-199CAC3FD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A702F-8B9A-460D-A9CA-FFD3B1D387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Swoosh CWG 2"/>
          <p:cNvPicPr preferRelativeResize="0"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4300255"/>
            <a:ext cx="9140825" cy="844833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284413"/>
            <a:ext cx="3868738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346450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0650" y="467995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C4ABB04-8B42-4D8D-9B89-65CA34BCB4A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  <p:pic>
        <p:nvPicPr>
          <p:cNvPr id="7" name="Picture 6" descr="Swoosh CWG 2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358082" y="72214"/>
            <a:ext cx="1721666" cy="84483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6EE64E-4B38-43BA-BC89-11CCE948F1E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600BF-EDC7-47E1-AC19-6562F2D891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60AF5-F65A-4C51-89A9-FF3EC6EB9F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9238-9A7C-4DB9-8D91-523553DD03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42391-E448-4B57-997D-8842A4BC8E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803E0-4227-4454-AAE2-B0744635556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DC4D6-D127-49A0-B40B-3131C6613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68F80F-5F4B-4D66-95D7-CC0013A8C1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45E8E-445B-44C0-90F7-982381007C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B44B5C-9712-4FE2-B17E-199CAC3FD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A702F-8B9A-460D-A9CA-FFD3B1D387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0D2ADD-0466-4805-9EF8-5FDEC0A22BF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Swoosh CWG 2"/>
          <p:cNvPicPr preferRelativeResize="0"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" y="2264"/>
            <a:ext cx="9140823" cy="5142146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284413"/>
            <a:ext cx="3868738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346450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0650" y="467995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C4ABB04-8B42-4D8D-9B89-65CA34BCB4A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600BF-EDC7-47E1-AC19-6562F2D891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60AF5-F65A-4C51-89A9-FF3EC6EB9F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9238-9A7C-4DB9-8D91-523553DD03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42391-E448-4B57-997D-8842A4BC8E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803E0-4227-4454-AAE2-B0744635556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DC4D6-D127-49A0-B40B-3131C6613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68F80F-5F4B-4D66-95D7-CC0013A8C1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45E8E-445B-44C0-90F7-982381007C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B44B5C-9712-4FE2-B17E-199CAC3FD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A17B33-5BF9-4A64-B10E-FF684B2F85C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A702F-8B9A-460D-A9CA-FFD3B1D387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3F74B7-4675-4325-89BF-26791876D9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8CBCC6-5C62-4D6E-9343-3DE1651686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B138B-6A95-48B8-9173-9ED10BFFC69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03325"/>
            <a:ext cx="154305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5200" y="1203325"/>
            <a:ext cx="1544638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3054B8-5720-4A55-B961-E2793423A7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C49898-8A15-4D6C-9907-878421252D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29393F-F51F-43C4-9B52-2B4211A8C7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F2A45E-43B7-48B1-957B-B6FFBDC0FD3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F16CE3-B41F-42EE-B10E-56FF4D1FA55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E734E8-8266-4B86-871C-2B6CA01A95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1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5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1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17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18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17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9.jpe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1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2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image" Target="../media/image22.jpe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image" Target="../media/image2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image" Target="../media/image23.pn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96850"/>
            <a:ext cx="80645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15988"/>
            <a:ext cx="806450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466090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42B923B-9E00-4953-80F3-40FBE5FF5FB0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6393" name="Picture 1" descr="Master_SSE_CWG Logo_Horizontal_Blue_LR copy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81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2540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2pPr>
      <a:lvl3pPr marL="5080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7620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10160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5pPr>
      <a:lvl6pPr marL="14732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6pPr>
      <a:lvl7pPr marL="19304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7pPr>
      <a:lvl8pPr marL="23876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8pPr>
      <a:lvl9pPr marL="28448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5" name="Picture 7" descr="ESC 1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0988" y="339725"/>
            <a:ext cx="3243262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0988" y="1203325"/>
            <a:ext cx="324008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821043CC-4036-46B8-BC7D-887118086AF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60988" y="339725"/>
            <a:ext cx="32400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268294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96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9" name="Picture 7" descr="GPTW 2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0988" y="339725"/>
            <a:ext cx="3243262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0988" y="1203325"/>
            <a:ext cx="324008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6AD92421-3C3B-4BB8-9C42-8153D1CD400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60988" y="339725"/>
            <a:ext cx="32400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269318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52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21" name="Picture 13" descr="Onshore 1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54638" y="339725"/>
            <a:ext cx="3249612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DA9B75A9-7E80-43E7-9F24-E398466BFC8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64163" y="339725"/>
            <a:ext cx="3240087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42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163" y="2446338"/>
            <a:ext cx="32400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94220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29100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504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43" name="Picture 7" descr="Supply 2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39725"/>
            <a:ext cx="3249613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950163F3-80AE-4898-854B-9FC34CDEB3D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339725"/>
            <a:ext cx="3240088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2446338"/>
            <a:ext cx="324008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70342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833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7" name="Picture 7" descr="Thermal 2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54638" y="339725"/>
            <a:ext cx="3249612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1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EF5DF071-028B-4F3B-A357-F421CA911B4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64163" y="339725"/>
            <a:ext cx="3240087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163" y="2446338"/>
            <a:ext cx="32400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71366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25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45" name="Picture 13" descr="Supply 1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54638" y="339725"/>
            <a:ext cx="3249612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D252076D-2FEC-4BF5-AB57-3E848269B60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64163" y="339725"/>
            <a:ext cx="324008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52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163" y="4041775"/>
            <a:ext cx="32400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95244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448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91" name="Picture 7" descr="ESC 3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39725"/>
            <a:ext cx="3249613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2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EE8486AF-20B3-4CC4-A15D-7138628B9F2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9725"/>
            <a:ext cx="3240088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72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427288"/>
            <a:ext cx="32400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72390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75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7" name="Picture 11" descr="Closing CW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5146675"/>
          </a:xfrm>
          <a:prstGeom prst="rect">
            <a:avLst/>
          </a:prstGeom>
          <a:noFill/>
        </p:spPr>
      </p:pic>
      <p:sp>
        <p:nvSpPr>
          <p:cNvPr id="1065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20C1F34D-7DB8-4624-9DD5-4D486CF4CF5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05138"/>
            <a:ext cx="8064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4084638"/>
            <a:ext cx="82296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pic>
        <p:nvPicPr>
          <p:cNvPr id="106506" name="Picture 1" descr="Master_SSE_CWG Logo_Horizontal_Blue_LR copy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6518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ctr" rtl="0" fontAlgn="base">
        <a:spcBef>
          <a:spcPct val="20000"/>
        </a:spcBef>
        <a:spcAft>
          <a:spcPct val="0"/>
        </a:spcAft>
        <a:defRPr sz="600" b="1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7" name="Rectangle 11"/>
          <p:cNvSpPr>
            <a:spLocks noChangeAspect="1" noChangeArrowheads="1"/>
          </p:cNvSpPr>
          <p:nvPr/>
        </p:nvSpPr>
        <p:spPr bwMode="auto">
          <a:xfrm>
            <a:off x="0" y="1588"/>
            <a:ext cx="9140825" cy="514191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295DAE98-4CAA-43D9-BE01-1D0FE7CC835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898525"/>
            <a:ext cx="52562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2698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62125"/>
            <a:ext cx="8229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26986" name="Picture 1" descr="Master_SSE_CWG Logo_Horizontal_Blue_LR copy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03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800">
          <a:solidFill>
            <a:schemeClr val="tx1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800">
          <a:solidFill>
            <a:schemeClr val="tx1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1" name="Rectangle 9"/>
          <p:cNvSpPr>
            <a:spLocks noChangeAspect="1" noChangeArrowheads="1"/>
          </p:cNvSpPr>
          <p:nvPr/>
        </p:nvSpPr>
        <p:spPr bwMode="auto">
          <a:xfrm>
            <a:off x="0" y="1588"/>
            <a:ext cx="9140825" cy="514191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3B254C37-608E-4931-99FE-F31A4055AA8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898525"/>
            <a:ext cx="52562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16100"/>
            <a:ext cx="8229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41320" name="Picture 1" descr="Master_SSE_CWG Logo_Horizontal_Blue_LR copy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0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 b="1">
          <a:solidFill>
            <a:schemeClr val="hlink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800">
          <a:solidFill>
            <a:schemeClr val="hlink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800">
          <a:solidFill>
            <a:schemeClr val="hlink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Swoosh CWG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88"/>
            <a:ext cx="9134475" cy="5143501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974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C813BA95-7438-4B9E-9FA2-C24E3A46B87D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4108" name="Picture 12" descr="SNAGHTML695081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113088"/>
            <a:ext cx="1900238" cy="2032000"/>
          </a:xfrm>
          <a:prstGeom prst="rect">
            <a:avLst/>
          </a:prstGeom>
          <a:noFill/>
        </p:spPr>
      </p:pic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468313" y="1957388"/>
            <a:ext cx="4103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SELECT TITLE IN SLIDE LAYOUT IF YOU WANT TO USE THIS BACKGROUND</a:t>
            </a:r>
            <a:endParaRPr lang="en-GB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GB"/>
              <a:t>To show Slide layout panel select </a:t>
            </a:r>
            <a:r>
              <a:rPr lang="en-GB" b="1"/>
              <a:t>Format</a:t>
            </a:r>
            <a:r>
              <a:rPr lang="en-GB"/>
              <a:t> menu then click </a:t>
            </a:r>
            <a:r>
              <a:rPr lang="en-GB" b="1"/>
              <a:t>Slide Layout…</a:t>
            </a:r>
          </a:p>
        </p:txBody>
      </p:sp>
    </p:spTree>
    <p:extLst>
      <p:ext uri="{BB962C8B-B14F-4D97-AF65-F5344CB8AC3E}">
        <p14:creationId xmlns:p14="http://schemas.microsoft.com/office/powerpoint/2010/main" xmlns="" val="84693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Swoosh CWG 1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0" y="2391"/>
            <a:ext cx="9134475" cy="5135543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974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C813BA95-7438-4B9E-9FA2-C24E3A46B87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16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Swoosh CWG 1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0" y="2391"/>
            <a:ext cx="9134474" cy="5135543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974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C813BA95-7438-4B9E-9FA2-C24E3A46B87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79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Swoosh CWG 2"/>
          <p:cNvPicPr preferRelativeResize="0"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5146675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88C680E-7A9E-436B-BDF3-04D7B199575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6153" name="Picture 9" descr="SNAGHTML695081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113088"/>
            <a:ext cx="1900238" cy="2032000"/>
          </a:xfrm>
          <a:prstGeom prst="rect">
            <a:avLst/>
          </a:prstGeom>
          <a:noFill/>
        </p:spPr>
      </p:pic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68313" y="1905000"/>
            <a:ext cx="4103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SELECT TITLE IN SLIDE LAYOUT IF YOU WANT TO USE THIS BACKGROUND</a:t>
            </a:r>
            <a:endParaRPr lang="en-GB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GB"/>
              <a:t>To show Slide layout panel select </a:t>
            </a:r>
            <a:r>
              <a:rPr lang="en-GB" b="1"/>
              <a:t>Format</a:t>
            </a:r>
            <a:r>
              <a:rPr lang="en-GB"/>
              <a:t> menu then click </a:t>
            </a:r>
            <a:r>
              <a:rPr lang="en-GB" b="1"/>
              <a:t>Slide Layout…</a:t>
            </a:r>
          </a:p>
        </p:txBody>
      </p:sp>
    </p:spTree>
    <p:extLst>
      <p:ext uri="{BB962C8B-B14F-4D97-AF65-F5344CB8AC3E}">
        <p14:creationId xmlns:p14="http://schemas.microsoft.com/office/powerpoint/2010/main" xmlns="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Swoosh CWG 2"/>
          <p:cNvPicPr preferRelativeResize="0"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0" y="2264"/>
            <a:ext cx="9140825" cy="5142146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88C680E-7A9E-436B-BDF3-04D7B19957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423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Swoosh CWG 2"/>
          <p:cNvPicPr preferRelativeResize="0"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0" y="4300255"/>
            <a:ext cx="9140825" cy="844833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88C680E-7A9E-436B-BDF3-04D7B19957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1988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Swoosh CWG 2"/>
          <p:cNvPicPr preferRelativeResize="0"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1" y="2264"/>
            <a:ext cx="9140823" cy="5142146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88C680E-7A9E-436B-BDF3-04D7B19957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497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2" name="Picture 12" descr="GPTW 3-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39725"/>
            <a:ext cx="3243263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03325"/>
            <a:ext cx="3240088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CF1B124B-FE51-450D-B4FB-6A09E764AB62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9725"/>
            <a:ext cx="32400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92171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65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9750" y="4144180"/>
            <a:ext cx="3887788" cy="372258"/>
          </a:xfrm>
        </p:spPr>
        <p:txBody>
          <a:bodyPr/>
          <a:lstStyle/>
          <a:p>
            <a:r>
              <a:rPr lang="en-GB" dirty="0" smtClean="0">
                <a:solidFill>
                  <a:srgbClr val="1C437E"/>
                </a:solidFill>
              </a:rPr>
              <a:t>2</a:t>
            </a:r>
            <a:r>
              <a:rPr lang="en-GB" baseline="30000" dirty="0" smtClean="0">
                <a:solidFill>
                  <a:srgbClr val="1C437E"/>
                </a:solidFill>
              </a:rPr>
              <a:t>nd</a:t>
            </a:r>
            <a:r>
              <a:rPr lang="en-GB" dirty="0" smtClean="0">
                <a:solidFill>
                  <a:srgbClr val="1C437E"/>
                </a:solidFill>
              </a:rPr>
              <a:t> September 2014</a:t>
            </a:r>
            <a:endParaRPr lang="en-GB" dirty="0">
              <a:solidFill>
                <a:srgbClr val="1C437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288" y="2284413"/>
            <a:ext cx="5534034" cy="86360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Inner/Outer Range Warranty: SSE’s experience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Curve Warranty – new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908"/>
            <a:ext cx="8229600" cy="3395663"/>
          </a:xfrm>
        </p:spPr>
        <p:txBody>
          <a:bodyPr/>
          <a:lstStyle/>
          <a:p>
            <a:pPr>
              <a:tabLst>
                <a:tab pos="271463" algn="l"/>
              </a:tabLst>
            </a:pPr>
            <a:r>
              <a:rPr lang="en-GB" sz="1800" b="1" dirty="0" smtClean="0">
                <a:solidFill>
                  <a:schemeClr val="tx1"/>
                </a:solidFill>
              </a:rPr>
              <a:t>Previous approach</a:t>
            </a:r>
            <a:endParaRPr lang="en-GB" sz="1800" dirty="0" smtClean="0">
              <a:solidFill>
                <a:schemeClr val="tx1"/>
              </a:solidFill>
            </a:endParaRPr>
          </a:p>
          <a:p>
            <a:pPr marL="271463" lvl="2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Request PCW along with SPW during turbine tender process</a:t>
            </a:r>
          </a:p>
          <a:p>
            <a:pPr marL="271463" lvl="2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Typically: IEC-61400-12-1 with additional requirements</a:t>
            </a:r>
          </a:p>
          <a:p>
            <a:pPr marL="271463" lvl="2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Negotiate on finer detail (number of turbines to test)</a:t>
            </a:r>
          </a:p>
          <a:p>
            <a:pPr marL="271463" lvl="2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Have yet to make a </a:t>
            </a:r>
            <a:r>
              <a:rPr lang="en-GB" sz="1800" dirty="0" smtClean="0">
                <a:solidFill>
                  <a:schemeClr val="tx1"/>
                </a:solidFill>
              </a:rPr>
              <a:t>claim</a:t>
            </a:r>
          </a:p>
          <a:p>
            <a:pPr marL="812801" lvl="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Typically 95% or [100% - PPT uncertainties]</a:t>
            </a:r>
          </a:p>
          <a:p>
            <a:pPr marL="812801" lvl="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Power Performance Tests – expensive, restricted</a:t>
            </a:r>
          </a:p>
          <a:p>
            <a:pPr marL="812801" lvl="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Always need site calibrations</a:t>
            </a:r>
          </a:p>
          <a:p>
            <a:pPr marL="812801" lvl="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No ability to </a:t>
            </a:r>
            <a:r>
              <a:rPr lang="en-GB" sz="1800" smtClean="0">
                <a:solidFill>
                  <a:schemeClr val="tx1"/>
                </a:solidFill>
              </a:rPr>
              <a:t>infer how </a:t>
            </a:r>
            <a:r>
              <a:rPr lang="en-GB" sz="1800" dirty="0" smtClean="0">
                <a:solidFill>
                  <a:schemeClr val="tx1"/>
                </a:solidFill>
              </a:rPr>
              <a:t>that WTG will perform in other sites</a:t>
            </a:r>
            <a:endParaRPr lang="en-GB" sz="1800" dirty="0" smtClean="0">
              <a:solidFill>
                <a:schemeClr val="tx1"/>
              </a:solidFill>
            </a:endParaRPr>
          </a:p>
          <a:p>
            <a:pPr marL="812801" lvl="3" indent="-271463"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812801" lvl="3" indent="-271463"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00BF-EDC7-47E1-AC19-6562F2D8919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lvl="2" indent="-271463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271463" lvl="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&gt;100MW onshore project in the British Isles</a:t>
            </a:r>
          </a:p>
          <a:p>
            <a:pPr marL="271463" lvl="3" indent="-271463"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271463" lvl="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SSE </a:t>
            </a:r>
            <a:r>
              <a:rPr lang="en-GB" sz="1800" dirty="0" smtClean="0">
                <a:solidFill>
                  <a:schemeClr val="tx1"/>
                </a:solidFill>
              </a:rPr>
              <a:t>tendered project as normal</a:t>
            </a:r>
          </a:p>
          <a:p>
            <a:pPr marL="271463" lvl="3" indent="-271463"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271463" lvl="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Shortlisted </a:t>
            </a:r>
            <a:r>
              <a:rPr lang="en-GB" sz="1800" dirty="0" smtClean="0">
                <a:solidFill>
                  <a:schemeClr val="tx1"/>
                </a:solidFill>
              </a:rPr>
              <a:t>OEMs provided with “PCW Requirements” document:</a:t>
            </a:r>
          </a:p>
          <a:p>
            <a:pPr marL="631825" lvl="4" indent="-269875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Inner/Outer definition in line with PCWG’s concept</a:t>
            </a:r>
          </a:p>
          <a:p>
            <a:pPr marL="631825" lvl="4" indent="-269875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Relaxed sector filtering (wakes only)</a:t>
            </a:r>
          </a:p>
          <a:p>
            <a:pPr marL="631825" lvl="4" indent="-269875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RS data allowed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00BF-EDC7-47E1-AC19-6562F2D8919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Curve Warranty for Project ‘X’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9470"/>
            <a:ext cx="8229600" cy="3395663"/>
          </a:xfrm>
        </p:spPr>
        <p:txBody>
          <a:bodyPr/>
          <a:lstStyle/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Calculated Power Curve obtained for range of Air Densities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Inner Range stipulated as:</a:t>
            </a:r>
          </a:p>
          <a:p>
            <a:pPr marL="814388" lvl="1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Shear: </a:t>
            </a:r>
            <a:r>
              <a:rPr lang="en-GB" sz="1800" dirty="0" smtClean="0">
                <a:solidFill>
                  <a:srgbClr val="FF0000"/>
                </a:solidFill>
              </a:rPr>
              <a:t>0 to 0.35</a:t>
            </a:r>
          </a:p>
          <a:p>
            <a:pPr marL="814388" lvl="1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TI: </a:t>
            </a:r>
            <a:r>
              <a:rPr lang="en-GB" sz="1800" dirty="0" smtClean="0">
                <a:solidFill>
                  <a:srgbClr val="FF0000"/>
                </a:solidFill>
              </a:rPr>
              <a:t>5% - 15%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Inflow angle not to exceed +/- 8°</a:t>
            </a:r>
          </a:p>
          <a:p>
            <a:pPr marL="271463" indent="-271463"/>
            <a:endParaRPr lang="en-GB" sz="1800" b="1" dirty="0" smtClean="0">
              <a:solidFill>
                <a:schemeClr val="tx1"/>
              </a:solidFill>
            </a:endParaRPr>
          </a:p>
          <a:p>
            <a:pPr marL="271463" indent="-271463"/>
            <a:r>
              <a:rPr lang="en-GB" sz="1800" b="1" dirty="0" smtClean="0">
                <a:solidFill>
                  <a:schemeClr val="tx1"/>
                </a:solidFill>
              </a:rPr>
              <a:t>Remote Sensing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Permitted if terrain meets requirements of Annex B (i.e. no site calibration required)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RS unit must meet accuracy requirements of Ed. 2 of 61400-12-1 (CD 2013/07)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00BF-EDC7-47E1-AC19-6562F2D8919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72346"/>
            <a:ext cx="574189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Curve Warranty for Project ‘X’ (2)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00BF-EDC7-47E1-AC19-6562F2D891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929222" y="2001040"/>
            <a:ext cx="4214810" cy="21852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  Each 10-min value from PPT is filtered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 Assigned to Outer Range if: </a:t>
            </a:r>
          </a:p>
          <a:p>
            <a:r>
              <a:rPr lang="en-GB" sz="1600" dirty="0" smtClean="0"/>
              <a:t>    -  Shear* </a:t>
            </a:r>
            <a:r>
              <a:rPr lang="en-GB" sz="1600" dirty="0" smtClean="0">
                <a:sym typeface="Wingdings" pitchFamily="2" charset="2"/>
              </a:rPr>
              <a:t>is below 0.35,</a:t>
            </a:r>
            <a:r>
              <a:rPr lang="en-GB" sz="1600" baseline="-25000" dirty="0" smtClean="0"/>
              <a:t> </a:t>
            </a:r>
            <a:r>
              <a:rPr lang="en-GB" sz="1600" b="1" dirty="0" smtClean="0"/>
              <a:t>AND</a:t>
            </a:r>
            <a:r>
              <a:rPr lang="en-GB" sz="1600" dirty="0" smtClean="0"/>
              <a:t> </a:t>
            </a:r>
          </a:p>
          <a:p>
            <a:r>
              <a:rPr lang="en-GB" sz="1600" dirty="0" smtClean="0"/>
              <a:t>    -  Turbulence Intensity is between 5% and 15%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  Otherwise belongs to Outer Range</a:t>
            </a:r>
          </a:p>
          <a:p>
            <a:r>
              <a:rPr lang="en-GB" sz="1600" baseline="-25000" dirty="0" smtClean="0"/>
              <a:t> </a:t>
            </a:r>
            <a:r>
              <a:rPr lang="en-GB" sz="1600" dirty="0" smtClean="0"/>
              <a:t>            </a:t>
            </a:r>
            <a:r>
              <a:rPr lang="en-GB" sz="1600" i="1" dirty="0" smtClean="0"/>
              <a:t>*measured between lower blade </a:t>
            </a:r>
            <a:r>
              <a:rPr lang="en-GB" sz="1600" i="1" dirty="0" smtClean="0">
                <a:sym typeface="Wingdings" pitchFamily="2" charset="2"/>
              </a:rPr>
              <a:t>and HH </a:t>
            </a:r>
            <a:endParaRPr lang="en-GB" sz="1600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Curve Warranty for Project ‘X’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9470"/>
            <a:ext cx="8229600" cy="3395663"/>
          </a:xfrm>
        </p:spPr>
        <p:txBody>
          <a:bodyPr/>
          <a:lstStyle/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A big step forward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Shows OEMs are willing to engage on the Inner/Outer concept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Enables us to widen envelope during turbine </a:t>
            </a:r>
            <a:r>
              <a:rPr lang="en-GB" sz="1800" dirty="0" err="1" smtClean="0">
                <a:solidFill>
                  <a:schemeClr val="tx1"/>
                </a:solidFill>
              </a:rPr>
              <a:t>siting</a:t>
            </a:r>
            <a:r>
              <a:rPr lang="en-GB" sz="1800" dirty="0" smtClean="0">
                <a:solidFill>
                  <a:schemeClr val="tx1"/>
                </a:solidFill>
              </a:rPr>
              <a:t> on future projects (especially on shear)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Aiming to include in Tender Requirements going forward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GB" sz="1800" dirty="0" smtClean="0">
                <a:solidFill>
                  <a:srgbClr val="FF0000"/>
                </a:solidFill>
                <a:sym typeface="Wingdings" pitchFamily="2" charset="2"/>
              </a:rPr>
              <a:t>adds competition?</a:t>
            </a:r>
            <a:endParaRPr lang="en-GB" sz="1800" dirty="0" smtClean="0">
              <a:solidFill>
                <a:srgbClr val="FF0000"/>
              </a:solidFill>
            </a:endParaRPr>
          </a:p>
          <a:p>
            <a:pPr marL="271463" indent="-271463"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Proof is still in the testing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Still significant costs associated with testing at Project X (&gt; 60 WTGs)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Remote sensing still out of the question (all test WTG locations need </a:t>
            </a:r>
            <a:r>
              <a:rPr lang="en-GB" sz="1800" dirty="0" err="1" smtClean="0">
                <a:solidFill>
                  <a:schemeClr val="tx1"/>
                </a:solidFill>
              </a:rPr>
              <a:t>cali</a:t>
            </a:r>
            <a:r>
              <a:rPr lang="en-GB" sz="1800" dirty="0" smtClean="0">
                <a:solidFill>
                  <a:schemeClr val="tx1"/>
                </a:solidFill>
              </a:rPr>
              <a:t>.)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Scope to relax this if bespoke RS campaign signed off by PPT consultant?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00BF-EDC7-47E1-AC19-6562F2D8919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_WS_Presentation">
  <a:themeElements>
    <a:clrScheme name="SSE CWG 16-9 v4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SSE CWG 16-9 v4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SSE CWG 16-9 v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CWG 16-9 v4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Key message 1">
  <a:themeElements>
    <a:clrScheme name="1_Key message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1_Key message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1_Key messag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y message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Key message 1">
  <a:themeElements>
    <a:clrScheme name="2_Key message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2_Key message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2_Key messag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y message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Key message 2">
  <a:themeElements>
    <a:clrScheme name="Key message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Key message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Key messag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y message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Key message 2">
  <a:themeElements>
    <a:clrScheme name="1_Key message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1_Key message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1_Key messag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y message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Key message 2">
  <a:themeElements>
    <a:clrScheme name="2_Key message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2_Key message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2_Key messag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y message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Key message 3">
  <a:themeElements>
    <a:clrScheme name="Key message 3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Key message 3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Key message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y message 3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Key message 3">
  <a:themeElements>
    <a:clrScheme name="1_Key message 3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1_Key message 3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1_Key message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y message 3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Closing slide">
  <a:themeElements>
    <a:clrScheme name="Closing slide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Closing slid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Closing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ing slide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Divider blue">
  <a:themeElements>
    <a:clrScheme name="Divider blue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Divider blu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Divider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blue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Divider green">
  <a:themeElements>
    <a:clrScheme name="Divider green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Divider gree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Divider 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green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ption 1">
  <a:themeElements>
    <a:clrScheme name="Title option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1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option 1">
  <a:themeElements>
    <a:clrScheme name="Title option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1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itle option 1">
  <a:themeElements>
    <a:clrScheme name="Title option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1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option 2">
  <a:themeElements>
    <a:clrScheme name="Title option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2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itle option 2">
  <a:themeElements>
    <a:clrScheme name="Title option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2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Title option 2">
  <a:themeElements>
    <a:clrScheme name="Title option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2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Title option 2">
  <a:themeElements>
    <a:clrScheme name="Title option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2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Key message 1">
  <a:themeElements>
    <a:clrScheme name="Key message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Key message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Key messag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y message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EX_WS_Presentation</Template>
  <TotalTime>599</TotalTime>
  <Words>364</Words>
  <Application>Microsoft Office PowerPoint</Application>
  <PresentationFormat>Custom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6</vt:i4>
      </vt:variant>
    </vt:vector>
  </HeadingPairs>
  <TitlesOfParts>
    <vt:vector size="25" baseType="lpstr">
      <vt:lpstr>EX_WS_Presentation</vt:lpstr>
      <vt:lpstr>Title option 1</vt:lpstr>
      <vt:lpstr>1_Title option 1</vt:lpstr>
      <vt:lpstr>2_Title option 1</vt:lpstr>
      <vt:lpstr>Title option 2</vt:lpstr>
      <vt:lpstr>1_Title option 2</vt:lpstr>
      <vt:lpstr>2_Title option 2</vt:lpstr>
      <vt:lpstr>3_Title option 2</vt:lpstr>
      <vt:lpstr>Key message 1</vt:lpstr>
      <vt:lpstr>1_Key message 1</vt:lpstr>
      <vt:lpstr>2_Key message 1</vt:lpstr>
      <vt:lpstr>Key message 2</vt:lpstr>
      <vt:lpstr>1_Key message 2</vt:lpstr>
      <vt:lpstr>2_Key message 2</vt:lpstr>
      <vt:lpstr>Key message 3</vt:lpstr>
      <vt:lpstr>1_Key message 3</vt:lpstr>
      <vt:lpstr>Closing slide</vt:lpstr>
      <vt:lpstr>Divider blue</vt:lpstr>
      <vt:lpstr>Divider green</vt:lpstr>
      <vt:lpstr> Inner/Outer Range Warranty: SSE’s experience</vt:lpstr>
      <vt:lpstr>Power Curve Warranty – new approach</vt:lpstr>
      <vt:lpstr>Project X</vt:lpstr>
      <vt:lpstr>Power Curve Warranty for Project ‘X’ (1)</vt:lpstr>
      <vt:lpstr>Power Curve Warranty for Project ‘X’ (2)</vt:lpstr>
      <vt:lpstr>Power Curve Warranty for Project ‘X’ (3)</vt:lpstr>
    </vt:vector>
  </TitlesOfParts>
  <Company>SSE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into V.Ref Prediction </dc:title>
  <dc:creator>ch24152</dc:creator>
  <cp:lastModifiedBy>DS76859</cp:lastModifiedBy>
  <cp:revision>65</cp:revision>
  <dcterms:created xsi:type="dcterms:W3CDTF">2014-08-14T08:46:16Z</dcterms:created>
  <dcterms:modified xsi:type="dcterms:W3CDTF">2014-09-02T08:25:34Z</dcterms:modified>
</cp:coreProperties>
</file>