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5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A804C-4C03-4AD2-97D3-3B9B6330A35A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7869E-EA00-477F-997C-566A62D1B0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Skewness</a:t>
            </a:r>
            <a:r>
              <a:rPr lang="en-GB" dirty="0" smtClean="0"/>
              <a:t>: 3</a:t>
            </a:r>
            <a:r>
              <a:rPr lang="en-GB" baseline="30000" dirty="0" smtClean="0"/>
              <a:t>rd</a:t>
            </a:r>
            <a:r>
              <a:rPr lang="en-GB" dirty="0" smtClean="0"/>
              <a:t> moment about the mean.  Sign preserved, emphasis extreme values</a:t>
            </a:r>
          </a:p>
          <a:p>
            <a:r>
              <a:rPr lang="en-GB" dirty="0" err="1" smtClean="0"/>
              <a:t>Kutosis</a:t>
            </a:r>
            <a:r>
              <a:rPr lang="en-GB" dirty="0" smtClean="0"/>
              <a:t>: based on the 4</a:t>
            </a:r>
            <a:r>
              <a:rPr lang="en-GB" baseline="30000" dirty="0" smtClean="0"/>
              <a:t>th</a:t>
            </a:r>
            <a:r>
              <a:rPr lang="en-GB" dirty="0" smtClean="0"/>
              <a:t> moment.  Kurtosis of 3 is a normal distribution.  Plots have 3 </a:t>
            </a:r>
            <a:r>
              <a:rPr lang="en-GB" dirty="0" err="1" smtClean="0"/>
              <a:t>subrtracted</a:t>
            </a:r>
            <a:r>
              <a:rPr lang="en-GB" dirty="0" smtClean="0"/>
              <a:t> from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7869E-EA00-477F-997C-566A62D1B0B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7869E-EA00-477F-997C-566A62D1B0B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werPoint-Slidesa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4067" y="3420526"/>
            <a:ext cx="4275640" cy="601141"/>
          </a:xfrm>
        </p:spPr>
        <p:txBody>
          <a:bodyPr>
            <a:noAutofit/>
          </a:bodyPr>
          <a:lstStyle>
            <a:lvl1pPr marL="0" indent="0" algn="r">
              <a:buNone/>
              <a:defRPr sz="1800" b="0" i="0" cap="none" baseline="0">
                <a:solidFill>
                  <a:srgbClr val="F399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63538" y="2285993"/>
            <a:ext cx="4276725" cy="1126066"/>
          </a:xfrm>
        </p:spPr>
        <p:txBody>
          <a:bodyPr/>
          <a:lstStyle>
            <a:lvl1pPr marL="0" indent="0" algn="r">
              <a:lnSpc>
                <a:spcPts val="2740"/>
              </a:lnSpc>
              <a:buNone/>
              <a:defRPr b="1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owerPoint Slides_3-52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889000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6357257"/>
            <a:ext cx="341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fld id="{B6864678-1C26-4A4D-9DB0-9F6042CC0C89}" type="slidenum">
              <a:rPr lang="en-GB" sz="1000">
                <a:solidFill>
                  <a:srgbClr val="FFFFFE"/>
                </a:solidFill>
              </a:rPr>
              <a:pPr algn="ctr"/>
              <a:t>‹#›</a:t>
            </a:fld>
            <a:endParaRPr lang="en-GB" sz="1000" dirty="0">
              <a:solidFill>
                <a:srgbClr val="FFFFFE"/>
              </a:solidFill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/>
          </p:nvPr>
        </p:nvSpPr>
        <p:spPr>
          <a:xfrm>
            <a:off x="457200" y="414869"/>
            <a:ext cx="7239000" cy="533400"/>
          </a:xfrm>
        </p:spPr>
        <p:txBody>
          <a:bodyPr>
            <a:normAutofit/>
          </a:bodyPr>
          <a:lstStyle>
            <a:lvl1pPr marL="0" indent="0">
              <a:buNone/>
              <a:defRPr sz="2800" b="1" i="0" cap="none" baseline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pPr lvl="0"/>
            <a:endParaRPr lang="en-GB" dirty="0" smtClean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05462"/>
            <a:ext cx="4935538" cy="3598863"/>
          </a:xfrm>
        </p:spPr>
        <p:txBody>
          <a:bodyPr>
            <a:normAutofit/>
          </a:bodyPr>
          <a:lstStyle>
            <a:lvl1pPr marL="342900" indent="-342900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SzPct val="100000"/>
              <a:buFontTx/>
              <a:buBlip>
                <a:blip r:embed="rId3"/>
              </a:buBlip>
              <a:defRPr sz="1600" b="0" i="0">
                <a:solidFill>
                  <a:srgbClr val="272727"/>
                </a:solidFill>
                <a:latin typeface="Arial"/>
                <a:cs typeface="Arial"/>
              </a:defRPr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 dirty="0" err="1" smtClean="0"/>
              <a:t>Dsd</a:t>
            </a:r>
            <a:endParaRPr lang="en-US" dirty="0" smtClean="0"/>
          </a:p>
          <a:p>
            <a:pPr lvl="1"/>
            <a:r>
              <a:rPr lang="en-US" dirty="0" err="1" smtClean="0"/>
              <a:t>Dsds</a:t>
            </a:r>
            <a:endParaRPr lang="en-US" dirty="0" smtClean="0"/>
          </a:p>
          <a:p>
            <a:pPr lvl="2"/>
            <a:r>
              <a:rPr lang="en-US" dirty="0" smtClean="0"/>
              <a:t>shah</a:t>
            </a:r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/>
          </p:nvPr>
        </p:nvSpPr>
        <p:spPr>
          <a:xfrm>
            <a:off x="457200" y="1041928"/>
            <a:ext cx="3192463" cy="363534"/>
          </a:xfrm>
        </p:spPr>
        <p:txBody>
          <a:bodyPr>
            <a:normAutofit/>
          </a:bodyPr>
          <a:lstStyle>
            <a:lvl1pPr marL="0" indent="0">
              <a:buNone/>
              <a:defRPr sz="1800" b="0" i="0" cap="none" baseline="0">
                <a:solidFill>
                  <a:srgbClr val="F39900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5511800" y="1405463"/>
            <a:ext cx="3030538" cy="284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994E-55AE-407F-8941-08ACF6BC8ECA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91E2-5CFF-4BA1-A2C7-9D9305BF3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40152" y="1772816"/>
            <a:ext cx="288032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7544" y="3420527"/>
            <a:ext cx="4275640" cy="440522"/>
          </a:xfrm>
        </p:spPr>
        <p:txBody>
          <a:bodyPr/>
          <a:lstStyle/>
          <a:p>
            <a:pPr algn="l"/>
            <a:r>
              <a:rPr lang="en-GB" dirty="0" smtClean="0"/>
              <a:t>Chris Slinger, John Medley, Rhys Evans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995707"/>
            <a:ext cx="6530748" cy="1126066"/>
          </a:xfrm>
        </p:spPr>
        <p:txBody>
          <a:bodyPr/>
          <a:lstStyle/>
          <a:p>
            <a:pPr algn="l"/>
            <a:r>
              <a:rPr lang="en-GB" dirty="0" smtClean="0"/>
              <a:t>Use of nacelle lidar data </a:t>
            </a:r>
            <a:br>
              <a:rPr lang="en-GB" dirty="0" smtClean="0"/>
            </a:br>
            <a:r>
              <a:rPr lang="en-GB" dirty="0" smtClean="0"/>
              <a:t>to explore impact of </a:t>
            </a:r>
            <a:br>
              <a:rPr lang="en-GB" dirty="0" smtClean="0"/>
            </a:br>
            <a:r>
              <a:rPr lang="en-GB" dirty="0" smtClean="0"/>
              <a:t>non-linear averaging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941168"/>
            <a:ext cx="432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chris.slinger@zephirlidar.com</a:t>
            </a:r>
          </a:p>
          <a:p>
            <a:r>
              <a:rPr lang="en-GB" sz="1600" dirty="0" smtClean="0"/>
              <a:t>+44 1531 650 757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1938" y="6396335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02 September 2014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2924944"/>
            <a:ext cx="2952328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228184" y="3212976"/>
            <a:ext cx="2527540" cy="30192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8171" y="58056"/>
            <a:ext cx="8541657" cy="812800"/>
          </a:xfrm>
        </p:spPr>
        <p:txBody>
          <a:bodyPr>
            <a:normAutofit fontScale="70000" lnSpcReduction="20000"/>
          </a:bodyPr>
          <a:lstStyle/>
          <a:p>
            <a:r>
              <a:rPr lang="en-GB" sz="2900" cap="none" dirty="0" smtClean="0"/>
              <a:t>Background.</a:t>
            </a:r>
            <a:r>
              <a:rPr lang="en-GB" sz="2400" cap="none" dirty="0" smtClean="0"/>
              <a:t>  </a:t>
            </a:r>
            <a:r>
              <a:rPr lang="en-GB" sz="2400" b="0" cap="none" dirty="0" smtClean="0"/>
              <a:t>From the April 2014 PCWG meeting:</a:t>
            </a:r>
            <a:br>
              <a:rPr lang="en-GB" sz="2400" b="0" cap="none" dirty="0" smtClean="0"/>
            </a:br>
            <a:r>
              <a:rPr lang="en-GB" sz="2400" b="0" cap="none" dirty="0" smtClean="0"/>
              <a:t/>
            </a:r>
            <a:br>
              <a:rPr lang="en-GB" sz="2400" b="0" cap="none" dirty="0" smtClean="0"/>
            </a:br>
            <a:r>
              <a:rPr lang="en-GB" sz="2400" b="0" cap="none" dirty="0" smtClean="0"/>
              <a:t>“Existing correction methods (</a:t>
            </a:r>
            <a:r>
              <a:rPr lang="en-GB" sz="2400" b="0" cap="none" dirty="0" smtClean="0">
                <a:sym typeface="Symbol"/>
              </a:rPr>
              <a:t>, RE, TI </a:t>
            </a:r>
            <a:r>
              <a:rPr lang="en-GB" sz="2400" b="0" cap="none" dirty="0" err="1" smtClean="0">
                <a:sym typeface="Symbol"/>
              </a:rPr>
              <a:t>renorm</a:t>
            </a:r>
            <a:r>
              <a:rPr lang="en-GB" sz="2400" b="0" cap="none" dirty="0" smtClean="0">
                <a:sym typeface="Symbol"/>
              </a:rPr>
              <a:t>) do not fully explain observations...”</a:t>
            </a:r>
            <a:endParaRPr lang="en-GB" sz="2400" b="0" cap="none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13" y="3140968"/>
            <a:ext cx="8396515" cy="197630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10 minute mean wind speeds used</a:t>
            </a:r>
          </a:p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Erik </a:t>
            </a:r>
            <a:r>
              <a:rPr lang="en-GB" sz="1800" dirty="0" smtClean="0"/>
              <a:t>T</a:t>
            </a:r>
            <a:r>
              <a:rPr lang="hu-HU" sz="1800" dirty="0" smtClean="0"/>
              <a:t>ű</a:t>
            </a:r>
            <a:r>
              <a:rPr lang="en-GB" sz="1800" dirty="0" err="1" smtClean="0"/>
              <a:t>xen</a:t>
            </a:r>
            <a:r>
              <a:rPr lang="en-GB" sz="1800" dirty="0" smtClean="0"/>
              <a:t> reminded us a more fundamental measure of performance is the relationship between the turbine’s electrical power and the wind’s kinetic power</a:t>
            </a:r>
          </a:p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The meeting also noted that averaging non-linear quantities can be misleading</a:t>
            </a:r>
            <a:br>
              <a:rPr lang="en-GB" sz="1800" dirty="0" smtClean="0"/>
            </a:br>
            <a:endParaRPr lang="en-GB" sz="1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378659" cy="226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714" y="979753"/>
            <a:ext cx="4188433" cy="26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685226"/>
            <a:ext cx="1527958" cy="72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829242"/>
            <a:ext cx="1319261" cy="52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13" y="5333298"/>
            <a:ext cx="8396515" cy="108850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1700" dirty="0" smtClean="0"/>
              <a:t>Would 10 minute wind speeds based on mean energy be more useful than existing approaches (e.g. mean wind speeds with TI renormalisation) ?</a:t>
            </a:r>
            <a:endParaRPr lang="en-GB" sz="1700" dirty="0"/>
          </a:p>
        </p:txBody>
      </p:sp>
    </p:spTree>
    <p:extLst>
      <p:ext uri="{BB962C8B-B14F-4D97-AF65-F5344CB8AC3E}">
        <p14:creationId xmlns="" xmlns:p14="http://schemas.microsoft.com/office/powerpoint/2010/main" val="232430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199" y="261255"/>
            <a:ext cx="8019143" cy="609600"/>
          </a:xfrm>
        </p:spPr>
        <p:txBody>
          <a:bodyPr>
            <a:normAutofit/>
          </a:bodyPr>
          <a:lstStyle/>
          <a:p>
            <a:r>
              <a:rPr lang="en-GB" dirty="0" smtClean="0"/>
              <a:t>Aim of investigation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13" y="1086148"/>
            <a:ext cx="8440058" cy="48356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Use high frequency lidar measurement data to investigate these effects</a:t>
            </a:r>
          </a:p>
          <a:p>
            <a:pPr lvl="1" eaLnBrk="1" hangingPunct="1">
              <a:lnSpc>
                <a:spcPct val="150000"/>
              </a:lnSpc>
            </a:pPr>
            <a:r>
              <a:rPr lang="en-GB" sz="1600" dirty="0" smtClean="0"/>
              <a:t>Compare efficiency plots derived from 10 minute</a:t>
            </a:r>
            <a:br>
              <a:rPr lang="en-GB" sz="1600" dirty="0" smtClean="0"/>
            </a:br>
            <a:r>
              <a:rPr lang="en-GB" sz="1600" dirty="0" smtClean="0"/>
              <a:t>averaged wind speeds and those from 10 minute </a:t>
            </a:r>
            <a:br>
              <a:rPr lang="en-GB" sz="1600" dirty="0" smtClean="0"/>
            </a:br>
            <a:r>
              <a:rPr lang="en-GB" sz="1600" dirty="0" smtClean="0"/>
              <a:t>cubed-root-mean-cubed wind </a:t>
            </a:r>
            <a:r>
              <a:rPr lang="en-GB" sz="1600" dirty="0" smtClean="0"/>
              <a:t>speeds</a:t>
            </a:r>
          </a:p>
          <a:p>
            <a:pPr lvl="1" eaLnBrk="1" hangingPunct="1">
              <a:lnSpc>
                <a:spcPct val="150000"/>
              </a:lnSpc>
            </a:pPr>
            <a:r>
              <a:rPr lang="en-GB" sz="1600" dirty="0" smtClean="0"/>
              <a:t>Compare power curves in a similar fashion</a:t>
            </a:r>
          </a:p>
          <a:p>
            <a:pPr lvl="1" eaLnBrk="1" hangingPunct="1">
              <a:lnSpc>
                <a:spcPct val="150000"/>
              </a:lnSpc>
            </a:pPr>
            <a:r>
              <a:rPr lang="en-GB" sz="1600" dirty="0" smtClean="0"/>
              <a:t>Use </a:t>
            </a:r>
            <a:r>
              <a:rPr lang="en-GB" sz="1600" dirty="0" smtClean="0"/>
              <a:t>validation / </a:t>
            </a:r>
            <a:r>
              <a:rPr lang="en-GB" sz="1600" dirty="0" smtClean="0"/>
              <a:t>Round Robin tools to analyse data too</a:t>
            </a:r>
          </a:p>
          <a:p>
            <a:pPr lvl="1" eaLnBrk="1" hangingPunct="1">
              <a:lnSpc>
                <a:spcPct val="150000"/>
              </a:lnSpc>
            </a:pPr>
            <a:r>
              <a:rPr lang="en-GB" sz="1600" dirty="0" smtClean="0"/>
              <a:t>e.g. Power deviations as a function of wind speed </a:t>
            </a:r>
            <a:br>
              <a:rPr lang="en-GB" sz="1600" dirty="0" smtClean="0"/>
            </a:br>
            <a:r>
              <a:rPr lang="en-GB" sz="1600" dirty="0" smtClean="0"/>
              <a:t>and turbulence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Also use high frequency lidar data to explore validity of 10 minute normal wind speed distribution assumption</a:t>
            </a:r>
          </a:p>
          <a:p>
            <a:pPr lvl="1" eaLnBrk="1" hangingPunct="1">
              <a:lnSpc>
                <a:spcPct val="150000"/>
              </a:lnSpc>
            </a:pPr>
            <a:r>
              <a:rPr lang="en-GB" sz="1600" dirty="0" smtClean="0"/>
              <a:t>Normal distribution is assumed in the TI renormalisation procedure</a:t>
            </a:r>
            <a:endParaRPr lang="en-GB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0256" y="1698185"/>
            <a:ext cx="3264232" cy="24964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First dataset to be used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14" y="1117600"/>
            <a:ext cx="4042230" cy="508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Project Cyclops:</a:t>
            </a:r>
            <a:br>
              <a:rPr lang="en-GB" dirty="0" smtClean="0">
                <a:latin typeface="+mj-lt"/>
              </a:rPr>
            </a:br>
            <a:r>
              <a:rPr lang="en-GB" i="1" dirty="0" smtClean="0">
                <a:latin typeface="+mj-lt"/>
                <a:cs typeface="Times New Roman" pitchFamily="18" charset="0"/>
              </a:rPr>
              <a:t>“Project Cyclops: the way forward in power curve measurements ?”</a:t>
            </a:r>
            <a:r>
              <a:rPr lang="en-GB" dirty="0" smtClean="0">
                <a:latin typeface="+mj-lt"/>
                <a:cs typeface="Times New Roman" pitchFamily="18" charset="0"/>
              </a:rPr>
              <a:t>  </a:t>
            </a:r>
            <a:br>
              <a:rPr lang="en-GB" dirty="0" smtClean="0">
                <a:latin typeface="+mj-lt"/>
                <a:cs typeface="Times New Roman" pitchFamily="18" charset="0"/>
              </a:rPr>
            </a:br>
            <a:r>
              <a:rPr lang="en-GB" dirty="0" smtClean="0">
                <a:latin typeface="+mj-lt"/>
                <a:cs typeface="Times New Roman" pitchFamily="18" charset="0"/>
              </a:rPr>
              <a:t>Simon Feeney et al, EWEA 2014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+mj-lt"/>
                <a:cs typeface="Times New Roman" pitchFamily="18" charset="0"/>
              </a:rPr>
              <a:t>New 2 MW Vestas turbine, flat on-shore site in UK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Use 1s data from nacelle-mounted ZephIR dual-mode lidar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Use 1s data from ground-based ZephIR lidar too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Collaborate with RES UK, who will analyse 1s metmast data too</a:t>
            </a:r>
            <a:endParaRPr lang="en-GB" dirty="0">
              <a:latin typeface="+mj-l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screen"/>
          <a:srcRect r="57679"/>
          <a:stretch>
            <a:fillRect/>
          </a:stretch>
        </p:blipFill>
        <p:spPr bwMode="auto">
          <a:xfrm>
            <a:off x="4804229" y="914400"/>
            <a:ext cx="3918857" cy="5230780"/>
          </a:xfrm>
          <a:prstGeom prst="rect">
            <a:avLst/>
          </a:prstGeom>
          <a:noFill/>
        </p:spPr>
      </p:pic>
      <p:grpSp>
        <p:nvGrpSpPr>
          <p:cNvPr id="3" name="Group 12"/>
          <p:cNvGrpSpPr/>
          <p:nvPr/>
        </p:nvGrpSpPr>
        <p:grpSpPr>
          <a:xfrm>
            <a:off x="4412343" y="928915"/>
            <a:ext cx="4731657" cy="5181600"/>
            <a:chOff x="4412343" y="928915"/>
            <a:chExt cx="4731657" cy="5181600"/>
          </a:xfrm>
        </p:grpSpPr>
        <p:pic>
          <p:nvPicPr>
            <p:cNvPr id="8" name="Picture 3" descr="N:\Data\CustomerData\367\367_RES_Wadlow\Deployment\PHOTOS\110720131096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442857" y="928915"/>
              <a:ext cx="3701143" cy="51816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412343" y="1001485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ZephIR DM on turbine</a:t>
              </a:r>
              <a:endParaRPr lang="en-GB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633029" y="1465943"/>
              <a:ext cx="116114" cy="406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2344" y="3200398"/>
              <a:ext cx="1915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ZephIR DM on ground</a:t>
              </a:r>
              <a:endParaRPr lang="en-GB" sz="2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24286" y="3679371"/>
              <a:ext cx="1618343" cy="362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Initial results: </a:t>
            </a:r>
            <a:r>
              <a:rPr lang="en-GB" dirty="0" smtClean="0"/>
              <a:t>normality </a:t>
            </a:r>
            <a:r>
              <a:rPr lang="en-GB" dirty="0" smtClean="0"/>
              <a:t>of data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13" y="1117600"/>
            <a:ext cx="8017141" cy="147845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1800" dirty="0" smtClean="0"/>
              <a:t>A graphical method of looking at the </a:t>
            </a:r>
            <a:r>
              <a:rPr lang="en-GB" sz="1800" dirty="0" smtClean="0"/>
              <a:t>normality </a:t>
            </a:r>
            <a:r>
              <a:rPr lang="en-GB" sz="1800" dirty="0" smtClean="0"/>
              <a:t>of a distribution is a QQ plot, comparing </a:t>
            </a:r>
            <a:r>
              <a:rPr lang="en-GB" sz="1800" dirty="0" err="1" smtClean="0"/>
              <a:t>quantiles</a:t>
            </a:r>
            <a:r>
              <a:rPr lang="en-GB" sz="1800" dirty="0" smtClean="0"/>
              <a:t> from the data to expected Gaussian </a:t>
            </a:r>
            <a:r>
              <a:rPr lang="en-GB" sz="1800" dirty="0" err="1" smtClean="0"/>
              <a:t>quantiles</a:t>
            </a:r>
            <a:r>
              <a:rPr lang="en-GB" sz="1800" dirty="0" smtClean="0"/>
              <a:t>. Gaussian data should give a straight line. Some examples are shown here:</a:t>
            </a:r>
            <a:endParaRPr lang="en-GB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8800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000" y="28800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000" y="28800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Normality </a:t>
            </a:r>
            <a:r>
              <a:rPr lang="en-GB" dirty="0" smtClean="0"/>
              <a:t>of data </a:t>
            </a:r>
            <a:r>
              <a:rPr lang="en-GB" dirty="0" smtClean="0"/>
              <a:t>: </a:t>
            </a:r>
            <a:r>
              <a:rPr lang="en-GB" dirty="0" err="1" smtClean="0"/>
              <a:t>s</a:t>
            </a:r>
            <a:r>
              <a:rPr lang="en-GB" dirty="0" err="1" smtClean="0"/>
              <a:t>kewness</a:t>
            </a:r>
            <a:r>
              <a:rPr lang="en-GB" dirty="0" smtClean="0"/>
              <a:t> </a:t>
            </a:r>
            <a:r>
              <a:rPr lang="en-GB" dirty="0" smtClean="0"/>
              <a:t>and kurtosis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95262"/>
            <a:ext cx="8077200" cy="135875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GB" sz="1700" dirty="0" err="1" smtClean="0"/>
              <a:t>Skewness</a:t>
            </a:r>
            <a:r>
              <a:rPr lang="en-GB" sz="1700" dirty="0" smtClean="0"/>
              <a:t> and kurtosis are statistics that describe the shape of a probability distribution</a:t>
            </a:r>
          </a:p>
          <a:p>
            <a:r>
              <a:rPr lang="en-GB" sz="1700" dirty="0" err="1" smtClean="0"/>
              <a:t>Skewness</a:t>
            </a:r>
            <a:r>
              <a:rPr lang="en-GB" sz="1700" dirty="0" smtClean="0"/>
              <a:t> measures asymmetry of the distribution</a:t>
            </a:r>
          </a:p>
          <a:p>
            <a:r>
              <a:rPr lang="en-GB" sz="1700" dirty="0" smtClean="0"/>
              <a:t>Kurtosis measures the how peaked (or how heavy-tailed) the distribution is</a:t>
            </a:r>
            <a:endParaRPr lang="en-GB" sz="17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26698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000" y="26698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0000" y="2669800"/>
            <a:ext cx="2926086" cy="219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683568" y="5036672"/>
            <a:ext cx="7845581" cy="88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hangingPunct="0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SzPct val="100000"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   Kurtosis = -1.56                  </a:t>
            </a:r>
            <a:r>
              <a:rPr lang="en-GB" sz="1800" dirty="0" smtClean="0">
                <a:solidFill>
                  <a:srgbClr val="272727"/>
                </a:solidFill>
                <a:latin typeface="Arial"/>
                <a:ea typeface="ＭＳ Ｐゴシック" charset="0"/>
                <a:cs typeface="Arial"/>
              </a:rPr>
              <a:t>Kurtosis = 0.00		   Kurtosis = +13.1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Normality of data : </a:t>
            </a:r>
            <a:r>
              <a:rPr lang="en-GB" dirty="0" err="1" smtClean="0"/>
              <a:t>skewness</a:t>
            </a:r>
            <a:r>
              <a:rPr lang="en-GB" dirty="0" smtClean="0"/>
              <a:t> and kurtosis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459600"/>
            <a:ext cx="3657608" cy="27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000" y="2459600"/>
            <a:ext cx="3657608" cy="27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457200" y="1195262"/>
            <a:ext cx="8077200" cy="13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140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Skewness</a:t>
            </a: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and kurtosis are statistics that describe the shape of a probability distribution</a:t>
            </a:r>
          </a:p>
          <a:p>
            <a:pPr marL="342900" marR="0" lvl="0" indent="-342900" algn="l" defTabSz="457200" rtl="0" eaLnBrk="0" fontAlgn="base" latinLnBrk="0" hangingPunct="0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Skewness</a:t>
            </a: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measures asymmetry of the distribution</a:t>
            </a:r>
          </a:p>
          <a:p>
            <a:pPr marL="342900" marR="0" lvl="0" indent="-342900" algn="l" defTabSz="457200" rtl="0" eaLnBrk="0" fontAlgn="base" latinLnBrk="0" hangingPunct="0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Kurtosis measures the </a:t>
            </a: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peakedness</a:t>
            </a: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(or how heavy-tailed it is)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1950" y="5372993"/>
            <a:ext cx="8077200" cy="73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eaLnBrk="0" hangingPunct="0">
              <a:lnSpc>
                <a:spcPct val="114000"/>
              </a:lnSpc>
              <a:spcBef>
                <a:spcPts val="150"/>
              </a:spcBef>
              <a:spcAft>
                <a:spcPts val="150"/>
              </a:spcAft>
              <a:buSzPct val="100000"/>
              <a:buBlip>
                <a:blip r:embed="rId5"/>
              </a:buBlip>
            </a:pPr>
            <a:r>
              <a:rPr lang="en-GB" sz="1600" dirty="0" smtClean="0">
                <a:solidFill>
                  <a:srgbClr val="272727"/>
                </a:solidFill>
                <a:latin typeface="Arial"/>
                <a:ea typeface="ＭＳ Ｐゴシック" charset="0"/>
                <a:cs typeface="Arial"/>
              </a:rPr>
              <a:t>Other Normality tests are available, but a simple kurtosis filter looks easy to implement and may be sufficient – let’s try it and see!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330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johnm</dc:creator>
  <cp:lastModifiedBy>chrissl</cp:lastModifiedBy>
  <cp:revision>7</cp:revision>
  <dcterms:created xsi:type="dcterms:W3CDTF">2014-09-01T16:37:56Z</dcterms:created>
  <dcterms:modified xsi:type="dcterms:W3CDTF">2014-09-02T07:11:21Z</dcterms:modified>
</cp:coreProperties>
</file>