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57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0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CA005-4EFF-4A7F-A4FD-C7437DCB73B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7B00-6D5D-4257-8C0B-4E09FDFB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7B00-6D5D-4257-8C0B-4E09FDFB1C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5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3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9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2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6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6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6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BA78-0451-4FDE-96FF-CA2003D92033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128D-382D-419D-9FB4-AE2792A2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CFBD67.CB591D90" TargetMode="External"/><Relationship Id="rId7" Type="http://schemas.openxmlformats.org/officeDocument/2006/relationships/image" Target="cid:image009.jpg@01CFBD67.CB591D9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cid:image004.jpg@01CFBD67.CB591D90" TargetMode="Externa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Impact of Ground Boundary on Production of Short Tower Turbines</a:t>
            </a:r>
            <a:br>
              <a:rPr lang="en-GB" dirty="0" smtClean="0"/>
            </a:br>
            <a:r>
              <a:rPr lang="en-GB" dirty="0" smtClean="0"/>
              <a:t>- A Conceptual Study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42976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92786"/>
            <a:ext cx="1584176" cy="96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48462"/>
            <a:ext cx="1546151" cy="109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34" y="4342975"/>
            <a:ext cx="1921618" cy="101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29613"/>
            <a:ext cx="1212648" cy="241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497964" y="3229613"/>
            <a:ext cx="0" cy="257565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788024" y="4005064"/>
            <a:ext cx="25202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Energy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40677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V</a:t>
            </a:r>
            <a:r>
              <a:rPr lang="en-GB" baseline="-25000" dirty="0" err="1" smtClean="0"/>
              <a:t>eq</a:t>
            </a:r>
            <a:r>
              <a:rPr lang="en-GB" baseline="-25000" dirty="0" smtClean="0"/>
              <a:t> </a:t>
            </a:r>
            <a:r>
              <a:rPr lang="en-GB" dirty="0" smtClean="0"/>
              <a:t>= X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47158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V</a:t>
            </a:r>
            <a:r>
              <a:rPr lang="en-GB" baseline="-25000" dirty="0" err="1" smtClean="0"/>
              <a:t>eq</a:t>
            </a:r>
            <a:r>
              <a:rPr lang="en-GB" baseline="-25000" dirty="0" smtClean="0"/>
              <a:t> </a:t>
            </a:r>
            <a:r>
              <a:rPr lang="en-GB" dirty="0" smtClean="0"/>
              <a:t>= X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7504" y="5373216"/>
            <a:ext cx="4320480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732497"/>
            <a:ext cx="1281319" cy="207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580384" y="5373216"/>
            <a:ext cx="4320480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7504" y="3858319"/>
            <a:ext cx="87933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539552" y="3390267"/>
            <a:ext cx="25202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Energy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1284" y="4421266"/>
            <a:ext cx="87933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87624" y="54099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‘Tall’ Tower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580384" y="5407092"/>
            <a:ext cx="43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‘Short/Stubby’ Tower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484040" y="599839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 turbines have same diameter, but different hub heights.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1284" y="836712"/>
            <a:ext cx="879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a given input free stream energy (i.e. fixed </a:t>
            </a:r>
            <a:r>
              <a:rPr lang="en-GB" dirty="0" err="1" smtClean="0"/>
              <a:t>V</a:t>
            </a:r>
            <a:r>
              <a:rPr lang="en-GB" baseline="-25000" dirty="0" err="1" smtClean="0"/>
              <a:t>eq</a:t>
            </a:r>
            <a:r>
              <a:rPr lang="en-GB" dirty="0" smtClean="0"/>
              <a:t>), can two turbines with the same rotor diameter and power curve, but different hub heights be expected to product the same energy?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2811996" y="2378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Outline of Short Tower Issue</a:t>
            </a:r>
            <a:endParaRPr lang="en-GB" b="1" u="sng" dirty="0"/>
          </a:p>
        </p:txBody>
      </p:sp>
      <p:sp>
        <p:nvSpPr>
          <p:cNvPr id="31" name="Rectangle 30"/>
          <p:cNvSpPr/>
          <p:nvPr/>
        </p:nvSpPr>
        <p:spPr>
          <a:xfrm>
            <a:off x="129248" y="2420888"/>
            <a:ext cx="8771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is conventional to ignore the interaction of the rotor stream tube and the ground boundary, but is this realistic?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ffuser Image.jpg"/>
          <p:cNvPicPr>
            <a:picLocks/>
          </p:cNvPicPr>
          <p:nvPr/>
        </p:nvPicPr>
        <p:blipFill>
          <a:blip r:embed="rId2" cstate="print"/>
          <a:srcRect l="15000" r="14000" b="71984"/>
          <a:stretch>
            <a:fillRect/>
          </a:stretch>
        </p:blipFill>
        <p:spPr>
          <a:xfrm>
            <a:off x="382524" y="1784322"/>
            <a:ext cx="7790688" cy="2220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9977" y="2383395"/>
            <a:ext cx="455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 smtClean="0"/>
              <a:t>ext</a:t>
            </a:r>
            <a:endParaRPr lang="en-US" sz="1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551077" y="2371697"/>
            <a:ext cx="1391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s</a:t>
            </a:r>
            <a:r>
              <a:rPr lang="en-US" sz="1400" dirty="0" smtClean="0"/>
              <a:t> </a:t>
            </a:r>
            <a:r>
              <a:rPr lang="en-US" sz="1200" dirty="0" smtClean="0"/>
              <a:t>= Source Area</a:t>
            </a:r>
            <a:endParaRPr lang="en-US" sz="1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151501" y="2746151"/>
            <a:ext cx="465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A</a:t>
            </a:r>
            <a:r>
              <a:rPr lang="en-US" sz="1400" baseline="-25000" dirty="0" smtClean="0"/>
              <a:t>ext</a:t>
            </a:r>
            <a:endParaRPr lang="en-US" sz="12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968939" y="2881056"/>
            <a:ext cx="388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w</a:t>
            </a:r>
            <a:endParaRPr lang="en-US" sz="12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05242" y="2370695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Freestream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0997" y="269972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endParaRPr lang="en-US" sz="1400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7167" y="3025747"/>
            <a:ext cx="92983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5527" y="2140119"/>
            <a:ext cx="1066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Far Wake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71702" y="256954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</a:t>
            </a:r>
            <a:r>
              <a:rPr lang="en-US" sz="1400" baseline="-25000" dirty="0" err="1" smtClean="0"/>
              <a:t>w</a:t>
            </a:r>
            <a:r>
              <a:rPr lang="en-US" sz="1400" baseline="-25000" dirty="0" smtClean="0"/>
              <a:t> </a:t>
            </a:r>
            <a:endParaRPr lang="en-US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41947" y="306465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0</a:t>
            </a:r>
            <a:endParaRPr lang="en-US" sz="1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3390" y="317557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0</a:t>
            </a:r>
            <a:endParaRPr lang="en-US" sz="1200" baseline="-250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478478" y="2693601"/>
            <a:ext cx="312151" cy="16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3493" y="3062964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30000" dirty="0" smtClean="0"/>
              <a:t>+</a:t>
            </a:r>
            <a:endParaRPr lang="en-US" sz="12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46167" y="3059789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30000" dirty="0" smtClean="0"/>
              <a:t>-</a:t>
            </a:r>
            <a:endParaRPr lang="en-US" sz="1200" baseline="300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9512" y="5013176"/>
            <a:ext cx="84379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1996" y="2378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Axial Flow Theory</a:t>
            </a:r>
            <a:endParaRPr lang="en-GB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76" y="5040584"/>
            <a:ext cx="244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Ground Boundary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51520" y="836712"/>
            <a:ext cx="8214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 what hub height does the influence of the ground boundary being to influence the stream-tube?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07008" y="5589240"/>
            <a:ext cx="8214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might the ground boundary influence the production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 single turbine?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 wind farm?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5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00034 -0.1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1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4.16667E-6 -0.124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D:\EnergyYield\Ventos Stubby\HORZ\HH100RD90T-horz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2205304"/>
            <a:ext cx="360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:\EnergyYield\Ventos Stubby\VERT\HH100RD90T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2205304"/>
            <a:ext cx="504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420112" y="180000"/>
            <a:ext cx="2160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b="1" dirty="0" smtClean="0"/>
              <a:t> HH / D = 1.11</a:t>
            </a:r>
          </a:p>
        </p:txBody>
      </p:sp>
      <p:pic>
        <p:nvPicPr>
          <p:cNvPr id="2054" name="Picture 6" descr="D:\EnergyYield\Ventos Stubby\HORZ\HH90RD90T-horz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2205304"/>
            <a:ext cx="360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EnergyYield\Ventos Stubby\HORZ\HH80RD90T-horz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2205304"/>
            <a:ext cx="360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EnergyYield\Ventos Stubby\HORZ\HH70RD90T-horz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2205304"/>
            <a:ext cx="360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EnergyYield\Ventos Stubby\HORZ\HH60RD90T-horz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2205304"/>
            <a:ext cx="360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EnergyYield\Ventos Stubby\HORZ\HH50RD90T-horz.pn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2205304"/>
            <a:ext cx="360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:\EnergyYield\Ventos Stubby\VERT\HH90RD90T.png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2205304"/>
            <a:ext cx="504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EnergyYield\Ventos Stubby\VERT\HH80RD90T.png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2205304"/>
            <a:ext cx="504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EnergyYield\Ventos Stubby\VERT\HH70RD90T.png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2205304"/>
            <a:ext cx="504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EnergyYield\Ventos Stubby\VERT\HH60RD90T.png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2205304"/>
            <a:ext cx="504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EnergyYield\Ventos Stubby\VERT\HH50RD90T.png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2205304"/>
            <a:ext cx="504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0000" y="1258299"/>
            <a:ext cx="3600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CFD simulations of wind turbine rotor and ground boundary. Velocity tuned to keep free stream energy at rotor approximately constant.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75418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Downstream turbines see </a:t>
            </a:r>
            <a:r>
              <a:rPr lang="en-GB" dirty="0"/>
              <a:t>w</a:t>
            </a:r>
            <a:r>
              <a:rPr lang="en-GB" dirty="0" smtClean="0"/>
              <a:t>ake elongation (c.f. ground plane reflection wake model). </a:t>
            </a:r>
            <a:r>
              <a:rPr lang="en-GB" b="1" dirty="0" smtClean="0"/>
              <a:t>Increased wake effects.</a:t>
            </a:r>
            <a:endParaRPr lang="en-GB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1258299"/>
            <a:ext cx="5040000" cy="243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971260" y="3764037"/>
            <a:ext cx="502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Upstream turbine sees ground blockage effect i.e. reduced rotor speed gives </a:t>
            </a:r>
            <a:r>
              <a:rPr lang="en-GB" b="1" dirty="0" smtClean="0"/>
              <a:t>reduced power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420112" y="180000"/>
            <a:ext cx="2160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b="1" dirty="0" smtClean="0"/>
              <a:t> HH / D = 1.00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0112" y="180000"/>
            <a:ext cx="2160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b="1" dirty="0" smtClean="0"/>
              <a:t> HH / D = 0.89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9872" y="180000"/>
            <a:ext cx="2160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b="1" dirty="0" smtClean="0"/>
              <a:t> HH / D = 0.78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872" y="180000"/>
            <a:ext cx="2160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b="1" dirty="0" smtClean="0"/>
              <a:t> HH / D = 0.67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8664" y="179999"/>
            <a:ext cx="2160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b="1" dirty="0" smtClean="0"/>
              <a:t> HH / D = 0.56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0112" y="18000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 smtClean="0">
                <a:solidFill>
                  <a:schemeClr val="bg1">
                    <a:lumMod val="65000"/>
                  </a:schemeClr>
                </a:solidFill>
              </a:rPr>
              <a:t>Draft/Provisional Results</a:t>
            </a:r>
            <a:endParaRPr lang="en-GB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30" y="179999"/>
            <a:ext cx="501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RES CFD Simulations</a:t>
            </a:r>
          </a:p>
          <a:p>
            <a:endParaRPr lang="en-GB" b="1" u="sng" dirty="0" smtClean="0"/>
          </a:p>
          <a:p>
            <a:r>
              <a:rPr lang="en-GB" b="1" u="sng" dirty="0" smtClean="0"/>
              <a:t>1 Turbine </a:t>
            </a:r>
            <a:r>
              <a:rPr lang="en-GB" b="1" u="sng" dirty="0"/>
              <a:t>Fixed Diameter, Variable Hub</a:t>
            </a:r>
          </a:p>
          <a:p>
            <a:endParaRPr lang="en-GB" b="1" u="sng" dirty="0"/>
          </a:p>
        </p:txBody>
      </p:sp>
      <p:sp>
        <p:nvSpPr>
          <p:cNvPr id="2" name="Rounded Rectangle 1"/>
          <p:cNvSpPr/>
          <p:nvPr/>
        </p:nvSpPr>
        <p:spPr>
          <a:xfrm>
            <a:off x="6485630" y="1258299"/>
            <a:ext cx="2046810" cy="94700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568664" y="245862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Asymptotic behaviour does not make sense </a:t>
            </a:r>
            <a:r>
              <a:rPr lang="en-GB" dirty="0" smtClean="0">
                <a:solidFill>
                  <a:srgbClr val="FF0000"/>
                </a:solidFill>
                <a:latin typeface="Calibri"/>
              </a:rPr>
              <a:t>→more work needed.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7181" y="755412"/>
            <a:ext cx="4356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 smtClean="0"/>
              <a:t>Simulated Power = Velocity at Rotor * Force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80928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7" grpId="0"/>
      <p:bldP spid="26" grpId="0"/>
      <p:bldP spid="22" grpId="0" animBg="1"/>
      <p:bldP spid="21" grpId="0" animBg="1"/>
      <p:bldP spid="20" grpId="0" animBg="1"/>
      <p:bldP spid="19" grpId="0" animBg="1"/>
      <p:bldP spid="5" grpId="0" animBg="1"/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80112" y="18000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 smtClean="0">
                <a:solidFill>
                  <a:schemeClr val="bg1">
                    <a:lumMod val="65000"/>
                  </a:schemeClr>
                </a:solidFill>
              </a:rPr>
              <a:t>Draft/Provisional Results</a:t>
            </a:r>
            <a:endParaRPr lang="en-GB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0000" y="116632"/>
            <a:ext cx="518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SSE CFD Simulations:</a:t>
            </a:r>
          </a:p>
          <a:p>
            <a:r>
              <a:rPr lang="en-GB" b="1" u="sng" dirty="0" smtClean="0"/>
              <a:t>4*4 Array Fixed Diameter, Variable Hub</a:t>
            </a:r>
            <a:endParaRPr lang="en-GB" b="1" u="sng" dirty="0"/>
          </a:p>
        </p:txBody>
      </p:sp>
      <p:pic>
        <p:nvPicPr>
          <p:cNvPr id="30" name="Picture 29" descr="cid:image003.png@01CFBD67.CB591D90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799484" y="1772816"/>
            <a:ext cx="583264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 descr="cid:image004.jpg@01CFBD67.CB591D90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778100" y="1988840"/>
            <a:ext cx="7633264" cy="477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849486"/>
            <a:ext cx="480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T1 = Upstream Turbine (large dashed lines)</a:t>
            </a:r>
          </a:p>
          <a:p>
            <a:r>
              <a:rPr lang="en-GB" dirty="0" smtClean="0"/>
              <a:t>T4 = Downstream Turbine (small </a:t>
            </a:r>
            <a:r>
              <a:rPr lang="en-GB" dirty="0"/>
              <a:t>dashed lines)</a:t>
            </a:r>
          </a:p>
          <a:p>
            <a:r>
              <a:rPr lang="en-GB" dirty="0" smtClean="0"/>
              <a:t>Upstream of T1 (solid lines)</a:t>
            </a:r>
            <a:endParaRPr lang="en-GB" dirty="0"/>
          </a:p>
        </p:txBody>
      </p:sp>
      <p:pic>
        <p:nvPicPr>
          <p:cNvPr id="33" name="Picture 32" descr="cid:image009.jpg@01CFBD67.CB591D90"/>
          <p:cNvPicPr/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1246923" y="2420888"/>
            <a:ext cx="693776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932040" y="902825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Results indicate reduction in power at both upwind and downwind turbines.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8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237832"/>
            <a:ext cx="66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Implications for Predicted Pattern of Performance?</a:t>
            </a:r>
            <a:endParaRPr lang="en-GB" b="1" u="sng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17032"/>
            <a:ext cx="1281319" cy="207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380569"/>
            <a:ext cx="1281319" cy="207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08561"/>
            <a:ext cx="1281319" cy="207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971600" y="5789799"/>
            <a:ext cx="7328707" cy="693750"/>
          </a:xfrm>
          <a:custGeom>
            <a:avLst/>
            <a:gdLst>
              <a:gd name="connsiteX0" fmla="*/ 0 w 8474927"/>
              <a:gd name="connsiteY0" fmla="*/ 970342 h 1037249"/>
              <a:gd name="connsiteX1" fmla="*/ 4237463 w 8474927"/>
              <a:gd name="connsiteY1" fmla="*/ 186 h 1037249"/>
              <a:gd name="connsiteX2" fmla="*/ 8474927 w 8474927"/>
              <a:gd name="connsiteY2" fmla="*/ 1037249 h 103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4927" h="1037249">
                <a:moveTo>
                  <a:pt x="0" y="970342"/>
                </a:moveTo>
                <a:cubicBezTo>
                  <a:pt x="1412487" y="479688"/>
                  <a:pt x="2824975" y="-10965"/>
                  <a:pt x="4237463" y="186"/>
                </a:cubicBezTo>
                <a:cubicBezTo>
                  <a:pt x="5649951" y="11337"/>
                  <a:pt x="7265020" y="936888"/>
                  <a:pt x="8474927" y="1037249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9512" y="6437871"/>
            <a:ext cx="792089" cy="0"/>
          </a:xfrm>
          <a:prstGeom prst="lin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300307" y="6483549"/>
            <a:ext cx="792089" cy="0"/>
          </a:xfrm>
          <a:prstGeom prst="lin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410361" y="910461"/>
            <a:ext cx="8338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the interaction between the turbine and the ground is significant for stumpy towers how might this </a:t>
            </a:r>
            <a:r>
              <a:rPr lang="en-GB" dirty="0" smtClean="0"/>
              <a:t>influence </a:t>
            </a:r>
            <a:r>
              <a:rPr lang="en-GB" dirty="0" smtClean="0"/>
              <a:t>the pattern on production onsite?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95535" y="1916832"/>
            <a:ext cx="8696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Are the turbines at the hill top/bottom more/less effect than a turbine in flat terrain? </a:t>
            </a:r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83" y="1305634"/>
            <a:ext cx="4917704" cy="320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t="14677" r="12704" b="14677"/>
          <a:stretch>
            <a:fillRect/>
          </a:stretch>
        </p:blipFill>
        <p:spPr bwMode="auto">
          <a:xfrm>
            <a:off x="95785" y="1340768"/>
            <a:ext cx="3828143" cy="3138129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1" name="Rectangle 15"/>
          <p:cNvSpPr txBox="1">
            <a:spLocks noChangeArrowheads="1"/>
          </p:cNvSpPr>
          <p:nvPr/>
        </p:nvSpPr>
        <p:spPr>
          <a:xfrm>
            <a:off x="2684260" y="6093296"/>
            <a:ext cx="3687940" cy="75247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000" dirty="0" smtClean="0"/>
              <a:t>Wind Farm Performance Verification – Part 2: RES, BWEA 31 - 22 October 2009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4339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64" y="2365517"/>
            <a:ext cx="1212648" cy="241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61588" y="2365517"/>
            <a:ext cx="0" cy="257565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128" y="4509120"/>
            <a:ext cx="4320480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44" y="2868401"/>
            <a:ext cx="1281319" cy="207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644008" y="4509120"/>
            <a:ext cx="4320480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1128" y="2994223"/>
            <a:ext cx="87933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4908" y="3557170"/>
            <a:ext cx="87933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51248" y="45458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‘Tall’ Tower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4542996"/>
            <a:ext cx="43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‘Short/Stumpy’ Tower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187624" y="237832"/>
            <a:ext cx="66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Implications for Power Performance Testing?</a:t>
            </a:r>
            <a:endParaRPr lang="en-GB" b="1" u="sn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91208" y="2994223"/>
            <a:ext cx="0" cy="15148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39680" y="3557170"/>
            <a:ext cx="0" cy="924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1208" y="3014017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79240" y="286161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39869" y="2789609"/>
            <a:ext cx="144016" cy="72008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194147" y="2796165"/>
            <a:ext cx="144016" cy="72008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39680" y="3573015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427712" y="3420615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288341" y="3348607"/>
            <a:ext cx="144016" cy="72008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442619" y="3355163"/>
            <a:ext cx="144016" cy="72008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95535" y="818128"/>
            <a:ext cx="8338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 a given distance upwind of a turbine, could the blockage effect upwind of a stumpy tower be larger than that of a tall tower?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60674" y="2419606"/>
            <a:ext cx="13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No Blockage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953159" y="2937817"/>
            <a:ext cx="112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Blockage?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98756" y="1700808"/>
            <a:ext cx="8338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Could this be helping mask a performance loss due to stump towers?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9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Questions/Discussion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455</Words>
  <Application>Microsoft Office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Impact of Ground Boundary on Production of Short Tower Turbines - A Conceptual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Questions/Discussion</vt:lpstr>
    </vt:vector>
  </TitlesOfParts>
  <Company>RESGROUP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17</cp:revision>
  <dcterms:created xsi:type="dcterms:W3CDTF">2014-07-09T07:18:24Z</dcterms:created>
  <dcterms:modified xsi:type="dcterms:W3CDTF">2014-09-02T07:50:25Z</dcterms:modified>
</cp:coreProperties>
</file>