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81" r:id="rId4"/>
    <p:sldId id="287" r:id="rId5"/>
    <p:sldId id="284" r:id="rId6"/>
    <p:sldId id="277" r:id="rId7"/>
    <p:sldId id="269" r:id="rId8"/>
    <p:sldId id="283" r:id="rId9"/>
    <p:sldId id="279" r:id="rId10"/>
    <p:sldId id="282" r:id="rId11"/>
    <p:sldId id="280" r:id="rId12"/>
    <p:sldId id="288" r:id="rId13"/>
    <p:sldId id="286" r:id="rId14"/>
    <p:sldId id="271" r:id="rId15"/>
    <p:sldId id="285" r:id="rId16"/>
    <p:sldId id="273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 Fields" initials="MJ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82" autoAdjust="0"/>
  </p:normalViewPr>
  <p:slideViewPr>
    <p:cSldViewPr>
      <p:cViewPr>
        <p:scale>
          <a:sx n="100" d="100"/>
          <a:sy n="100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10/5/2014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8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E014D5-95FD-4E67-A80B-5BF0488ACEC0}" type="slidenum">
              <a:rPr lang="en-US">
                <a:solidFill>
                  <a:prstClr val="black"/>
                </a:solidFill>
              </a:rPr>
              <a:pPr eaLnBrk="1" hangingPunct="1"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E014D5-95FD-4E67-A80B-5BF0488ACEC0}" type="slidenum">
              <a:rPr lang="en-US">
                <a:solidFill>
                  <a:prstClr val="black"/>
                </a:solidFill>
              </a:rPr>
              <a:pPr eaLnBrk="1" hangingPunct="1"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E014D5-95FD-4E67-A80B-5BF0488ACEC0}" type="slidenum">
              <a:rPr lang="en-US">
                <a:solidFill>
                  <a:prstClr val="black"/>
                </a:solidFill>
              </a:rPr>
              <a:pPr eaLnBrk="1" hangingPunct="1"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C0834-AAF5-415B-8B91-4ECEBE5D9C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1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concept of standards is to reduce</a:t>
            </a:r>
            <a:r>
              <a:rPr lang="en-US" baseline="0" dirty="0" smtClean="0"/>
              <a:t> costs and challenges of operating in multiple markets.  </a:t>
            </a:r>
            <a:br>
              <a:rPr lang="en-US" baseline="0" dirty="0" smtClean="0"/>
            </a:br>
            <a:r>
              <a:rPr lang="en-US" baseline="0" dirty="0" smtClean="0"/>
              <a:t>Examples of pros and cons:  electricity grids, wind turbines, automobiles, wind permitting, shipping crates.</a:t>
            </a:r>
          </a:p>
          <a:p>
            <a:r>
              <a:rPr lang="en-US" baseline="0" dirty="0" smtClean="0"/>
              <a:t>Standards are a hallmark of mature industries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8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world is messy.  Particularly</a:t>
            </a:r>
            <a:r>
              <a:rPr lang="en-US" baseline="0" dirty="0" smtClean="0"/>
              <a:t> developing countries.  Standards can ease the transition to new markets.  </a:t>
            </a:r>
          </a:p>
          <a:p>
            <a:r>
              <a:rPr lang="en-US" baseline="0" dirty="0" smtClean="0"/>
              <a:t>Having a codified best practices and accessible international reference can ease the transition to new markets.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8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8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E014D5-95FD-4E67-A80B-5BF0488ACEC0}" type="slidenum">
              <a:rPr lang="en-US">
                <a:solidFill>
                  <a:prstClr val="black"/>
                </a:solidFill>
              </a:rPr>
              <a:pPr eaLnBrk="1" hangingPunct="1"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E014D5-95FD-4E67-A80B-5BF0488ACEC0}" type="slidenum">
              <a:rPr lang="en-US">
                <a:solidFill>
                  <a:prstClr val="black"/>
                </a:solidFill>
              </a:rPr>
              <a:pPr eaLnBrk="1" hangingPunct="1"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E014D5-95FD-4E67-A80B-5BF0488ACEC0}" type="slidenum">
              <a:rPr lang="en-US">
                <a:solidFill>
                  <a:prstClr val="black"/>
                </a:solidFill>
              </a:rPr>
              <a:pPr eaLnBrk="1" hangingPunct="1"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latin typeface="Arial" charset="0"/>
              </a:rPr>
              <a:t>Sizable membership that is growing.</a:t>
            </a:r>
            <a:r>
              <a:rPr lang="en-GB" altLang="en-US" baseline="0" dirty="0" smtClean="0">
                <a:latin typeface="Arial" charset="0"/>
              </a:rPr>
              <a:t>  Also strong representation typically with 25+ members at first two meetings</a:t>
            </a:r>
            <a:endParaRPr lang="en-GB" altLang="en-US" dirty="0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E014D5-95FD-4E67-A80B-5BF0488ACEC0}" type="slidenum">
              <a:rPr lang="en-US">
                <a:solidFill>
                  <a:prstClr val="black"/>
                </a:solidFill>
              </a:rPr>
              <a:pPr eaLnBrk="1" hangingPunct="1"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E014D5-95FD-4E67-A80B-5BF0488ACEC0}" type="slidenum">
              <a:rPr lang="en-US">
                <a:solidFill>
                  <a:prstClr val="black"/>
                </a:solidFill>
              </a:rPr>
              <a:pPr eaLnBrk="1" hangingPunct="1"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NREL is a national laboratory of the U.S. Department of Energy, Office of Energy Efficiency and Renewable Energy, operated</a:t>
            </a:r>
            <a:r>
              <a:rPr lang="en-US" sz="1000" baseline="0" dirty="0" smtClean="0"/>
              <a:t> by the Alliance for Sustainable Energy, LLC.</a:t>
            </a:r>
            <a:endParaRPr lang="en-US" sz="1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40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/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9600" y="6685450"/>
            <a:ext cx="457200" cy="152400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052F19B7-D418-4022-ADCB-81F2774CAD6C}" type="slidenum">
              <a:rPr lang="en-US" smtClean="0"/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807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4448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6647688"/>
            <a:ext cx="9144000" cy="216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bg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 smtClean="0">
              <a:solidFill>
                <a:schemeClr val="bg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  <p:sldLayoutId id="2147483670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71800" y="914400"/>
            <a:ext cx="6248400" cy="762000"/>
          </a:xfrm>
        </p:spPr>
        <p:txBody>
          <a:bodyPr/>
          <a:lstStyle/>
          <a:p>
            <a:r>
              <a:rPr lang="en-US" dirty="0" smtClean="0"/>
              <a:t>Resource Assessment Standards &amp; 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0" y="3810000"/>
            <a:ext cx="6248400" cy="2438400"/>
          </a:xfrm>
        </p:spPr>
        <p:txBody>
          <a:bodyPr>
            <a:normAutofit/>
          </a:bodyPr>
          <a:lstStyle/>
          <a:p>
            <a:pPr marL="0" indent="0"/>
            <a:r>
              <a:rPr lang="en-US" b="0" dirty="0" smtClean="0"/>
              <a:t>Jason Fields 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Wind Energy Engineer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National Wind Technology Center</a:t>
            </a:r>
            <a:br>
              <a:rPr lang="en-US" b="0" dirty="0" smtClean="0"/>
            </a:b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7841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>
          <a:xfrm>
            <a:off x="380999" y="76200"/>
            <a:ext cx="8583613" cy="673100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Who is it?</a:t>
            </a:r>
            <a:endParaRPr lang="en-US" altLang="en-US" dirty="0" smtClean="0"/>
          </a:p>
        </p:txBody>
      </p:sp>
      <p:sp>
        <p:nvSpPr>
          <p:cNvPr id="124935" name="Rectangle 6"/>
          <p:cNvSpPr>
            <a:spLocks noChangeArrowheads="1"/>
          </p:cNvSpPr>
          <p:nvPr/>
        </p:nvSpPr>
        <p:spPr bwMode="auto">
          <a:xfrm>
            <a:off x="34925" y="914400"/>
            <a:ext cx="8929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800" dirty="0" smtClean="0"/>
              <a:t>Official Breakdown</a:t>
            </a:r>
            <a:endParaRPr lang="en-GB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9198"/>
              </p:ext>
            </p:extLst>
          </p:nvPr>
        </p:nvGraphicFramePr>
        <p:xfrm>
          <a:off x="1981200" y="1673226"/>
          <a:ext cx="5334000" cy="3749672"/>
        </p:xfrm>
        <a:graphic>
          <a:graphicData uri="http://schemas.openxmlformats.org/drawingml/2006/table">
            <a:tbl>
              <a:tblPr/>
              <a:tblGrid>
                <a:gridCol w="2743200"/>
                <a:gridCol w="2590800"/>
              </a:tblGrid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Sector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Panel Members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Consulting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Developer/Owner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Research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/ </a:t>
                      </a:r>
                      <a:b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Certification Body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Turbine OEM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9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6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Equipment OEM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0164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Industry Group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16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Total</a:t>
                      </a:r>
                      <a:endParaRPr lang="en-US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36</a:t>
                      </a:r>
                      <a:endParaRPr lang="en-US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6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>
          <a:xfrm>
            <a:off x="380999" y="76200"/>
            <a:ext cx="8583613" cy="673100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Official scope language</a:t>
            </a:r>
            <a:endParaRPr lang="en-US" alt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2456" y="914400"/>
            <a:ext cx="8153400" cy="52578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Definition, measurement, and prediction of the long-term meteorological and wind flow characteristics at the site</a:t>
            </a:r>
          </a:p>
          <a:p>
            <a:pPr lvl="0"/>
            <a:r>
              <a:rPr lang="en-US" dirty="0"/>
              <a:t>Integration of the long-term meteorological and wind flow characteristics with wind turbine and balance of plant characteristics to predict net energy yield</a:t>
            </a:r>
          </a:p>
          <a:p>
            <a:pPr lvl="0"/>
            <a:r>
              <a:rPr lang="en-US" dirty="0"/>
              <a:t>Characterizing environmental extremes and other relevant plant design drivers</a:t>
            </a:r>
          </a:p>
          <a:p>
            <a:pPr lvl="0"/>
            <a:r>
              <a:rPr lang="en-US" dirty="0"/>
              <a:t>Assessing the uncertainty associated with each of these steps </a:t>
            </a:r>
          </a:p>
          <a:p>
            <a:pPr lvl="0"/>
            <a:r>
              <a:rPr lang="en-US" dirty="0"/>
              <a:t>Addressing documentation and reporting requirements to help ensure the traceability of the assessment processes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>
          <a:xfrm>
            <a:off x="380999" y="76200"/>
            <a:ext cx="8583613" cy="673100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Official scope language</a:t>
            </a:r>
            <a:endParaRPr lang="en-US" alt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2456" y="914400"/>
            <a:ext cx="8153400" cy="52578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Definition, measurement, and prediction of the long-term </a:t>
            </a:r>
            <a:r>
              <a:rPr lang="en-US" u="sng" dirty="0">
                <a:solidFill>
                  <a:srgbClr val="FF0000"/>
                </a:solidFill>
              </a:rPr>
              <a:t>meteorological and wind flow characteristics </a:t>
            </a:r>
            <a:r>
              <a:rPr lang="en-US" dirty="0"/>
              <a:t>at the site</a:t>
            </a:r>
          </a:p>
          <a:p>
            <a:pPr lvl="0"/>
            <a:r>
              <a:rPr lang="en-US" dirty="0"/>
              <a:t>Integration of the long-term meteorological and wind flow characteristics with wind turbine and balance of plant characteristics to predict </a:t>
            </a:r>
            <a:r>
              <a:rPr lang="en-US" u="sng" dirty="0">
                <a:solidFill>
                  <a:srgbClr val="FF0000"/>
                </a:solidFill>
              </a:rPr>
              <a:t>net energy yield</a:t>
            </a:r>
          </a:p>
          <a:p>
            <a:pPr lvl="0"/>
            <a:r>
              <a:rPr lang="en-US" dirty="0"/>
              <a:t>Characterizing environmental extremes and other relevant </a:t>
            </a:r>
            <a:r>
              <a:rPr lang="en-US" u="sng" dirty="0">
                <a:solidFill>
                  <a:srgbClr val="FF0000"/>
                </a:solidFill>
              </a:rPr>
              <a:t>plant design drivers</a:t>
            </a:r>
          </a:p>
          <a:p>
            <a:pPr lvl="0"/>
            <a:r>
              <a:rPr lang="en-US" dirty="0"/>
              <a:t>Assessing the </a:t>
            </a:r>
            <a:r>
              <a:rPr lang="en-US" u="sng" dirty="0">
                <a:solidFill>
                  <a:srgbClr val="FF0000"/>
                </a:solidFill>
              </a:rPr>
              <a:t>uncertainty</a:t>
            </a:r>
            <a:r>
              <a:rPr lang="en-US" dirty="0"/>
              <a:t> associated with each of these steps </a:t>
            </a:r>
          </a:p>
          <a:p>
            <a:pPr lvl="0"/>
            <a:r>
              <a:rPr lang="en-US" dirty="0"/>
              <a:t>Addressing </a:t>
            </a:r>
            <a:r>
              <a:rPr lang="en-US" u="sng" dirty="0">
                <a:solidFill>
                  <a:srgbClr val="FF0000"/>
                </a:solidFill>
              </a:rPr>
              <a:t>documentation</a:t>
            </a:r>
            <a:r>
              <a:rPr lang="en-US" dirty="0"/>
              <a:t> and reporting requirements to help ensure the traceability of the assessment processes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>
          <a:xfrm>
            <a:off x="380999" y="76200"/>
            <a:ext cx="8583613" cy="673100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Current Approach</a:t>
            </a:r>
            <a:endParaRPr lang="en-US" alt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2456" y="914400"/>
            <a:ext cx="8153400" cy="52578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Uncertainty framework through which decisions can be made</a:t>
            </a:r>
          </a:p>
          <a:p>
            <a:pPr lvl="0"/>
            <a:r>
              <a:rPr lang="en-US" dirty="0" smtClean="0"/>
              <a:t>Robust discussion of normative versus informative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3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IEC 61400-15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Committee Draft: September 2015</a:t>
            </a:r>
          </a:p>
          <a:p>
            <a:pPr>
              <a:lnSpc>
                <a:spcPct val="150000"/>
              </a:lnSpc>
            </a:pPr>
            <a:r>
              <a:rPr lang="en-US" dirty="0"/>
              <a:t>Committee </a:t>
            </a:r>
            <a:r>
              <a:rPr lang="en-US" dirty="0" smtClean="0"/>
              <a:t>Draft for Vote: </a:t>
            </a:r>
            <a:r>
              <a:rPr lang="en-US" dirty="0"/>
              <a:t>September </a:t>
            </a:r>
            <a:r>
              <a:rPr lang="en-US" dirty="0" smtClean="0"/>
              <a:t>2016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Final Draft International Standard: May 2017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International Standard: </a:t>
            </a:r>
            <a:r>
              <a:rPr lang="en-US" dirty="0"/>
              <a:t>September </a:t>
            </a:r>
            <a:r>
              <a:rPr lang="en-US" dirty="0" smtClean="0"/>
              <a:t>2018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hevron 3"/>
          <p:cNvSpPr/>
          <p:nvPr/>
        </p:nvSpPr>
        <p:spPr>
          <a:xfrm flipV="1">
            <a:off x="152400" y="5410200"/>
            <a:ext cx="8666018" cy="636443"/>
          </a:xfrm>
          <a:prstGeom prst="chevron">
            <a:avLst>
              <a:gd name="adj" fmla="val 30408"/>
            </a:avLst>
          </a:prstGeom>
          <a:gradFill>
            <a:gsLst>
              <a:gs pos="0">
                <a:schemeClr val="bg1"/>
              </a:gs>
              <a:gs pos="36000">
                <a:srgbClr val="D5DBDD"/>
              </a:gs>
              <a:gs pos="73000">
                <a:srgbClr val="B2BEC2"/>
              </a:gs>
              <a:gs pos="100000">
                <a:srgbClr val="D5DBDD"/>
              </a:gs>
            </a:gsLst>
            <a:lin ang="162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5482199"/>
            <a:ext cx="671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Gill Sans MT Condensed" pitchFamily="34" charset="0"/>
              </a:rPr>
              <a:t>2015</a:t>
            </a:r>
            <a:endParaRPr lang="en-US" sz="2600" b="1" dirty="0">
              <a:solidFill>
                <a:schemeClr val="bg1">
                  <a:lumMod val="50000"/>
                </a:schemeClr>
              </a:solidFill>
              <a:latin typeface="Gill Sans M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5482199"/>
            <a:ext cx="671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Gill Sans MT Condensed" pitchFamily="34" charset="0"/>
              </a:rPr>
              <a:t>2016</a:t>
            </a:r>
            <a:endParaRPr lang="en-US" sz="2600" b="1" dirty="0">
              <a:solidFill>
                <a:schemeClr val="bg1">
                  <a:lumMod val="50000"/>
                </a:schemeClr>
              </a:solidFill>
              <a:latin typeface="Gill Sans MT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0" y="5477995"/>
            <a:ext cx="671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Gill Sans MT Condensed" pitchFamily="34" charset="0"/>
              </a:rPr>
              <a:t>2017</a:t>
            </a:r>
            <a:endParaRPr lang="en-US" sz="2600" b="1" dirty="0">
              <a:solidFill>
                <a:schemeClr val="bg1">
                  <a:lumMod val="50000"/>
                </a:schemeClr>
              </a:solidFill>
              <a:latin typeface="Gill Sans MT Condense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600" y="5482196"/>
            <a:ext cx="671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Gill Sans MT Condensed" pitchFamily="34" charset="0"/>
              </a:rPr>
              <a:t>2018</a:t>
            </a:r>
            <a:endParaRPr lang="en-US" sz="2600" b="1" dirty="0">
              <a:solidFill>
                <a:schemeClr val="bg1">
                  <a:lumMod val="50000"/>
                </a:schemeClr>
              </a:solidFill>
              <a:latin typeface="Gill Sans MT Condense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6822" y="4902005"/>
            <a:ext cx="434734" cy="4924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Gill Sans MT Condensed" pitchFamily="34" charset="0"/>
              </a:rPr>
              <a:t>CD</a:t>
            </a:r>
            <a:endParaRPr lang="en-US" sz="2600" b="1" dirty="0">
              <a:solidFill>
                <a:schemeClr val="bg1">
                  <a:lumMod val="50000"/>
                </a:schemeClr>
              </a:solidFill>
              <a:latin typeface="Gill Sans MT Condense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2822" y="4902004"/>
            <a:ext cx="533864" cy="4924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Gill Sans MT Condensed" pitchFamily="34" charset="0"/>
              </a:rPr>
              <a:t>CDV</a:t>
            </a:r>
            <a:endParaRPr lang="en-US" sz="2600" b="1" dirty="0">
              <a:solidFill>
                <a:schemeClr val="bg1">
                  <a:lumMod val="50000"/>
                </a:schemeClr>
              </a:solidFill>
              <a:latin typeface="Gill Sans MT Condense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34385" y="4902003"/>
            <a:ext cx="593432" cy="4924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Gill Sans MT Condensed" pitchFamily="34" charset="0"/>
              </a:rPr>
              <a:t>FDIS</a:t>
            </a:r>
            <a:endParaRPr lang="en-US" sz="2600" b="1" dirty="0">
              <a:solidFill>
                <a:schemeClr val="bg1">
                  <a:lumMod val="50000"/>
                </a:schemeClr>
              </a:solidFill>
              <a:latin typeface="Gill Sans MT Condensed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2106" y="4902001"/>
            <a:ext cx="344966" cy="4924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Gill Sans MT Condensed" pitchFamily="34" charset="0"/>
              </a:rPr>
              <a:t>IS</a:t>
            </a:r>
            <a:endParaRPr lang="en-US" sz="2600" b="1" dirty="0">
              <a:solidFill>
                <a:schemeClr val="bg1">
                  <a:lumMod val="50000"/>
                </a:schemeClr>
              </a:solidFill>
              <a:latin typeface="Gill Sans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Meetings held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Meeting Nov </a:t>
            </a:r>
            <a:r>
              <a:rPr lang="en-US" dirty="0" smtClean="0"/>
              <a:t>2014 @ </a:t>
            </a:r>
            <a:r>
              <a:rPr lang="en-US" dirty="0" smtClean="0"/>
              <a:t>DNV-GL(UK)</a:t>
            </a:r>
            <a:endParaRPr lang="en-US" dirty="0" smtClean="0"/>
          </a:p>
          <a:p>
            <a:r>
              <a:rPr lang="en-US" dirty="0" smtClean="0"/>
              <a:t>2 subgroups created</a:t>
            </a:r>
          </a:p>
          <a:p>
            <a:pPr lvl="1"/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Site Suitability</a:t>
            </a:r>
          </a:p>
          <a:p>
            <a:r>
              <a:rPr lang="en-US" dirty="0" smtClean="0"/>
              <a:t>Draft language started</a:t>
            </a:r>
            <a:endParaRPr lang="en-US" dirty="0"/>
          </a:p>
          <a:p>
            <a:r>
              <a:rPr lang="en-US" dirty="0" smtClean="0"/>
              <a:t>US </a:t>
            </a:r>
            <a:r>
              <a:rPr lang="en-US" dirty="0" smtClean="0"/>
              <a:t>Mirror committee 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US Mirror committee</a:t>
            </a:r>
          </a:p>
          <a:p>
            <a:pPr lvl="2"/>
            <a:r>
              <a:rPr lang="en-US" dirty="0" smtClean="0"/>
              <a:t>Matt </a:t>
            </a:r>
            <a:r>
              <a:rPr lang="en-US" dirty="0"/>
              <a:t>Filippelli(AWS </a:t>
            </a:r>
            <a:r>
              <a:rPr lang="en-US" dirty="0" err="1"/>
              <a:t>Truepower</a:t>
            </a:r>
            <a:r>
              <a:rPr lang="en-US" dirty="0"/>
              <a:t>) taking </a:t>
            </a:r>
            <a:r>
              <a:rPr lang="en-US" dirty="0" smtClean="0"/>
              <a:t>lead</a:t>
            </a:r>
            <a:endParaRPr lang="en-US" dirty="0" smtClean="0"/>
          </a:p>
          <a:p>
            <a:r>
              <a:rPr lang="en-US" dirty="0" smtClean="0"/>
              <a:t>Other countries may still have spots</a:t>
            </a:r>
            <a:endParaRPr lang="en-US" dirty="0"/>
          </a:p>
          <a:p>
            <a:r>
              <a:rPr lang="en-US" dirty="0" smtClean="0"/>
              <a:t>Official group </a:t>
            </a:r>
            <a:r>
              <a:rPr lang="en-US" dirty="0" err="1" smtClean="0"/>
              <a:t>liasons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Martin </a:t>
            </a:r>
            <a:r>
              <a:rPr lang="en-US" dirty="0" err="1" smtClean="0"/>
              <a:t>Strack</a:t>
            </a:r>
            <a:r>
              <a:rPr lang="en-US" dirty="0" smtClean="0"/>
              <a:t> MEASNET</a:t>
            </a:r>
          </a:p>
          <a:p>
            <a:pPr lvl="1"/>
            <a:r>
              <a:rPr lang="en-US" dirty="0" smtClean="0"/>
              <a:t>PCWG?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87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257800" cy="1752600"/>
          </a:xfrm>
        </p:spPr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n-US" dirty="0" smtClean="0"/>
              <a:t>Jason Fields</a:t>
            </a:r>
          </a:p>
          <a:p>
            <a:pPr lvl="1">
              <a:buNone/>
            </a:pPr>
            <a:r>
              <a:rPr lang="en-US" dirty="0" smtClean="0"/>
              <a:t>Secretary IEC 61400-15</a:t>
            </a:r>
          </a:p>
          <a:p>
            <a:pPr lvl="1">
              <a:buNone/>
            </a:pPr>
            <a:r>
              <a:rPr lang="en-US" dirty="0" smtClean="0"/>
              <a:t>NREL-National Wind Technology Center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6"/>
                </a:solidFill>
              </a:rPr>
              <a:t>Jason.fields@nrel.gov</a:t>
            </a:r>
            <a:endParaRPr lang="en-US" dirty="0">
              <a:solidFill>
                <a:schemeClr val="accent6"/>
              </a:solidFill>
            </a:endParaRPr>
          </a:p>
          <a:p>
            <a:pPr lvl="1">
              <a:buNone/>
            </a:pPr>
            <a:r>
              <a:rPr lang="en-US" dirty="0" smtClean="0"/>
              <a:t>303-384-7150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6"/>
                </a:solidFill>
              </a:rPr>
              <a:t>http://www.nrel.gov/wind/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1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44"/>
    </mc:Choice>
    <mc:Fallback xmlns="">
      <p:transition advTm="324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0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There is no standard for wind resource assessment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18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Do we need one?</a:t>
            </a:r>
            <a:endParaRPr lang="en-US" sz="4400" dirty="0"/>
          </a:p>
        </p:txBody>
      </p:sp>
      <p:pic>
        <p:nvPicPr>
          <p:cNvPr id="1026" name="Picture 2" descr="Electrical outlets found in Burma (Myanmar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13" y="1981199"/>
            <a:ext cx="8707655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Do we need one?</a:t>
            </a:r>
            <a:endParaRPr lang="en-US" sz="4400" dirty="0"/>
          </a:p>
        </p:txBody>
      </p:sp>
      <p:pic>
        <p:nvPicPr>
          <p:cNvPr id="2" name="Picture 2" descr="C:\Users\mfields\Dropbox\Images\Bangladesh\DSCN320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602390" cy="49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73787" y="6400800"/>
            <a:ext cx="205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Photo Credit: Harness Energy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587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Do we need one?</a:t>
            </a:r>
            <a:endParaRPr lang="en-US" sz="44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33400" y="2057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400" dirty="0" smtClean="0"/>
              <a:t>Yes.  Broad disagreement on practices and results</a:t>
            </a:r>
            <a:endParaRPr lang="en-US" sz="4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09600" y="5105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400" dirty="0" smtClean="0"/>
              <a:t>Real Question:</a:t>
            </a:r>
            <a:br>
              <a:rPr lang="en-US" sz="4400" dirty="0" smtClean="0"/>
            </a:br>
            <a:r>
              <a:rPr lang="en-US" sz="4400" dirty="0" smtClean="0"/>
              <a:t>What needs to be standardized?</a:t>
            </a:r>
            <a:endParaRPr lang="en-US" sz="4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09600" y="3429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400" dirty="0" smtClean="0"/>
              <a:t>AWEA Poll: 70% of WRA audience uses standards and best practices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3680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 smtClean="0"/>
              <a:t>Bits and Bobs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IEC </a:t>
            </a:r>
            <a:r>
              <a:rPr lang="en-US" dirty="0" smtClean="0"/>
              <a:t>61400-1,3 </a:t>
            </a:r>
            <a:r>
              <a:rPr lang="en-US" dirty="0" smtClean="0"/>
              <a:t>Wind Turbine: Design Requirements</a:t>
            </a:r>
          </a:p>
          <a:p>
            <a:r>
              <a:rPr lang="en-US" dirty="0" smtClean="0"/>
              <a:t>IEC 61400-12-1 Power Performance Testing</a:t>
            </a:r>
          </a:p>
          <a:p>
            <a:r>
              <a:rPr lang="en-US" dirty="0" smtClean="0"/>
              <a:t>IEC 61400-26 Availability: Technical Specification</a:t>
            </a:r>
          </a:p>
          <a:p>
            <a:r>
              <a:rPr lang="en-US" dirty="0" smtClean="0"/>
              <a:t>MEASNET “Evaluation of site specific winds”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Consortium Loss &amp; Uncertainty definitions</a:t>
            </a:r>
          </a:p>
          <a:p>
            <a:r>
              <a:rPr lang="en-US" dirty="0"/>
              <a:t>Wind Resource Assessment: A Practical Guide to Developing a Wind Project</a:t>
            </a:r>
          </a:p>
          <a:p>
            <a:r>
              <a:rPr lang="en-US" dirty="0" smtClean="0"/>
              <a:t>IEA Wind Task 32 Remote Sensing</a:t>
            </a:r>
          </a:p>
          <a:p>
            <a:r>
              <a:rPr lang="en-US" dirty="0" smtClean="0"/>
              <a:t>IEA Wind Task 31 </a:t>
            </a:r>
            <a:r>
              <a:rPr lang="en-US" dirty="0" err="1" smtClean="0"/>
              <a:t>Windbench</a:t>
            </a:r>
            <a:r>
              <a:rPr lang="en-US" dirty="0" smtClean="0"/>
              <a:t> and </a:t>
            </a:r>
            <a:r>
              <a:rPr lang="en-US" dirty="0" err="1" smtClean="0"/>
              <a:t>Wakebench</a:t>
            </a:r>
            <a:endParaRPr lang="en-US" dirty="0" smtClean="0"/>
          </a:p>
          <a:p>
            <a:r>
              <a:rPr lang="en-US" dirty="0" smtClean="0"/>
              <a:t>IEA Task 11 75th meeting on complex terrain</a:t>
            </a:r>
          </a:p>
          <a:p>
            <a:r>
              <a:rPr lang="en-US" dirty="0" smtClean="0"/>
              <a:t>AWEA WRA working group</a:t>
            </a:r>
          </a:p>
          <a:p>
            <a:r>
              <a:rPr lang="en-US" dirty="0" smtClean="0"/>
              <a:t>Power Curve Working Group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066800"/>
            <a:ext cx="4038600" cy="457200"/>
          </a:xfrm>
        </p:spPr>
        <p:txBody>
          <a:bodyPr/>
          <a:lstStyle/>
          <a:p>
            <a:r>
              <a:rPr lang="en-US" dirty="0" smtClean="0"/>
              <a:t>Existing related standards &amp; 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95800" y="1066800"/>
            <a:ext cx="4419600" cy="457200"/>
          </a:xfrm>
        </p:spPr>
        <p:txBody>
          <a:bodyPr/>
          <a:lstStyle/>
          <a:p>
            <a:r>
              <a:rPr lang="en-US" dirty="0" smtClean="0"/>
              <a:t>Other documents/collaborations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>
          <a:xfrm>
            <a:off x="380999" y="76200"/>
            <a:ext cx="8583613" cy="673100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But wait there is a standard</a:t>
            </a:r>
            <a:endParaRPr lang="en-US" altLang="en-US" dirty="0" smtClean="0"/>
          </a:p>
        </p:txBody>
      </p:sp>
      <p:sp>
        <p:nvSpPr>
          <p:cNvPr id="124935" name="Rectangle 6"/>
          <p:cNvSpPr>
            <a:spLocks noChangeArrowheads="1"/>
          </p:cNvSpPr>
          <p:nvPr/>
        </p:nvSpPr>
        <p:spPr bwMode="auto">
          <a:xfrm>
            <a:off x="34925" y="1258888"/>
            <a:ext cx="89296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800" dirty="0" smtClean="0"/>
              <a:t>IEC 61400-15 </a:t>
            </a:r>
            <a:br>
              <a:rPr lang="en-GB" altLang="en-US" sz="2800" dirty="0" smtClean="0"/>
            </a:br>
            <a:r>
              <a:rPr lang="en-GB" altLang="en-US" sz="2800" dirty="0" smtClean="0"/>
              <a:t>“</a:t>
            </a:r>
            <a:r>
              <a:rPr lang="en-US" sz="2800" dirty="0" smtClean="0"/>
              <a:t>Assessment </a:t>
            </a:r>
            <a:r>
              <a:rPr lang="en-US" sz="2800" dirty="0"/>
              <a:t>of Wind Resource, Energy Yield and </a:t>
            </a:r>
            <a:r>
              <a:rPr lang="en-US" sz="2800" dirty="0" smtClean="0"/>
              <a:t>Site Suitability </a:t>
            </a:r>
            <a:r>
              <a:rPr lang="en-US" sz="2800" dirty="0"/>
              <a:t>input conditions for wind power </a:t>
            </a:r>
            <a:r>
              <a:rPr lang="en-US" sz="2800" dirty="0" smtClean="0"/>
              <a:t>plants”</a:t>
            </a:r>
            <a:endParaRPr lang="en-GB" altLang="en-US" sz="2800" dirty="0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2743200"/>
            <a:ext cx="8153400" cy="3528317"/>
          </a:xfrm>
        </p:spPr>
        <p:txBody>
          <a:bodyPr>
            <a:normAutofit/>
          </a:bodyPr>
          <a:lstStyle/>
          <a:p>
            <a:r>
              <a:rPr lang="en-US" dirty="0" smtClean="0"/>
              <a:t>New Work Item proposed early 2013</a:t>
            </a:r>
          </a:p>
          <a:p>
            <a:r>
              <a:rPr lang="en-US" dirty="0" smtClean="0"/>
              <a:t>NP ratified almost unanimously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Summer </a:t>
            </a:r>
            <a:r>
              <a:rPr lang="en-US" dirty="0" smtClean="0"/>
              <a:t>2013</a:t>
            </a:r>
          </a:p>
          <a:p>
            <a:r>
              <a:rPr lang="en-US" dirty="0" smtClean="0"/>
              <a:t>Member selection Fall, Winter 2013</a:t>
            </a:r>
          </a:p>
          <a:p>
            <a:r>
              <a:rPr lang="en-US" dirty="0" smtClean="0"/>
              <a:t>Kickoff meeting- Feb 2014 @ NWTC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15417" t="10000" r="15000" b="4000"/>
          <a:stretch>
            <a:fillRect/>
          </a:stretch>
        </p:blipFill>
        <p:spPr bwMode="auto">
          <a:xfrm>
            <a:off x="6477000" y="1478336"/>
            <a:ext cx="2526848" cy="19518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4930" name="Title 1"/>
          <p:cNvSpPr>
            <a:spLocks noGrp="1"/>
          </p:cNvSpPr>
          <p:nvPr>
            <p:ph type="title"/>
          </p:nvPr>
        </p:nvSpPr>
        <p:spPr>
          <a:xfrm>
            <a:off x="380999" y="76200"/>
            <a:ext cx="8583613" cy="673100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What are they doing?</a:t>
            </a:r>
            <a:endParaRPr lang="en-US" alt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2456" y="914400"/>
            <a:ext cx="3817144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Measurements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Site Suitability</a:t>
            </a:r>
          </a:p>
          <a:p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Flow model</a:t>
            </a:r>
          </a:p>
          <a:p>
            <a:pPr lvl="1"/>
            <a:r>
              <a:rPr lang="en-US" dirty="0" smtClean="0"/>
              <a:t>Wake model</a:t>
            </a:r>
          </a:p>
          <a:p>
            <a:r>
              <a:rPr lang="en-US" dirty="0" smtClean="0"/>
              <a:t>AEP Estimation &amp; Reporting</a:t>
            </a:r>
          </a:p>
          <a:p>
            <a:r>
              <a:rPr lang="en-US" dirty="0" smtClean="0"/>
              <a:t>Loss &amp; Uncertainty Quantification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mfields\Dropbox\Images\IMG_02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14400"/>
            <a:ext cx="2309742" cy="30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Projects\JOT_2012\visualizations\20000_overview_run_1A.png"/>
          <p:cNvPicPr>
            <a:picLocks noChangeAspect="1" noChangeArrowheads="1"/>
          </p:cNvPicPr>
          <p:nvPr/>
        </p:nvPicPr>
        <p:blipFill>
          <a:blip r:embed="rId5" cstate="print">
            <a:lum bright="15000" contrast="31000"/>
          </a:blip>
          <a:srcRect l="6203" r="14393"/>
          <a:stretch>
            <a:fillRect/>
          </a:stretch>
        </p:blipFill>
        <p:spPr bwMode="auto">
          <a:xfrm>
            <a:off x="4953000" y="4114800"/>
            <a:ext cx="3505200" cy="2409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6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>
          <a:xfrm>
            <a:off x="380999" y="76200"/>
            <a:ext cx="8583613" cy="673100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Who is it?</a:t>
            </a:r>
            <a:endParaRPr lang="en-US" altLang="en-US" dirty="0" smtClean="0"/>
          </a:p>
        </p:txBody>
      </p:sp>
      <p:sp>
        <p:nvSpPr>
          <p:cNvPr id="124935" name="Rectangle 6"/>
          <p:cNvSpPr>
            <a:spLocks noChangeArrowheads="1"/>
          </p:cNvSpPr>
          <p:nvPr/>
        </p:nvSpPr>
        <p:spPr bwMode="auto">
          <a:xfrm>
            <a:off x="34925" y="914400"/>
            <a:ext cx="8929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800" dirty="0" smtClean="0"/>
              <a:t>Official Breakdown</a:t>
            </a:r>
            <a:endParaRPr lang="en-GB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20919"/>
              </p:ext>
            </p:extLst>
          </p:nvPr>
        </p:nvGraphicFramePr>
        <p:xfrm>
          <a:off x="2213769" y="1558284"/>
          <a:ext cx="4572000" cy="3851916"/>
        </p:xfrm>
        <a:graphic>
          <a:graphicData uri="http://schemas.openxmlformats.org/drawingml/2006/table">
            <a:tbl>
              <a:tblPr/>
              <a:tblGrid>
                <a:gridCol w="1870364"/>
                <a:gridCol w="2701636"/>
              </a:tblGrid>
              <a:tr h="320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Country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Panel Members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0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Germany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20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20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Denmark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Japan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20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Great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Britain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20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Italy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9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Sweden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209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Korea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9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Total</a:t>
                      </a:r>
                      <a:endParaRPr lang="en-US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36</a:t>
                      </a:r>
                      <a:endParaRPr lang="en-US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3500" y="5655152"/>
            <a:ext cx="8929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dirty="0" smtClean="0"/>
              <a:t>Geographic coverage, 10 countries and 3 continents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EL_blue_slides">
  <a:themeElements>
    <a:clrScheme name="NREL">
      <a:dk1>
        <a:srgbClr val="FFFFFF"/>
      </a:dk1>
      <a:lt1>
        <a:srgbClr val="0079C1"/>
      </a:lt1>
      <a:dk2>
        <a:srgbClr val="00A4E4"/>
      </a:dk2>
      <a:lt2>
        <a:srgbClr val="F6A01A"/>
      </a:lt2>
      <a:accent1>
        <a:srgbClr val="FFC425"/>
      </a:accent1>
      <a:accent2>
        <a:srgbClr val="5E9732"/>
      </a:accent2>
      <a:accent3>
        <a:srgbClr val="8DC63F"/>
      </a:accent3>
      <a:accent4>
        <a:srgbClr val="933C06"/>
      </a:accent4>
      <a:accent5>
        <a:srgbClr val="D9531E"/>
      </a:accent5>
      <a:accent6>
        <a:srgbClr val="6A737B"/>
      </a:accent6>
      <a:hlink>
        <a:srgbClr val="CFD4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NREL_blue_slides.potx</Template>
  <TotalTime>5362</TotalTime>
  <Words>605</Words>
  <Application>Microsoft Office PowerPoint</Application>
  <PresentationFormat>On-screen Show (4:3)</PresentationFormat>
  <Paragraphs>156</Paragraphs>
  <Slides>17</Slides>
  <Notes>13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NREL_blue_slides</vt:lpstr>
      <vt:lpstr>PowerPoint Presentation</vt:lpstr>
      <vt:lpstr>Status</vt:lpstr>
      <vt:lpstr>Status</vt:lpstr>
      <vt:lpstr>Status</vt:lpstr>
      <vt:lpstr>Status</vt:lpstr>
      <vt:lpstr>Bits and Bobs</vt:lpstr>
      <vt:lpstr>But wait there is a standard</vt:lpstr>
      <vt:lpstr>What are they doing?</vt:lpstr>
      <vt:lpstr>Who is it?</vt:lpstr>
      <vt:lpstr>Who is it?</vt:lpstr>
      <vt:lpstr>Official scope language</vt:lpstr>
      <vt:lpstr>Official scope language</vt:lpstr>
      <vt:lpstr>Current Approach</vt:lpstr>
      <vt:lpstr>IEC 61400-15 timeline</vt:lpstr>
      <vt:lpstr>Current Progress</vt:lpstr>
      <vt:lpstr>How to get involved</vt:lpstr>
      <vt:lpstr>Contact Information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Jason Fields;Jason Fields</dc:creator>
  <cp:keywords>WRA</cp:keywords>
  <cp:lastModifiedBy>NREL</cp:lastModifiedBy>
  <cp:revision>121</cp:revision>
  <dcterms:created xsi:type="dcterms:W3CDTF">2011-09-15T20:44:21Z</dcterms:created>
  <dcterms:modified xsi:type="dcterms:W3CDTF">2014-10-06T05:36:49Z</dcterms:modified>
</cp:coreProperties>
</file>