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7" r:id="rId3"/>
    <p:sldId id="407" r:id="rId4"/>
    <p:sldId id="388" r:id="rId5"/>
    <p:sldId id="408" r:id="rId6"/>
    <p:sldId id="385" r:id="rId7"/>
    <p:sldId id="386" r:id="rId8"/>
    <p:sldId id="406" r:id="rId9"/>
    <p:sldId id="389" r:id="rId10"/>
    <p:sldId id="401" r:id="rId11"/>
    <p:sldId id="392" r:id="rId12"/>
    <p:sldId id="402" r:id="rId13"/>
    <p:sldId id="403" r:id="rId14"/>
    <p:sldId id="405" r:id="rId15"/>
    <p:sldId id="404" r:id="rId16"/>
    <p:sldId id="370" r:id="rId1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C1BD-74ED-4D18-9911-129E3D4ABED3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992A-B75F-403F-912F-6BEB3BA01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6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44B4-B626-424C-BB6A-4D37E4236810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39CF3-465F-4D95-86A2-62C95ECA4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9CF3-465F-4D95-86A2-62C95ECA45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3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3B5F-9D94-4526-A79E-F1B74EB66A90}" type="datetime1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3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1AF8-3ED3-499C-B610-F98B3695C4A3}" type="datetime1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6601-DE7F-44F0-87D7-96F864E1F449}" type="datetime1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7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52F8-EBFE-4196-9B06-4DA86B8F83AE}" type="datetime1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Wind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6306" y="352128"/>
            <a:ext cx="904044" cy="9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7E77-2E1E-42DF-93ED-74F28B858D7A}" type="datetime1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7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D145-FA78-430D-A835-0B40D216E3D5}" type="datetime1">
              <a:rPr lang="en-GB" smtClean="0"/>
              <a:t>06/10/2014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255F-5609-4AAE-9126-89730CF93856}" type="datetime1">
              <a:rPr lang="en-GB" smtClean="0"/>
              <a:t>06/10/2014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6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64B8-33FF-4427-BD6B-E1017BED6641}" type="datetime1">
              <a:rPr lang="en-GB" smtClean="0"/>
              <a:t>06/10/2014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B0B-B219-4339-BAB8-49681979EB38}" type="datetime1">
              <a:rPr lang="en-GB" smtClean="0"/>
              <a:t>06/10/2014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4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5998-A9B6-4D91-B313-7641B60B1B10}" type="datetime1">
              <a:rPr lang="en-GB" smtClean="0"/>
              <a:t>06/10/2014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4F97-0910-4D28-B48F-BC6B73CE2C4D}" type="datetime1">
              <a:rPr lang="en-GB" smtClean="0"/>
              <a:t>06/10/2014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547B-481E-40B7-BD17-A9F87A123492}" type="datetime1">
              <a:rPr lang="en-GB" smtClean="0"/>
              <a:t>06/10/2014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Wind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06E0-4F25-40B1-B4A6-53BA35F5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3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d-solution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898" y="1122363"/>
            <a:ext cx="7680101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VAG Rounded Black SSi" panose="020B0500000000000000" pitchFamily="34" charset="0"/>
              </a:rPr>
              <a:t>I</a:t>
            </a:r>
            <a:r>
              <a:rPr lang="en-GB" dirty="0" smtClean="0">
                <a:latin typeface="VAG Rounded Black SSi" panose="020B0500000000000000" pitchFamily="34" charset="0"/>
              </a:rPr>
              <a:t>nflow angle and Energy Production</a:t>
            </a:r>
            <a:br>
              <a:rPr lang="en-GB" dirty="0" smtClean="0">
                <a:latin typeface="VAG Rounded Black SSi" panose="020B0500000000000000" pitchFamily="34" charset="0"/>
              </a:rPr>
            </a:br>
            <a:endParaRPr lang="en-GB" dirty="0">
              <a:latin typeface="VAG Rounded Black SSi" panose="020B05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98" y="3602038"/>
            <a:ext cx="7680102" cy="165576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VAG Rounded Black SSi" panose="020B0500000000000000" pitchFamily="34" charset="0"/>
              </a:rPr>
              <a:t>Jørgen Højstrup</a:t>
            </a:r>
          </a:p>
          <a:p>
            <a:r>
              <a:rPr lang="en-GB" dirty="0" smtClean="0">
                <a:latin typeface="VAG Rounded Black SSi" panose="020B0500000000000000" pitchFamily="34" charset="0"/>
              </a:rPr>
              <a:t>Wind </a:t>
            </a:r>
            <a:r>
              <a:rPr lang="en-GB" dirty="0" smtClean="0">
                <a:latin typeface="VAG Rounded Black SSi" panose="020B0500000000000000" pitchFamily="34" charset="0"/>
              </a:rPr>
              <a:t>Solutions / Højstrup Wind Energy</a:t>
            </a:r>
            <a:endParaRPr lang="en-GB" dirty="0" smtClean="0">
              <a:latin typeface="VAG Rounded Black SSi" panose="020B0500000000000000" pitchFamily="34" charset="0"/>
            </a:endParaRPr>
          </a:p>
          <a:p>
            <a:r>
              <a:rPr lang="en-GB" dirty="0" smtClean="0">
                <a:latin typeface="VAG Rounded Black SSi" panose="020B0500000000000000" pitchFamily="34" charset="0"/>
              </a:rPr>
              <a:t>Power Curve Working Group, Louisville</a:t>
            </a:r>
          </a:p>
          <a:p>
            <a:r>
              <a:rPr lang="en-GB" dirty="0" smtClean="0">
                <a:latin typeface="VAG Rounded Black SSi" panose="020B0500000000000000" pitchFamily="34" charset="0"/>
              </a:rPr>
              <a:t>6 October 2014</a:t>
            </a:r>
            <a:endParaRPr lang="en-GB" dirty="0">
              <a:latin typeface="VAG Rounded Black SSi" panose="020B0500000000000000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868" cy="3944570"/>
          </a:xfrm>
          <a:prstGeom prst="rect">
            <a:avLst/>
          </a:prstGeom>
          <a:effectLst>
            <a:reflection stA="3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78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loss by directional variations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2" y="1666848"/>
            <a:ext cx="6895552" cy="515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8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inflow angle (calculated)                    15 recent sites, 270 turbines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83" y="1868617"/>
            <a:ext cx="606223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Rotor not tilted: </a:t>
            </a:r>
            <a:r>
              <a:rPr lang="en-GB" dirty="0" err="1" smtClean="0"/>
              <a:t>avg</a:t>
            </a:r>
            <a:r>
              <a:rPr lang="en-GB" dirty="0" smtClean="0"/>
              <a:t> 0.5% energy lost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800000"/>
            <a:ext cx="611584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Rotor tilt 4 </a:t>
            </a:r>
            <a:r>
              <a:rPr lang="en-GB" dirty="0" err="1" smtClean="0"/>
              <a:t>deg</a:t>
            </a:r>
            <a:r>
              <a:rPr lang="en-GB" dirty="0" smtClean="0"/>
              <a:t>:  </a:t>
            </a:r>
            <a:r>
              <a:rPr lang="en-GB" dirty="0" err="1" smtClean="0"/>
              <a:t>avg</a:t>
            </a:r>
            <a:r>
              <a:rPr lang="en-GB" dirty="0" smtClean="0"/>
              <a:t> 1.8% energy loss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800000"/>
            <a:ext cx="607208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Rotor tilt 6 </a:t>
            </a:r>
            <a:r>
              <a:rPr lang="en-GB" dirty="0" err="1" smtClean="0"/>
              <a:t>deg</a:t>
            </a:r>
            <a:r>
              <a:rPr lang="en-GB" dirty="0" smtClean="0"/>
              <a:t>:  </a:t>
            </a:r>
            <a:r>
              <a:rPr lang="en-GB" dirty="0" err="1" smtClean="0"/>
              <a:t>avg</a:t>
            </a:r>
            <a:r>
              <a:rPr lang="en-GB" dirty="0" smtClean="0"/>
              <a:t> 2.8% energy loss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800000"/>
            <a:ext cx="609437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Inflow angle can have significant influence on energy </a:t>
            </a:r>
            <a:r>
              <a:rPr lang="en-GB" dirty="0" smtClean="0"/>
              <a:t>production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Range 0 </a:t>
            </a:r>
            <a:r>
              <a:rPr lang="en-GB" dirty="0" smtClean="0"/>
              <a:t>– 8 </a:t>
            </a:r>
            <a:r>
              <a:rPr lang="en-GB" dirty="0" smtClean="0"/>
              <a:t>%</a:t>
            </a:r>
          </a:p>
          <a:p>
            <a:pPr lvl="1"/>
            <a:r>
              <a:rPr lang="en-GB" dirty="0" smtClean="0"/>
              <a:t>Average </a:t>
            </a:r>
            <a:r>
              <a:rPr lang="en-GB" dirty="0" smtClean="0"/>
              <a:t>2.8 </a:t>
            </a:r>
            <a:r>
              <a:rPr lang="en-GB" dirty="0" smtClean="0"/>
              <a:t>% for 6 </a:t>
            </a:r>
            <a:r>
              <a:rPr lang="en-GB" dirty="0" err="1" smtClean="0"/>
              <a:t>deg</a:t>
            </a:r>
            <a:r>
              <a:rPr lang="en-GB" dirty="0" smtClean="0"/>
              <a:t> rotor </a:t>
            </a:r>
            <a:r>
              <a:rPr lang="en-GB" dirty="0" smtClean="0"/>
              <a:t>tilt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915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your attention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62582" y="5058137"/>
            <a:ext cx="631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Højstrup Wind Energy &amp; Wind Solutions</a:t>
            </a:r>
          </a:p>
          <a:p>
            <a:r>
              <a:rPr lang="en-GB" dirty="0" smtClean="0">
                <a:hlinkClick r:id="rId2"/>
              </a:rPr>
              <a:t>www.wind-solutions.com</a:t>
            </a:r>
            <a:endParaRPr lang="en-GB" dirty="0" smtClean="0"/>
          </a:p>
          <a:p>
            <a:r>
              <a:rPr lang="en-GB" dirty="0" smtClean="0"/>
              <a:t>Jorgen@hojstrup.eu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3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itchFamily="34" charset="0"/>
            </a:endParaRPr>
          </a:p>
          <a:p>
            <a:pPr lvl="1">
              <a:buFontTx/>
              <a:buChar char="-"/>
            </a:pPr>
            <a:r>
              <a:rPr lang="en-GB" dirty="0" smtClean="0">
                <a:latin typeface="Calibri" pitchFamily="34" charset="0"/>
              </a:rPr>
              <a:t>Energy loss by non-zero inflow angle</a:t>
            </a:r>
          </a:p>
          <a:p>
            <a:pPr lvl="1">
              <a:buFontTx/>
              <a:buChar char="-"/>
            </a:pPr>
            <a:r>
              <a:rPr lang="en-GB" dirty="0" smtClean="0">
                <a:latin typeface="Calibri" pitchFamily="34" charset="0"/>
              </a:rPr>
              <a:t>Directional variation</a:t>
            </a:r>
          </a:p>
          <a:p>
            <a:pPr lvl="1">
              <a:buFontTx/>
              <a:buChar char="-"/>
            </a:pPr>
            <a:r>
              <a:rPr lang="en-GB" dirty="0" smtClean="0">
                <a:latin typeface="Calibri" pitchFamily="34" charset="0"/>
              </a:rPr>
              <a:t>Inflow angles and energy loss from real sites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3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Factors influencing Power Curve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Wind speed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Air </a:t>
            </a:r>
            <a:r>
              <a:rPr lang="en-US" dirty="0" smtClean="0">
                <a:latin typeface="Calibri" pitchFamily="34" charset="0"/>
              </a:rPr>
              <a:t>density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Turbulence </a:t>
            </a:r>
            <a:r>
              <a:rPr lang="en-US" dirty="0" smtClean="0">
                <a:latin typeface="Calibri" pitchFamily="34" charset="0"/>
              </a:rPr>
              <a:t>intensity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Directional </a:t>
            </a:r>
            <a:r>
              <a:rPr lang="en-US" dirty="0" smtClean="0">
                <a:latin typeface="Calibri" pitchFamily="34" charset="0"/>
              </a:rPr>
              <a:t>variation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Inflow </a:t>
            </a:r>
            <a:r>
              <a:rPr lang="en-US" dirty="0" smtClean="0">
                <a:latin typeface="Calibri" pitchFamily="34" charset="0"/>
              </a:rPr>
              <a:t>angle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Wind </a:t>
            </a:r>
            <a:r>
              <a:rPr lang="en-US" dirty="0" smtClean="0">
                <a:latin typeface="Calibri" pitchFamily="34" charset="0"/>
              </a:rPr>
              <a:t>shear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Vertical wind </a:t>
            </a:r>
            <a:r>
              <a:rPr lang="en-US" dirty="0" smtClean="0">
                <a:latin typeface="Calibri" pitchFamily="34" charset="0"/>
              </a:rPr>
              <a:t>veer</a:t>
            </a:r>
            <a:endParaRPr lang="da-DK" dirty="0">
              <a:latin typeface="Calibri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Inflow angle negligible?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Wind speed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Air </a:t>
            </a:r>
            <a:r>
              <a:rPr lang="en-US" dirty="0" smtClean="0">
                <a:latin typeface="Calibri" pitchFamily="34" charset="0"/>
              </a:rPr>
              <a:t>density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Turbulence </a:t>
            </a:r>
            <a:r>
              <a:rPr lang="en-US" dirty="0" smtClean="0">
                <a:latin typeface="Calibri" pitchFamily="34" charset="0"/>
              </a:rPr>
              <a:t>intensity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Directional </a:t>
            </a:r>
            <a:r>
              <a:rPr lang="en-US" dirty="0" smtClean="0">
                <a:latin typeface="Calibri" pitchFamily="34" charset="0"/>
              </a:rPr>
              <a:t>variation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Inflow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angle</a:t>
            </a:r>
            <a:endParaRPr lang="da-DK" dirty="0">
              <a:solidFill>
                <a:srgbClr val="FF0000"/>
              </a:solidFill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Wind </a:t>
            </a:r>
            <a:r>
              <a:rPr lang="en-US" dirty="0" smtClean="0">
                <a:latin typeface="Calibri" pitchFamily="34" charset="0"/>
              </a:rPr>
              <a:t>shear</a:t>
            </a:r>
            <a:endParaRPr lang="da-DK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Vertical wind </a:t>
            </a:r>
            <a:r>
              <a:rPr lang="en-US" dirty="0" smtClean="0">
                <a:latin typeface="Calibri" pitchFamily="34" charset="0"/>
              </a:rPr>
              <a:t>veer</a:t>
            </a:r>
            <a:endParaRPr lang="da-DK" dirty="0">
              <a:latin typeface="Calibri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5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Inflow angle negligible?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alibri" pitchFamily="34" charset="0"/>
              </a:rPr>
              <a:t>- For conventional IEC 61400-12-1 verification</a:t>
            </a:r>
            <a:endParaRPr lang="da-DK" dirty="0">
              <a:latin typeface="Calibri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Expensive and difficult to erect masts in sloping terrain</a:t>
            </a:r>
          </a:p>
          <a:p>
            <a:pPr marL="457200" lvl="1" indent="0"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High uncertainty on site calibration</a:t>
            </a:r>
          </a:p>
          <a:p>
            <a:pPr marL="457200" lvl="1" indent="0">
              <a:buNone/>
            </a:pPr>
            <a:endParaRPr lang="en-US" dirty="0">
              <a:latin typeface="Calibri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</a:rPr>
              <a:t>Most often you select turbines for PC verification in more benign terrain with small inflow angles</a:t>
            </a:r>
          </a:p>
          <a:p>
            <a:pPr lvl="1">
              <a:buFontTx/>
              <a:buChar char="-"/>
            </a:pPr>
            <a:endParaRPr lang="en-US" dirty="0">
              <a:latin typeface="Calibri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</a:rPr>
              <a:t>With Spinner Anemometer and LIDAR verification there are no practical problems in doing PC verification also in complex terrain.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07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Calculate Energy Loss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797600" y="1564625"/>
            <a:ext cx="4572000" cy="4567871"/>
            <a:chOff x="2577600" y="1712887"/>
            <a:chExt cx="4572000" cy="45678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462" y="1712887"/>
              <a:ext cx="704138" cy="456787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3484800" y="2637978"/>
              <a:ext cx="2800800" cy="128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285600" y="2692800"/>
              <a:ext cx="0" cy="124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484800" y="3931200"/>
              <a:ext cx="2800800" cy="1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0095465">
              <a:off x="3873600" y="2793601"/>
              <a:ext cx="202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Wind vector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7600" y="3996821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Component that generates energy</a:t>
              </a:r>
            </a:p>
          </p:txBody>
        </p:sp>
        <p:sp>
          <p:nvSpPr>
            <p:cNvPr id="12" name="Arc 11"/>
            <p:cNvSpPr/>
            <p:nvPr/>
          </p:nvSpPr>
          <p:spPr>
            <a:xfrm>
              <a:off x="4089600" y="3624703"/>
              <a:ext cx="237600" cy="63019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 rot="20708433">
              <a:off x="4339955" y="3499751"/>
              <a:ext cx="883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Yaw error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723" y="1771058"/>
            <a:ext cx="3697515" cy="25993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38400" y="1418401"/>
            <a:ext cx="239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15 </a:t>
            </a:r>
            <a:r>
              <a:rPr lang="en-GB" sz="1400" dirty="0" err="1"/>
              <a:t>deg</a:t>
            </a:r>
            <a:r>
              <a:rPr lang="en-GB" sz="1400" dirty="0"/>
              <a:t> yaw error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23" y="4723173"/>
            <a:ext cx="3434485" cy="18157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6400" y="4415281"/>
            <a:ext cx="174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AEP lost:</a:t>
            </a:r>
          </a:p>
        </p:txBody>
      </p:sp>
    </p:spTree>
    <p:extLst>
      <p:ext uri="{BB962C8B-B14F-4D97-AF65-F5344CB8AC3E}">
        <p14:creationId xmlns:p14="http://schemas.microsoft.com/office/powerpoint/2010/main" val="10702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Yaw- (and inflow-) error =&gt; Lower Production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7814" y="1716089"/>
            <a:ext cx="6026151" cy="475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0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“Usual” turbulence effect on power curve, but there is </a:t>
            </a:r>
            <a:r>
              <a:rPr lang="en-GB" dirty="0" smtClean="0"/>
              <a:t>more ..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3" descr="P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800000"/>
            <a:ext cx="606210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Energy loss by directional variations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938" y="2297723"/>
            <a:ext cx="6116570" cy="483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217</Words>
  <Application>Microsoft Office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VAG Rounded Black SSi</vt:lpstr>
      <vt:lpstr>Office Theme</vt:lpstr>
      <vt:lpstr>Inflow angle and Energy Production </vt:lpstr>
      <vt:lpstr>CONTENTS</vt:lpstr>
      <vt:lpstr>Factors influencing Power Curve</vt:lpstr>
      <vt:lpstr>Inflow angle negligible?</vt:lpstr>
      <vt:lpstr>Inflow angle negligible?</vt:lpstr>
      <vt:lpstr>PowerPoint Presentation</vt:lpstr>
      <vt:lpstr>Yaw- (and inflow-) error =&gt; Lower Production</vt:lpstr>
      <vt:lpstr>The “Usual” turbulence effect on power curve, but there is more ...</vt:lpstr>
      <vt:lpstr>Energy loss by directional variations</vt:lpstr>
      <vt:lpstr>Energy loss by directional variations</vt:lpstr>
      <vt:lpstr>Average inflow angle (calculated)                    15 recent sites, 270 turbines</vt:lpstr>
      <vt:lpstr>Rotor not tilted: avg 0.5% energy lost</vt:lpstr>
      <vt:lpstr>Rotor tilt 4 deg:  avg 1.8% energy loss</vt:lpstr>
      <vt:lpstr>Rotor tilt 6 deg:  avg 2.8% energy loss</vt:lpstr>
      <vt:lpstr>CONCLUSIONS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Jørgen Højstrup</cp:lastModifiedBy>
  <cp:revision>79</cp:revision>
  <cp:lastPrinted>2014-09-19T06:59:39Z</cp:lastPrinted>
  <dcterms:created xsi:type="dcterms:W3CDTF">2014-09-12T13:23:04Z</dcterms:created>
  <dcterms:modified xsi:type="dcterms:W3CDTF">2014-10-06T12:51:18Z</dcterms:modified>
</cp:coreProperties>
</file>