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15"/>
  </p:notesMasterIdLst>
  <p:sldIdLst>
    <p:sldId id="256" r:id="rId2"/>
    <p:sldId id="262" r:id="rId3"/>
    <p:sldId id="278" r:id="rId4"/>
    <p:sldId id="265" r:id="rId5"/>
    <p:sldId id="281" r:id="rId6"/>
    <p:sldId id="277" r:id="rId7"/>
    <p:sldId id="259" r:id="rId8"/>
    <p:sldId id="273" r:id="rId9"/>
    <p:sldId id="268" r:id="rId10"/>
    <p:sldId id="282" r:id="rId11"/>
    <p:sldId id="283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4C82-F13C-43AF-BB94-331003115328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A03C6-CAFD-41DC-BB25-C1A938F6D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A03C6-CAFD-41DC-BB25-C1A938F6D3F2}" type="slidenum">
              <a:rPr lang="" smtClean="0"/>
              <a:pPr/>
              <a:t>8</a:t>
            </a:fld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558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A03C6-CAFD-41DC-BB25-C1A938F6D3F2}" type="slidenum">
              <a:rPr lang="" smtClean="0"/>
              <a:pPr/>
              <a:t>10</a:t>
            </a:fld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6118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2353E-E96F-46FB-9AB0-103E6A358D5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A03C6-CAFD-41DC-BB25-C1A938F6D3F2}" type="slidenum">
              <a:rPr lang="" smtClean="0"/>
              <a:pPr/>
              <a:t>12</a:t>
            </a:fld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6118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A03C6-CAFD-41DC-BB25-C1A938F6D3F2}" type="slidenum">
              <a:rPr lang="" smtClean="0"/>
              <a:pPr/>
              <a:t>13</a:t>
            </a:fld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6118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116632"/>
            <a:ext cx="6404400" cy="504056"/>
          </a:xfrm>
        </p:spPr>
        <p:txBody>
          <a:bodyPr lIns="0" tIns="0" rIns="0" bIns="0" anchor="b">
            <a:noAutofit/>
          </a:bodyPr>
          <a:lstStyle>
            <a:lvl1pPr algn="l">
              <a:defRPr sz="2400" b="1">
                <a:latin typeface="Verdana" pitchFamily="34" charset="0"/>
              </a:defRPr>
            </a:lvl1pPr>
          </a:lstStyle>
          <a:p>
            <a:r>
              <a:rPr lang="en-US" dirty="0" smtClean="0"/>
              <a:t>Status MT12-1 May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00" y="2286000"/>
            <a:ext cx="6400800" cy="17526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200" y="6480000"/>
            <a:ext cx="763200" cy="306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21-aug-2008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TU frise RGB"/>
          <p:cNvPicPr>
            <a:picLocks noChangeAspect="1" noChangeArrowheads="1"/>
          </p:cNvPicPr>
          <p:nvPr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0" name="Picture 9" descr="DTU frise RGB"/>
          <p:cNvPicPr>
            <a:picLocks noChangeAspect="1" noChangeArrowheads="1"/>
          </p:cNvPicPr>
          <p:nvPr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1" name="Picture 10" descr="DTU frise RGB"/>
          <p:cNvPicPr>
            <a:picLocks noChangeAspect="1" noChangeArrowheads="1"/>
          </p:cNvPicPr>
          <p:nvPr userDrawn="1"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6021388"/>
            <a:ext cx="51847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000" y="6480000"/>
            <a:ext cx="369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</a:pPr>
            <a:r>
              <a:rPr lang="en-GB" sz="900" b="1" dirty="0" smtClean="0"/>
              <a:t>DTU Wind Energy, </a:t>
            </a:r>
            <a:r>
              <a:rPr lang="en-GB" sz="900" b="1" dirty="0"/>
              <a:t>Technical University of Denmark</a:t>
            </a:r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07904" y="6551612"/>
            <a:ext cx="3888432" cy="306388"/>
          </a:xfrm>
        </p:spPr>
        <p:txBody>
          <a:bodyPr/>
          <a:lstStyle>
            <a:lvl1pPr algn="l">
              <a:defRPr/>
            </a:lvl1pPr>
          </a:lstStyle>
          <a:p>
            <a:pPr algn="r"/>
            <a:r>
              <a:rPr lang="en-US" smtClean="0"/>
              <a:t>DSF UniTTe project 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1143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600199"/>
            <a:ext cx="7776000" cy="456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2400" y="6480000"/>
            <a:ext cx="27432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Status of MT12-1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400" y="6480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DTU 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  <p:pic>
        <p:nvPicPr>
          <p:cNvPr id="9" name="Picture 8" descr="DTU 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  <p:pic>
        <p:nvPicPr>
          <p:cNvPr id="10" name="Picture 9" descr="DTU 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361950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1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.wmf"/><Relationship Id="rId7" Type="http://schemas.openxmlformats.org/officeDocument/2006/relationships/image" Target="../media/image15.png"/><Relationship Id="rId12" Type="http://schemas.openxmlformats.org/officeDocument/2006/relationships/image" Target="../media/image7.wmf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3.jpe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6.jpeg"/><Relationship Id="rId19" Type="http://schemas.openxmlformats.org/officeDocument/2006/relationships/image" Target="../media/image10.wmf"/><Relationship Id="rId4" Type="http://schemas.openxmlformats.org/officeDocument/2006/relationships/image" Target="../media/image12.jpeg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924" y="1124744"/>
            <a:ext cx="7780024" cy="4608512"/>
          </a:xfrm>
        </p:spPr>
        <p:txBody>
          <a:bodyPr anchor="t" anchorCtr="0"/>
          <a:lstStyle/>
          <a:p>
            <a:r>
              <a:rPr lang="da-DK" dirty="0" smtClean="0"/>
              <a:t>PCWG meeting </a:t>
            </a:r>
            <a:r>
              <a:rPr lang="da-DK" dirty="0" err="1" smtClean="0"/>
              <a:t>Louisville</a:t>
            </a:r>
            <a:r>
              <a:rPr lang="da-DK" dirty="0" smtClean="0"/>
              <a:t> CO USA</a:t>
            </a:r>
            <a:br>
              <a:rPr lang="da-DK" dirty="0" smtClean="0"/>
            </a:br>
            <a:r>
              <a:rPr lang="da-DK" dirty="0" err="1" smtClean="0"/>
              <a:t>October</a:t>
            </a:r>
            <a:r>
              <a:rPr lang="da-DK" dirty="0" smtClean="0"/>
              <a:t> 2014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Maintenance team MT</a:t>
            </a:r>
            <a:r>
              <a:rPr lang="en-GB" dirty="0" smtClean="0"/>
              <a:t>12-1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Revision of IEC61400-12-1: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Wind Turbines – Part 12-1:</a:t>
            </a:r>
            <a:br>
              <a:rPr lang="en-GB" dirty="0"/>
            </a:br>
            <a:r>
              <a:rPr lang="en-GB" dirty="0"/>
              <a:t>Power performance measurements</a:t>
            </a:r>
            <a:br>
              <a:rPr lang="en-GB" dirty="0"/>
            </a:br>
            <a:r>
              <a:rPr lang="en-GB" dirty="0"/>
              <a:t>of electricity producing wind turbines</a:t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da-DK" dirty="0" smtClean="0"/>
              <a:t>Troels Friis Pedersen</a:t>
            </a:r>
            <a:br>
              <a:rPr lang="da-DK" dirty="0" smtClean="0"/>
            </a:br>
            <a:r>
              <a:rPr lang="da-DK" dirty="0" smtClean="0"/>
              <a:t>DTU Wind Energy</a:t>
            </a:r>
            <a:br>
              <a:rPr lang="da-DK" dirty="0" smtClean="0"/>
            </a:br>
            <a:endParaRPr lang="en-US" dirty="0"/>
          </a:p>
        </p:txBody>
      </p:sp>
      <p:pic>
        <p:nvPicPr>
          <p:cNvPr id="1026" name="Picture 2" descr=" Button back to home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225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</a:t>
            </a:r>
            <a:r>
              <a:rPr lang="" dirty="0" smtClean="0"/>
              <a:t>October 2014</a:t>
            </a:r>
            <a:endParaRPr lang="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" dirty="0" smtClean="0"/>
              <a:t>Status of MT12-1</a:t>
            </a:r>
            <a:endParaRPr lang="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" smtClean="0"/>
              <a:pPr/>
              <a:t>10</a:t>
            </a:fld>
            <a:endParaRPr lang="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52928" cy="5184576"/>
          </a:xfrm>
        </p:spPr>
        <p:txBody>
          <a:bodyPr/>
          <a:lstStyle/>
          <a:p>
            <a:pPr>
              <a:buNone/>
            </a:pPr>
            <a:r>
              <a:rPr lang="" sz="2400" b="1" dirty="0" smtClean="0"/>
              <a:t>Future revision of IEC61400-12-1:</a:t>
            </a:r>
          </a:p>
          <a:p>
            <a:pPr>
              <a:buNone/>
            </a:pPr>
            <a:r>
              <a:rPr lang="" sz="2400" dirty="0" smtClean="0"/>
              <a:t>MT12-1 decided not to extract wind measurement procedures from the standard this time </a:t>
            </a:r>
          </a:p>
          <a:p>
            <a:pPr>
              <a:buNone/>
            </a:pPr>
            <a:r>
              <a:rPr lang="" sz="2400" dirty="0" smtClean="0"/>
              <a:t>At next revision wind measurement procedures shall be excluded from the power performance standard </a:t>
            </a:r>
          </a:p>
          <a:p>
            <a:pPr>
              <a:buNone/>
            </a:pPr>
            <a:r>
              <a:rPr lang="" sz="2400" dirty="0" smtClean="0"/>
              <a:t>Different wind measurement technologies shall have their own standard/technical specification</a:t>
            </a:r>
          </a:p>
          <a:p>
            <a:pPr>
              <a:buNone/>
            </a:pPr>
            <a:r>
              <a:rPr lang="" sz="2400" dirty="0" smtClean="0"/>
              <a:t>The concept of equivalent wind speed should be considered by other WG’s → WG15</a:t>
            </a:r>
          </a:p>
          <a:p>
            <a:pPr>
              <a:buNone/>
            </a:pPr>
            <a:r>
              <a:rPr lang="" sz="2400" dirty="0" smtClean="0"/>
              <a:t>The split up of documents should be considered in the strategy for the future organisation of standards in TC88</a:t>
            </a:r>
          </a:p>
          <a:p>
            <a:pPr>
              <a:buNone/>
            </a:pPr>
            <a:endParaRPr lang="" dirty="0" smtClean="0"/>
          </a:p>
        </p:txBody>
      </p:sp>
    </p:spTree>
    <p:extLst>
      <p:ext uri="{BB962C8B-B14F-4D97-AF65-F5344CB8AC3E}">
        <p14:creationId xmlns:p14="http://schemas.microsoft.com/office/powerpoint/2010/main" val="2484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538229" y="1127307"/>
            <a:ext cx="84812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A0A96"/>
              </a:buClr>
              <a:defRPr/>
            </a:pPr>
            <a:r>
              <a:rPr lang="en-GB" sz="2000" b="1" kern="0" dirty="0" smtClean="0">
                <a:latin typeface="+mn-lt"/>
                <a:cs typeface="Arial" charset="0"/>
              </a:rPr>
              <a:t>Status:</a:t>
            </a:r>
            <a:endParaRPr lang="en-GB" sz="2000" b="1" kern="0" dirty="0" smtClean="0">
              <a:latin typeface="+mn-lt"/>
              <a:cs typeface="Arial" charset="0"/>
            </a:endParaRPr>
          </a:p>
          <a:p>
            <a:pPr>
              <a:buClr>
                <a:srgbClr val="0A0A96"/>
              </a:buClr>
              <a:defRPr/>
            </a:pPr>
            <a:r>
              <a:rPr lang="en-GB" sz="2000" b="1" kern="0" dirty="0" smtClean="0">
                <a:latin typeface="+mn-lt"/>
                <a:cs typeface="Arial" charset="0"/>
              </a:rPr>
              <a:t> </a:t>
            </a:r>
          </a:p>
          <a:p>
            <a:pPr>
              <a:buClr>
                <a:srgbClr val="0A0A96"/>
              </a:buClr>
              <a:defRPr/>
            </a:pPr>
            <a:endParaRPr lang="en-GB" sz="2000" b="1" kern="0" dirty="0">
              <a:latin typeface="+mn-lt"/>
              <a:cs typeface="Arial" charset="0"/>
            </a:endParaRPr>
          </a:p>
        </p:txBody>
      </p:sp>
      <p:pic>
        <p:nvPicPr>
          <p:cNvPr id="9" name="Picture 8" descr="Uhub.jpg"/>
          <p:cNvPicPr>
            <a:picLocks noChangeAspect="1"/>
          </p:cNvPicPr>
          <p:nvPr/>
        </p:nvPicPr>
        <p:blipFill>
          <a:blip r:embed="rId4" cstate="print"/>
          <a:srcRect l="1963" r="56300" b="54209"/>
          <a:stretch>
            <a:fillRect/>
          </a:stretch>
        </p:blipFill>
        <p:spPr>
          <a:xfrm>
            <a:off x="519031" y="2283107"/>
            <a:ext cx="1908211" cy="1175005"/>
          </a:xfrm>
          <a:prstGeom prst="rect">
            <a:avLst/>
          </a:prstGeom>
        </p:spPr>
      </p:pic>
      <p:pic>
        <p:nvPicPr>
          <p:cNvPr id="10" name="Picture 9" descr="Unacelle.jpg"/>
          <p:cNvPicPr>
            <a:picLocks noChangeAspect="1"/>
          </p:cNvPicPr>
          <p:nvPr/>
        </p:nvPicPr>
        <p:blipFill>
          <a:blip r:embed="rId5" cstate="print"/>
          <a:srcRect l="1963" t="2295" r="55512" b="54209"/>
          <a:stretch>
            <a:fillRect/>
          </a:stretch>
        </p:blipFill>
        <p:spPr>
          <a:xfrm>
            <a:off x="2618881" y="2316891"/>
            <a:ext cx="2026316" cy="1163255"/>
          </a:xfrm>
          <a:prstGeom prst="rect">
            <a:avLst/>
          </a:prstGeom>
        </p:spPr>
      </p:pic>
      <p:pic>
        <p:nvPicPr>
          <p:cNvPr id="12" name="Picture 11" descr="Ushear_hub.jpg"/>
          <p:cNvPicPr>
            <a:picLocks noChangeAspect="1"/>
          </p:cNvPicPr>
          <p:nvPr/>
        </p:nvPicPr>
        <p:blipFill>
          <a:blip r:embed="rId6" cstate="print"/>
          <a:srcRect l="2751" t="2295" r="75199" b="55612"/>
          <a:stretch>
            <a:fillRect/>
          </a:stretch>
        </p:blipFill>
        <p:spPr>
          <a:xfrm>
            <a:off x="5220072" y="2283107"/>
            <a:ext cx="1089311" cy="1167119"/>
          </a:xfrm>
          <a:prstGeom prst="rect">
            <a:avLst/>
          </a:prstGeom>
        </p:spPr>
      </p:pic>
      <p:pic>
        <p:nvPicPr>
          <p:cNvPr id="14" name="Picture 13" descr="Ushear_alternatives.bmp"/>
          <p:cNvPicPr>
            <a:picLocks noChangeAspect="1"/>
          </p:cNvPicPr>
          <p:nvPr/>
        </p:nvPicPr>
        <p:blipFill rotWithShape="1">
          <a:blip r:embed="rId7" cstate="print"/>
          <a:srcRect l="8209" r="17713" b="54209"/>
          <a:stretch/>
        </p:blipFill>
        <p:spPr>
          <a:xfrm>
            <a:off x="4994059" y="2080084"/>
            <a:ext cx="4105984" cy="14244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416" y="344674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5634" y="344764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Complex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DSF UniTTe project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4282" y="205161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IEC61400-12-1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733989" y="205161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IEC61400-12-2</a:t>
            </a:r>
            <a:endParaRPr lang="en-US" sz="16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774"/>
              </p:ext>
            </p:extLst>
          </p:nvPr>
        </p:nvGraphicFramePr>
        <p:xfrm>
          <a:off x="5280285" y="1386743"/>
          <a:ext cx="3024336" cy="45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2590560" imgH="393480" progId="Equation.DSMT4">
                  <p:embed/>
                </p:oleObj>
              </mc:Choice>
              <mc:Fallback>
                <p:oleObj name="Equation" r:id="rId8" imgW="259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285" y="1386743"/>
                        <a:ext cx="3024336" cy="458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20072" y="1844824"/>
            <a:ext cx="2131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IEC61400-12-1 rev. 2</a:t>
            </a:r>
            <a:endParaRPr lang="en-US" sz="1600" dirty="0"/>
          </a:p>
        </p:txBody>
      </p:sp>
      <p:pic>
        <p:nvPicPr>
          <p:cNvPr id="23" name="Picture 22" descr="Uhub_nacellelidar.jpg"/>
          <p:cNvPicPr>
            <a:picLocks noChangeAspect="1"/>
          </p:cNvPicPr>
          <p:nvPr/>
        </p:nvPicPr>
        <p:blipFill>
          <a:blip r:embed="rId10" cstate="print"/>
          <a:srcRect l="1963" t="2295" r="55512" b="57015"/>
          <a:stretch>
            <a:fillRect/>
          </a:stretch>
        </p:blipFill>
        <p:spPr>
          <a:xfrm>
            <a:off x="582871" y="4757051"/>
            <a:ext cx="2216994" cy="119060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5211" y="438659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Nacelle </a:t>
            </a:r>
            <a:r>
              <a:rPr lang="en-US" sz="1600" dirty="0" err="1" smtClean="0"/>
              <a:t>Lidar</a:t>
            </a:r>
            <a:r>
              <a:rPr lang="en-US" sz="1600" dirty="0" smtClean="0"/>
              <a:t> 2-beam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233344"/>
              </p:ext>
            </p:extLst>
          </p:nvPr>
        </p:nvGraphicFramePr>
        <p:xfrm>
          <a:off x="2890383" y="1784912"/>
          <a:ext cx="6524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383" y="1784912"/>
                        <a:ext cx="6524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35455"/>
              </p:ext>
            </p:extLst>
          </p:nvPr>
        </p:nvGraphicFramePr>
        <p:xfrm>
          <a:off x="1026826" y="1784912"/>
          <a:ext cx="6524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826" y="1784912"/>
                        <a:ext cx="6524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208463"/>
              </p:ext>
            </p:extLst>
          </p:nvPr>
        </p:nvGraphicFramePr>
        <p:xfrm>
          <a:off x="902962" y="4145621"/>
          <a:ext cx="6524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5" imgW="558720" imgH="228600" progId="Equation.DSMT4">
                  <p:embed/>
                </p:oleObj>
              </mc:Choice>
              <mc:Fallback>
                <p:oleObj name="Equation" r:id="rId15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62" y="4145621"/>
                        <a:ext cx="6524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 descr="Ueq_nacellelidar.bmp"/>
          <p:cNvPicPr>
            <a:picLocks noChangeAspect="1"/>
          </p:cNvPicPr>
          <p:nvPr/>
        </p:nvPicPr>
        <p:blipFill>
          <a:blip r:embed="rId17" cstate="print"/>
          <a:srcRect l="2751" t="2295" r="57087" b="51403"/>
          <a:stretch>
            <a:fillRect/>
          </a:stretch>
        </p:blipFill>
        <p:spPr>
          <a:xfrm>
            <a:off x="3221336" y="4809858"/>
            <a:ext cx="1998736" cy="1293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351695" y="4437112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Nacelle Scanning </a:t>
            </a:r>
            <a:r>
              <a:rPr lang="en-US" sz="1600" dirty="0" err="1" smtClean="0"/>
              <a:t>Lidar</a:t>
            </a:r>
            <a:endParaRPr lang="en-US" sz="16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20412"/>
              </p:ext>
            </p:extLst>
          </p:nvPr>
        </p:nvGraphicFramePr>
        <p:xfrm>
          <a:off x="3338848" y="3978324"/>
          <a:ext cx="17637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8" imgW="1511280" imgH="393480" progId="Equation.DSMT4">
                  <p:embed/>
                </p:oleObj>
              </mc:Choice>
              <mc:Fallback>
                <p:oleObj name="Equation" r:id="rId18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848" y="3978324"/>
                        <a:ext cx="17637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>
          <a:xfrm>
            <a:off x="608400" y="306000"/>
            <a:ext cx="7776000" cy="530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" smtClean="0"/>
              <a:t>Status of MT12-1 October 2014</a:t>
            </a:r>
            <a:endParaRPr lang="" dirty="0"/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 bwMode="auto">
          <a:xfrm>
            <a:off x="404593" y="3616919"/>
            <a:ext cx="84812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A0A96"/>
              </a:buClr>
              <a:defRPr/>
            </a:pPr>
            <a:r>
              <a:rPr lang="en-GB" sz="2000" b="1" kern="0" dirty="0" smtClean="0">
                <a:latin typeface="+mn-lt"/>
                <a:cs typeface="Arial" charset="0"/>
              </a:rPr>
              <a:t>Challenges:</a:t>
            </a:r>
            <a:endParaRPr lang="en-GB" sz="2000" b="1" kern="0" dirty="0" smtClean="0">
              <a:latin typeface="+mn-lt"/>
              <a:cs typeface="Arial" charset="0"/>
            </a:endParaRPr>
          </a:p>
          <a:p>
            <a:pPr>
              <a:buClr>
                <a:srgbClr val="0A0A96"/>
              </a:buClr>
              <a:defRPr/>
            </a:pPr>
            <a:endParaRPr lang="en-GB" sz="2000" b="1" kern="0" dirty="0" smtClean="0">
              <a:latin typeface="+mn-lt"/>
              <a:cs typeface="Arial" charset="0"/>
            </a:endParaRPr>
          </a:p>
          <a:p>
            <a:pPr>
              <a:buClr>
                <a:srgbClr val="0A0A96"/>
              </a:buClr>
              <a:defRPr/>
            </a:pPr>
            <a:r>
              <a:rPr lang="en-GB" sz="2000" b="1" kern="0" dirty="0" smtClean="0">
                <a:latin typeface="+mn-lt"/>
                <a:cs typeface="Arial" charset="0"/>
              </a:rPr>
              <a:t> </a:t>
            </a:r>
          </a:p>
          <a:p>
            <a:pPr>
              <a:buClr>
                <a:srgbClr val="0A0A96"/>
              </a:buClr>
              <a:defRPr/>
            </a:pPr>
            <a:endParaRPr lang="en-GB" sz="2000" b="1" kern="0" dirty="0">
              <a:latin typeface="+mn-lt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73724"/>
              </p:ext>
            </p:extLst>
          </p:nvPr>
        </p:nvGraphicFramePr>
        <p:xfrm>
          <a:off x="6114445" y="4097079"/>
          <a:ext cx="17637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20" imgW="1511280" imgH="393480" progId="Equation.DSMT4">
                  <p:embed/>
                </p:oleObj>
              </mc:Choice>
              <mc:Fallback>
                <p:oleObj name="Equation" r:id="rId20" imgW="151128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445" y="4097079"/>
                        <a:ext cx="17637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37278" y="4471304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Windscanner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88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" dirty="0" smtClean="0"/>
              <a:t>Status of MT12-1</a:t>
            </a:r>
            <a:endParaRPr lang="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" smtClean="0"/>
              <a:pPr/>
              <a:t>12</a:t>
            </a:fld>
            <a:endParaRPr lang="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52928" cy="5184576"/>
          </a:xfrm>
        </p:spPr>
        <p:txBody>
          <a:bodyPr/>
          <a:lstStyle/>
          <a:p>
            <a:pPr>
              <a:buNone/>
            </a:pPr>
            <a:r>
              <a:rPr lang="" sz="2400" b="1" dirty="0" smtClean="0"/>
              <a:t>New strategy on measurement standards as part of TC88 new strategy on organisation of standards:</a:t>
            </a:r>
          </a:p>
          <a:p>
            <a:pPr marL="633413" indent="-633413"/>
            <a:r>
              <a:rPr lang="" sz="2400" b="1" dirty="0" smtClean="0"/>
              <a:t>A basic standard on description of the wind and requirements to measurement of wind parameters?</a:t>
            </a:r>
          </a:p>
          <a:p>
            <a:pPr marL="633413" indent="-633413"/>
            <a:r>
              <a:rPr lang="" sz="2400" b="1" dirty="0" smtClean="0"/>
              <a:t>A standard for each type of wind measurement technology (handling, traceable calibration, classification, verification, uncertainty</a:t>
            </a:r>
            <a:r>
              <a:rPr lang="" sz="2400" b="1" dirty="0"/>
              <a:t>) ?</a:t>
            </a:r>
            <a:endParaRPr lang="" sz="2400" b="1" dirty="0" smtClean="0"/>
          </a:p>
          <a:p>
            <a:pPr marL="633413" indent="-633413"/>
            <a:r>
              <a:rPr lang="" sz="2400" b="1" dirty="0" smtClean="0"/>
              <a:t>Connecting power performance, loads and noise measurements to measurements of wind plus requirements to </a:t>
            </a:r>
            <a:r>
              <a:rPr lang="" sz="2400" b="1" dirty="0"/>
              <a:t>accuracy?</a:t>
            </a:r>
            <a:endParaRPr lang="" sz="2400" b="1" dirty="0" smtClean="0"/>
          </a:p>
          <a:p>
            <a:pPr marL="633413" indent="-633413"/>
            <a:endParaRPr lang="" sz="2400" b="1" dirty="0" smtClean="0"/>
          </a:p>
          <a:p>
            <a:pPr>
              <a:buNone/>
            </a:pPr>
            <a:endParaRPr lang="" dirty="0" smtClean="0"/>
          </a:p>
        </p:txBody>
      </p:sp>
    </p:spTree>
    <p:extLst>
      <p:ext uri="{BB962C8B-B14F-4D97-AF65-F5344CB8AC3E}">
        <p14:creationId xmlns:p14="http://schemas.microsoft.com/office/powerpoint/2010/main" val="3321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" dirty="0" smtClean="0"/>
              <a:t>Status of MT12-1</a:t>
            </a:r>
            <a:endParaRPr lang="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" smtClean="0"/>
              <a:pPr/>
              <a:t>13</a:t>
            </a:fld>
            <a:endParaRPr lang="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52928" cy="576064"/>
          </a:xfrm>
        </p:spPr>
        <p:txBody>
          <a:bodyPr/>
          <a:lstStyle/>
          <a:p>
            <a:pPr>
              <a:buNone/>
            </a:pPr>
            <a:r>
              <a:rPr lang="" sz="2400" b="1" dirty="0" smtClean="0"/>
              <a:t>New strategy on measurement standards?:</a:t>
            </a:r>
          </a:p>
          <a:p>
            <a:pPr marL="633413" indent="-633413"/>
            <a:endParaRPr lang="" sz="2400" b="1" dirty="0" smtClean="0"/>
          </a:p>
          <a:p>
            <a:pPr>
              <a:buNone/>
            </a:pPr>
            <a:endParaRPr lang="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556" y="1742148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Power performance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1747333"/>
            <a:ext cx="19082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Noise</a:t>
            </a:r>
            <a:r>
              <a:rPr lang="da-DK" dirty="0" smtClean="0"/>
              <a:t> </a:t>
            </a:r>
            <a:r>
              <a:rPr lang="da-DK" dirty="0" err="1" smtClean="0"/>
              <a:t>measurements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2421235" y="1654161"/>
            <a:ext cx="1943196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Siting</a:t>
            </a:r>
            <a:r>
              <a:rPr lang="da-DK" dirty="0" smtClean="0"/>
              <a:t> </a:t>
            </a:r>
            <a:r>
              <a:rPr lang="da-DK" dirty="0" err="1" smtClean="0"/>
              <a:t>measurements</a:t>
            </a:r>
            <a:endParaRPr lang="da-DK" dirty="0"/>
          </a:p>
        </p:txBody>
      </p:sp>
      <p:sp>
        <p:nvSpPr>
          <p:cNvPr id="18" name="TextBox 17"/>
          <p:cNvSpPr txBox="1"/>
          <p:nvPr/>
        </p:nvSpPr>
        <p:spPr>
          <a:xfrm>
            <a:off x="4637966" y="1654162"/>
            <a:ext cx="2044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Loads</a:t>
            </a:r>
            <a:r>
              <a:rPr lang="da-DK" dirty="0" smtClean="0"/>
              <a:t> </a:t>
            </a:r>
            <a:r>
              <a:rPr lang="da-DK" dirty="0" err="1" smtClean="0"/>
              <a:t>measurements</a:t>
            </a:r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5372002" y="5569363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Nacelle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lidars</a:t>
            </a:r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3392833" y="5673280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Sodars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29" y="3105538"/>
            <a:ext cx="3683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Wind </a:t>
            </a:r>
            <a:r>
              <a:rPr lang="da-DK" dirty="0" err="1" smtClean="0"/>
              <a:t>measurement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r>
              <a:rPr lang="da-DK" dirty="0" smtClean="0"/>
              <a:t>(definitions, </a:t>
            </a:r>
            <a:r>
              <a:rPr lang="da-DK" dirty="0" err="1" smtClean="0"/>
              <a:t>traceable</a:t>
            </a:r>
            <a:r>
              <a:rPr lang="da-DK" dirty="0" smtClean="0"/>
              <a:t> </a:t>
            </a:r>
            <a:r>
              <a:rPr lang="da-DK" dirty="0" err="1" smtClean="0"/>
              <a:t>calibration</a:t>
            </a:r>
            <a:r>
              <a:rPr lang="da-DK" dirty="0" smtClean="0"/>
              <a:t>, </a:t>
            </a:r>
            <a:r>
              <a:rPr lang="da-DK" dirty="0" err="1" smtClean="0"/>
              <a:t>classification</a:t>
            </a:r>
            <a:r>
              <a:rPr lang="da-DK" dirty="0" smtClean="0"/>
              <a:t>, </a:t>
            </a:r>
            <a:r>
              <a:rPr lang="da-DK" dirty="0" err="1" smtClean="0"/>
              <a:t>uncertainty</a:t>
            </a:r>
            <a:r>
              <a:rPr lang="da-DK" dirty="0" smtClean="0"/>
              <a:t> etc.)</a:t>
            </a:r>
            <a:endParaRPr lang="da-DK" dirty="0"/>
          </a:p>
        </p:txBody>
      </p:sp>
      <p:sp>
        <p:nvSpPr>
          <p:cNvPr id="22" name="TextBox 21"/>
          <p:cNvSpPr txBox="1"/>
          <p:nvPr/>
        </p:nvSpPr>
        <p:spPr>
          <a:xfrm>
            <a:off x="1284274" y="5291853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Ground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lidars</a:t>
            </a:r>
            <a:endParaRPr lang="da-DK" dirty="0"/>
          </a:p>
        </p:txBody>
      </p:sp>
      <p:sp>
        <p:nvSpPr>
          <p:cNvPr id="23" name="TextBox 22"/>
          <p:cNvSpPr txBox="1"/>
          <p:nvPr/>
        </p:nvSpPr>
        <p:spPr>
          <a:xfrm>
            <a:off x="336848" y="4103441"/>
            <a:ext cx="18948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Mast </a:t>
            </a:r>
            <a:r>
              <a:rPr lang="da-DK" dirty="0" err="1" smtClean="0"/>
              <a:t>measurements</a:t>
            </a:r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7012977" y="4906477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Windscanners</a:t>
            </a:r>
            <a:br>
              <a:rPr lang="da-DK" dirty="0" smtClean="0"/>
            </a:br>
            <a:endParaRPr lang="da-DK" dirty="0"/>
          </a:p>
        </p:txBody>
      </p:sp>
      <p:sp>
        <p:nvSpPr>
          <p:cNvPr id="25" name="TextBox 24"/>
          <p:cNvSpPr txBox="1"/>
          <p:nvPr/>
        </p:nvSpPr>
        <p:spPr>
          <a:xfrm>
            <a:off x="7308304" y="3812811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Nacelle</a:t>
            </a:r>
            <a:r>
              <a:rPr lang="da-DK" dirty="0" smtClean="0"/>
              <a:t> </a:t>
            </a:r>
            <a:r>
              <a:rPr lang="da-DK" dirty="0" err="1" smtClean="0"/>
              <a:t>anemometry</a:t>
            </a:r>
            <a:endParaRPr lang="da-DK" dirty="0"/>
          </a:p>
        </p:txBody>
      </p:sp>
      <p:sp>
        <p:nvSpPr>
          <p:cNvPr id="28" name="Right Arrow 27"/>
          <p:cNvSpPr/>
          <p:nvPr/>
        </p:nvSpPr>
        <p:spPr>
          <a:xfrm rot="2291963">
            <a:off x="2162462" y="2654259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ight Arrow 28"/>
          <p:cNvSpPr/>
          <p:nvPr/>
        </p:nvSpPr>
        <p:spPr>
          <a:xfrm rot="8538397">
            <a:off x="6671063" y="2759695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ight Arrow 29"/>
          <p:cNvSpPr/>
          <p:nvPr/>
        </p:nvSpPr>
        <p:spPr>
          <a:xfrm rot="6805904">
            <a:off x="5223083" y="2516007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ight Arrow 30"/>
          <p:cNvSpPr/>
          <p:nvPr/>
        </p:nvSpPr>
        <p:spPr>
          <a:xfrm rot="4341913">
            <a:off x="3380034" y="2523937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ight Arrow 31"/>
          <p:cNvSpPr/>
          <p:nvPr/>
        </p:nvSpPr>
        <p:spPr>
          <a:xfrm rot="9579016">
            <a:off x="2241580" y="3728756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ight Arrow 32"/>
          <p:cNvSpPr/>
          <p:nvPr/>
        </p:nvSpPr>
        <p:spPr>
          <a:xfrm rot="7080887">
            <a:off x="2396943" y="4798486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ight Arrow 33"/>
          <p:cNvSpPr/>
          <p:nvPr/>
        </p:nvSpPr>
        <p:spPr>
          <a:xfrm rot="5894640">
            <a:off x="3889563" y="5100781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ight Arrow 34"/>
          <p:cNvSpPr/>
          <p:nvPr/>
        </p:nvSpPr>
        <p:spPr>
          <a:xfrm rot="4280289">
            <a:off x="5526586" y="4917690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ight Arrow 35"/>
          <p:cNvSpPr/>
          <p:nvPr/>
        </p:nvSpPr>
        <p:spPr>
          <a:xfrm rot="2291963">
            <a:off x="6625458" y="4553192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ight Arrow 36"/>
          <p:cNvSpPr/>
          <p:nvPr/>
        </p:nvSpPr>
        <p:spPr>
          <a:xfrm rot="738782">
            <a:off x="6648777" y="3731801"/>
            <a:ext cx="587426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7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776000" cy="530712"/>
          </a:xfrm>
        </p:spPr>
        <p:txBody>
          <a:bodyPr/>
          <a:lstStyle/>
          <a:p>
            <a:r>
              <a:rPr lang="en-GB" dirty="0" smtClean="0"/>
              <a:t>Status of MT12-1 October 2014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History of IEC61400-12-1: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356088" cy="4568400"/>
          </a:xfrm>
        </p:spPr>
        <p:txBody>
          <a:bodyPr/>
          <a:lstStyle/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1992	TC88-WG6 started work 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1998	IEC61400-12:1998 ed.1 published</a:t>
            </a:r>
          </a:p>
          <a:p>
            <a:pPr marL="354013" indent="-354013">
              <a:tabLst>
                <a:tab pos="712788" algn="l"/>
                <a:tab pos="987425" algn="l"/>
              </a:tabLst>
            </a:pPr>
            <a:r>
              <a:rPr lang="en-GB" sz="2400" dirty="0" smtClean="0"/>
              <a:t>2000	TC88-MT13 revision of IEC61400-12 into 				three documents -121, -122, -123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2005	IEC61400-12-1:2005 ed.1 published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2008 	TC88-MT12-1 started revision of 					IEC61400-12-1, ed.1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2013	IEC61400-12-2:2013 ed.1 published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776000" cy="530712"/>
          </a:xfrm>
        </p:spPr>
        <p:txBody>
          <a:bodyPr/>
          <a:lstStyle/>
          <a:p>
            <a:r>
              <a:rPr lang="en-GB" dirty="0" smtClean="0"/>
              <a:t>Status of MT12-1 October 2014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History of IEC61400-12-1, revision 2: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356088" cy="4568400"/>
          </a:xfrm>
        </p:spPr>
        <p:txBody>
          <a:bodyPr/>
          <a:lstStyle/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2008	MCR on MT12-1 revision 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2011	CD1 circulated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2013	CD2 circulated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2015	CDV to be circulated March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2015	FDIS to be circulated August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2015	IS to be published November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776000" cy="5256584"/>
          </a:xfrm>
        </p:spPr>
        <p:txBody>
          <a:bodyPr/>
          <a:lstStyle/>
          <a:p>
            <a:pPr>
              <a:buNone/>
            </a:pPr>
            <a:r>
              <a:rPr lang="en-GB" sz="2400" b="1" dirty="0" smtClean="0"/>
              <a:t>Main issues in revision of standard:</a:t>
            </a:r>
          </a:p>
          <a:p>
            <a:r>
              <a:rPr lang="en-GB" sz="2000" dirty="0" smtClean="0"/>
              <a:t>Re-definition of wind speed to rotor-equivalent wind speed taking wind shear and wind veer into account in measurements (major new concept)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Inclusion of remote sensing equipment (</a:t>
            </a:r>
            <a:r>
              <a:rPr lang="en-GB" sz="2000" dirty="0" err="1" smtClean="0"/>
              <a:t>Lidars</a:t>
            </a:r>
            <a:r>
              <a:rPr lang="en-GB" sz="2000" dirty="0" smtClean="0"/>
              <a:t>, </a:t>
            </a:r>
            <a:r>
              <a:rPr lang="en-GB" sz="2000" dirty="0" err="1" smtClean="0"/>
              <a:t>Sodars</a:t>
            </a:r>
            <a:r>
              <a:rPr lang="en-GB" sz="2000" dirty="0" smtClean="0"/>
              <a:t>) with verification and classification procedures in annex L (major task of revision)</a:t>
            </a:r>
          </a:p>
          <a:p>
            <a:r>
              <a:rPr lang="en-GB" sz="2000" dirty="0" smtClean="0"/>
              <a:t>Inclusion of sonic anemometers</a:t>
            </a:r>
          </a:p>
          <a:p>
            <a:r>
              <a:rPr lang="en-GB" sz="2000" dirty="0" smtClean="0"/>
              <a:t>Revision of site calibration with inclusion of shear measurements (major task of revision)</a:t>
            </a:r>
          </a:p>
          <a:p>
            <a:r>
              <a:rPr lang="en-GB" sz="2000" dirty="0" smtClean="0"/>
              <a:t>Turbulence normalisation procedure included in annex </a:t>
            </a:r>
            <a:r>
              <a:rPr lang="en-GB" sz="2000" dirty="0"/>
              <a:t>M (major task of revision)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89738"/>
              </p:ext>
            </p:extLst>
          </p:nvPr>
        </p:nvGraphicFramePr>
        <p:xfrm>
          <a:off x="2267744" y="2636912"/>
          <a:ext cx="3816424" cy="68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2184400" imgH="393700" progId="Equation.DSMT4">
                  <p:embed/>
                </p:oleObj>
              </mc:Choice>
              <mc:Fallback>
                <p:oleObj name="Equation" r:id="rId3" imgW="21844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636912"/>
                        <a:ext cx="3816424" cy="68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00" y="836712"/>
            <a:ext cx="7776000" cy="936104"/>
          </a:xfrm>
        </p:spPr>
        <p:txBody>
          <a:bodyPr/>
          <a:lstStyle/>
          <a:p>
            <a:pPr>
              <a:buNone/>
            </a:pPr>
            <a:r>
              <a:rPr lang="en-GB" sz="2400" b="1" dirty="0" smtClean="0"/>
              <a:t>Measurement configuration overview:</a:t>
            </a:r>
          </a:p>
          <a:p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32321"/>
              </p:ext>
            </p:extLst>
          </p:nvPr>
        </p:nvGraphicFramePr>
        <p:xfrm>
          <a:off x="1403648" y="1340768"/>
          <a:ext cx="5976664" cy="5087689"/>
        </p:xfrm>
        <a:graphic>
          <a:graphicData uri="http://schemas.openxmlformats.org/drawingml/2006/table">
            <a:tbl>
              <a:tblPr firstRow="1" firstCol="1" bandRow="1"/>
              <a:tblGrid>
                <a:gridCol w="1195074"/>
                <a:gridCol w="1195074"/>
                <a:gridCol w="1195074"/>
                <a:gridCol w="1195721"/>
                <a:gridCol w="1195721"/>
              </a:tblGrid>
              <a:tr h="77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Wind measurement configuration</a:t>
                      </a:r>
                      <a:endParaRPr lang="en-GB" sz="900" spc="4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1. Meteorology mast to hub height and remote sensing to all heights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2. Meteorology mast below hub height and remote sensing to all heights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3. Meteorology mast above hub height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4, Meteorology mast to hub height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Typical application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Large turbines in flat terrain (see Annex B)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Large turbines in flat terrain (see Annex B)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Large and small turbines in all types of terrain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Large turbines in complex terrain, and small turbines in all types of terrain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Wind measurement sensors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Clauses 7.2.2, 7.2.4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Clauses 7.2.2, 7.2.4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Clauses 7.2.2, 7.2.3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Clause 7.2.2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procedures for climate specific power curve determination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air density, vertical wind speed shear; Clauses 9.1.1 and 9.1.3.3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air density, vertical wind speed shear; Clauses 9.1.1 and 9.1.3.3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air density, vertical wind speed shear; Clauses 9.1.1 and 9.1.3.3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air density; Clause 9.1.1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2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Additional uncertainty due to lack of measurement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 additional uncertainty dependent on measurement height coverage; 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Annex E.5.4.2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 additional uncertainty dependent on measurement height coverage;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Annex E.5.4.3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 additional uncertainty dependent on measurement height coverage;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Annex E.5.4.2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Additional gross uncertainty for large turbines due to lack of vertical wind speed shear; 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Annex E5.4.5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2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Optional normalization procedures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turbulence, wind direction shear and flow inclination angle; Clauses 9.1.5 and 9.1.4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turbulence, wind direction shear and flow inclination angle; Clauses 9.1.5 and 9.1.4 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turbulence, wind direction shear and flow inclination angle; Clauses 9.1.5 and 9.1.4</a:t>
                      </a:r>
                      <a:endParaRPr lang="en-GB" sz="900" spc="4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spc="4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Normalisation with turbulence and flow inclination angle; Clause 9.1.5</a:t>
                      </a:r>
                      <a:endParaRPr lang="en-GB" sz="900" spc="4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02" marR="623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303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30388" y="1600200"/>
            <a:ext cx="3017837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2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776000" cy="530712"/>
          </a:xfrm>
        </p:spPr>
        <p:txBody>
          <a:bodyPr/>
          <a:lstStyle/>
          <a:p>
            <a:r>
              <a:rPr lang="en-GB" dirty="0" smtClean="0"/>
              <a:t>Status of MT12-1 October 2014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October 2014 -  53 experts representing: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9 		Wind turbine manufacturers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/>
              <a:t>4</a:t>
            </a:r>
            <a:r>
              <a:rPr lang="en-GB" sz="2400" dirty="0" smtClean="0"/>
              <a:t> 		</a:t>
            </a:r>
            <a:r>
              <a:rPr lang="en-GB" sz="2400" dirty="0" err="1" smtClean="0"/>
              <a:t>Lidar</a:t>
            </a:r>
            <a:r>
              <a:rPr lang="en-GB" sz="2400" dirty="0" smtClean="0"/>
              <a:t> manufacturers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2 		</a:t>
            </a:r>
            <a:r>
              <a:rPr lang="en-GB" sz="2400" dirty="0" err="1" smtClean="0"/>
              <a:t>Sodar</a:t>
            </a:r>
            <a:r>
              <a:rPr lang="en-GB" sz="2400" dirty="0" smtClean="0"/>
              <a:t> manufacturers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10 	Consultancies / testing institutes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10 	Wind farm owners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 		Certification institute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10 	Research institutes / universities</a:t>
            </a:r>
          </a:p>
          <a:p>
            <a:pPr marL="357188" indent="-357188">
              <a:tabLst>
                <a:tab pos="712788" algn="l"/>
                <a:tab pos="987425" algn="l"/>
              </a:tabLst>
            </a:pPr>
            <a:r>
              <a:rPr lang="en-GB" sz="2400" dirty="0" smtClean="0"/>
              <a:t>7		Other groups</a:t>
            </a:r>
          </a:p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da-DK" dirty="0" smtClean="0"/>
              <a:t>Status of MT12-1 </a:t>
            </a:r>
            <a:r>
              <a:rPr lang="da-DK" dirty="0" err="1" smtClean="0"/>
              <a:t>October</a:t>
            </a:r>
            <a:r>
              <a:rPr lang="da-DK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748464" cy="5256584"/>
          </a:xfrm>
        </p:spPr>
        <p:txBody>
          <a:bodyPr/>
          <a:lstStyle/>
          <a:p>
            <a:pPr>
              <a:buNone/>
              <a:tabLst>
                <a:tab pos="1981200" algn="l"/>
                <a:tab pos="5029200" algn="l"/>
              </a:tabLst>
            </a:pPr>
            <a:r>
              <a:rPr lang="da-DK" sz="2400" b="1" dirty="0" smtClean="0"/>
              <a:t>Meetings	Dates	Agenda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Seattle 	7-8 </a:t>
            </a:r>
            <a:r>
              <a:rPr lang="da-DK" sz="2000" dirty="0" err="1" smtClean="0"/>
              <a:t>January</a:t>
            </a:r>
            <a:r>
              <a:rPr lang="da-DK" sz="2000" dirty="0" smtClean="0"/>
              <a:t> 2009	</a:t>
            </a:r>
            <a:r>
              <a:rPr lang="da-DK" sz="2000" dirty="0" err="1" smtClean="0"/>
              <a:t>Organising</a:t>
            </a:r>
            <a:r>
              <a:rPr lang="da-DK" sz="2000" dirty="0" smtClean="0"/>
              <a:t> </a:t>
            </a:r>
            <a:r>
              <a:rPr lang="da-DK" sz="2000" dirty="0" err="1" smtClean="0"/>
              <a:t>work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Risø 	13-15 May 2009	</a:t>
            </a:r>
            <a:r>
              <a:rPr lang="da-DK" sz="2000" dirty="0" err="1" smtClean="0"/>
              <a:t>Presentations/subgr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Boston 	6-8 </a:t>
            </a:r>
            <a:r>
              <a:rPr lang="da-DK" sz="2000" dirty="0" err="1" smtClean="0"/>
              <a:t>October</a:t>
            </a:r>
            <a:r>
              <a:rPr lang="da-DK" sz="2000" dirty="0" smtClean="0"/>
              <a:t> 2009	</a:t>
            </a:r>
            <a:r>
              <a:rPr lang="da-DK" sz="2000" dirty="0" err="1" smtClean="0"/>
              <a:t>Subgr/presentations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Madrid 	9-11 </a:t>
            </a:r>
            <a:r>
              <a:rPr lang="da-DK" sz="2000" dirty="0" err="1" smtClean="0"/>
              <a:t>February</a:t>
            </a:r>
            <a:r>
              <a:rPr lang="da-DK" sz="2000" dirty="0" smtClean="0"/>
              <a:t> 2010	</a:t>
            </a:r>
            <a:r>
              <a:rPr lang="da-DK" sz="2000" dirty="0" err="1" smtClean="0"/>
              <a:t>Subgr/improvements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Hamburg 	8-10 June 2010	</a:t>
            </a:r>
            <a:r>
              <a:rPr lang="da-DK" sz="2000" dirty="0" err="1" smtClean="0"/>
              <a:t>Subgr/proposals/docs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Glasgow 	5-7 </a:t>
            </a:r>
            <a:r>
              <a:rPr lang="da-DK" sz="2000" dirty="0" err="1" smtClean="0"/>
              <a:t>October</a:t>
            </a:r>
            <a:r>
              <a:rPr lang="da-DK" sz="2000" dirty="0" smtClean="0"/>
              <a:t> 2010	WD1 </a:t>
            </a:r>
            <a:r>
              <a:rPr lang="da-DK" sz="2000" dirty="0" err="1" smtClean="0"/>
              <a:t>Subgr</a:t>
            </a:r>
            <a:r>
              <a:rPr lang="da-DK" sz="2000" dirty="0" smtClean="0"/>
              <a:t>/</a:t>
            </a:r>
            <a:r>
              <a:rPr lang="da-DK" sz="2000" dirty="0" err="1" smtClean="0"/>
              <a:t>drafting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Greenville 	10-12 May 2011	WD1 </a:t>
            </a:r>
            <a:r>
              <a:rPr lang="da-DK" sz="2000" dirty="0" err="1" smtClean="0"/>
              <a:t>Comments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Aarhus 	16-19 August 2011	WD2 </a:t>
            </a:r>
            <a:r>
              <a:rPr lang="da-DK" sz="2000" dirty="0" err="1" smtClean="0"/>
              <a:t>Comments</a:t>
            </a:r>
            <a:r>
              <a:rPr lang="da-DK" sz="2000" dirty="0" smtClean="0"/>
              <a:t> -&gt;CD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London	24-26 April 2012	CD National </a:t>
            </a:r>
            <a:r>
              <a:rPr lang="da-DK" sz="2000" dirty="0" err="1" smtClean="0"/>
              <a:t>comments</a:t>
            </a:r>
            <a:r>
              <a:rPr lang="da-DK" sz="2000" dirty="0" smtClean="0"/>
              <a:t> 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Bremen	18-20 June 2012	CD National </a:t>
            </a:r>
            <a:r>
              <a:rPr lang="da-DK" sz="2000" dirty="0" err="1" smtClean="0"/>
              <a:t>comments</a:t>
            </a:r>
            <a:endParaRPr lang="da-DK" sz="2000" dirty="0" smtClean="0"/>
          </a:p>
          <a:p>
            <a:pPr>
              <a:tabLst>
                <a:tab pos="1879600" algn="l"/>
                <a:tab pos="5029200" algn="l"/>
              </a:tabLst>
            </a:pPr>
            <a:r>
              <a:rPr lang="da-DK" sz="2000" dirty="0" smtClean="0"/>
              <a:t>Burlington	9-11 </a:t>
            </a:r>
            <a:r>
              <a:rPr lang="da-DK" sz="2000" dirty="0" err="1" smtClean="0"/>
              <a:t>October</a:t>
            </a:r>
            <a:r>
              <a:rPr lang="da-DK" sz="2000" dirty="0" smtClean="0"/>
              <a:t> 2012	CD </a:t>
            </a:r>
            <a:r>
              <a:rPr lang="da-DK" sz="2000" dirty="0" err="1" smtClean="0"/>
              <a:t>Drafting</a:t>
            </a:r>
            <a:r>
              <a:rPr lang="da-DK" sz="2000" dirty="0" smtClean="0"/>
              <a:t> -&gt; CD2</a:t>
            </a:r>
          </a:p>
          <a:p>
            <a:pPr marL="0" indent="0">
              <a:buNone/>
              <a:tabLst>
                <a:tab pos="1879600" algn="l"/>
                <a:tab pos="5029200" algn="l"/>
              </a:tabLst>
            </a:pPr>
            <a:endParaRPr lang="da-DK" sz="2000" dirty="0" smtClean="0">
              <a:solidFill>
                <a:schemeClr val="accent6"/>
              </a:solidFill>
            </a:endParaRPr>
          </a:p>
          <a:p>
            <a:pPr>
              <a:buNone/>
              <a:tabLst>
                <a:tab pos="1879600" algn="l"/>
                <a:tab pos="5029200" algn="l"/>
              </a:tabLst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en-US" dirty="0" smtClean="0"/>
              <a:t>Status of MT12-1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748464" cy="5256584"/>
          </a:xfrm>
        </p:spPr>
        <p:txBody>
          <a:bodyPr/>
          <a:lstStyle/>
          <a:p>
            <a:pPr>
              <a:buNone/>
              <a:tabLst>
                <a:tab pos="1981200" algn="l"/>
                <a:tab pos="5029200" algn="l"/>
              </a:tabLst>
            </a:pPr>
            <a:r>
              <a:rPr lang="en-GB" sz="2400" b="1" dirty="0" smtClean="0"/>
              <a:t>C</a:t>
            </a:r>
            <a:r>
              <a:rPr lang="" sz="2400" b="1" dirty="0" smtClean="0"/>
              <a:t>ontinued…</a:t>
            </a:r>
          </a:p>
          <a:p>
            <a:pPr>
              <a:buNone/>
              <a:tabLst>
                <a:tab pos="1981200" algn="l"/>
                <a:tab pos="5029200" algn="l"/>
              </a:tabLst>
            </a:pPr>
            <a:r>
              <a:rPr lang="" sz="2400" b="1" dirty="0" smtClean="0"/>
              <a:t>Meetings	Dates	Agenda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" sz="2000" dirty="0" smtClean="0"/>
              <a:t>Paris	14-16 January 2014	CD2 SG/Nat. Comments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" sz="2000" dirty="0" smtClean="0"/>
              <a:t>Beijing	6-8 May 2014	CD2 Consistency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" sz="2000" dirty="0" smtClean="0"/>
              <a:t>Louisville	7-9 October 2014	CD2 Open issues -&gt;CDV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" sz="2000" dirty="0" smtClean="0">
                <a:solidFill>
                  <a:schemeClr val="accent6"/>
                </a:solidFill>
              </a:rPr>
              <a:t>Geneva?	27-29 January 2015?	CDV finalization</a:t>
            </a:r>
          </a:p>
          <a:p>
            <a:pPr>
              <a:tabLst>
                <a:tab pos="1879600" algn="l"/>
                <a:tab pos="5029200" algn="l"/>
              </a:tabLst>
            </a:pPr>
            <a:r>
              <a:rPr lang="" sz="2000" dirty="0" smtClean="0">
                <a:solidFill>
                  <a:schemeClr val="accent6"/>
                </a:solidFill>
              </a:rPr>
              <a:t>Europe?	June 2015?	CDV Nat. comments</a:t>
            </a:r>
          </a:p>
          <a:p>
            <a:pPr marL="0" indent="0">
              <a:buNone/>
              <a:tabLst>
                <a:tab pos="1879600" algn="l"/>
                <a:tab pos="5029200" algn="l"/>
              </a:tabLst>
            </a:pPr>
            <a:endParaRPr lang="" sz="2000" dirty="0" smtClean="0">
              <a:solidFill>
                <a:schemeClr val="accent6"/>
              </a:solidFill>
            </a:endParaRPr>
          </a:p>
          <a:p>
            <a:pPr>
              <a:buNone/>
              <a:tabLst>
                <a:tab pos="1879600" algn="l"/>
                <a:tab pos="5029200" algn="l"/>
              </a:tabLst>
            </a:pPr>
            <a:endParaRPr lang="" sz="2000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" smtClean="0"/>
              <a:pPr/>
              <a:t>8</a:t>
            </a:fld>
            <a:endParaRPr lang="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" dirty="0" smtClean="0"/>
              <a:t>Status of MT12-1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704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530712"/>
          </a:xfrm>
        </p:spPr>
        <p:txBody>
          <a:bodyPr/>
          <a:lstStyle/>
          <a:p>
            <a:r>
              <a:rPr lang="" dirty="0" smtClean="0"/>
              <a:t>Status of MT12-1 October 2014</a:t>
            </a:r>
            <a:endParaRPr lang="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2400" y="6480000"/>
            <a:ext cx="2743200" cy="306000"/>
          </a:xfrm>
        </p:spPr>
        <p:txBody>
          <a:bodyPr/>
          <a:lstStyle/>
          <a:p>
            <a:r>
              <a:rPr lang="da-DK" dirty="0" smtClean="0"/>
              <a:t>Status of MT12-1</a:t>
            </a:r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" smtClean="0"/>
              <a:pPr/>
              <a:t>9</a:t>
            </a:fld>
            <a:endParaRPr lang="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52928" cy="4568400"/>
          </a:xfrm>
        </p:spPr>
        <p:txBody>
          <a:bodyPr/>
          <a:lstStyle/>
          <a:p>
            <a:pPr marL="0" indent="0"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b="1" dirty="0" smtClean="0"/>
              <a:t>Update on documents:</a:t>
            </a:r>
          </a:p>
          <a:p>
            <a:pPr>
              <a:buNone/>
            </a:pPr>
            <a:r>
              <a:rPr lang="en-GB" sz="2400" dirty="0" smtClean="0"/>
              <a:t>MCR	88_319e_MCR 			2008-06</a:t>
            </a:r>
          </a:p>
          <a:p>
            <a:pPr>
              <a:buNone/>
            </a:pPr>
            <a:r>
              <a:rPr lang="en-GB" sz="2400" dirty="0" smtClean="0"/>
              <a:t>CD 	88_422_CD circulated 		2011-11</a:t>
            </a:r>
          </a:p>
          <a:p>
            <a:pPr>
              <a:buNone/>
            </a:pPr>
            <a:r>
              <a:rPr lang="en-GB" sz="2400" dirty="0" smtClean="0"/>
              <a:t>CD2	88_460e_CD circulated		2013-07</a:t>
            </a:r>
          </a:p>
          <a:p>
            <a:pPr>
              <a:buNone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CDV	planned				2015-03</a:t>
            </a:r>
          </a:p>
          <a:p>
            <a:pPr>
              <a:buNone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FDIS	expected				2015-08</a:t>
            </a:r>
          </a:p>
          <a:p>
            <a:pPr>
              <a:buNone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IS	expected				2015-11</a:t>
            </a:r>
          </a:p>
          <a:p>
            <a:pPr>
              <a:buNone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Stability date				2017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soe_DTU UK PPT2007">
  <a:themeElements>
    <a:clrScheme name="DTU 1">
      <a:dk1>
        <a:sysClr val="windowText" lastClr="000000"/>
      </a:dk1>
      <a:lt1>
        <a:sysClr val="window" lastClr="FFFFFF"/>
      </a:lt1>
      <a:dk2>
        <a:srgbClr val="9B3333"/>
      </a:dk2>
      <a:lt2>
        <a:srgbClr val="EEECE1"/>
      </a:lt2>
      <a:accent1>
        <a:srgbClr val="F39900"/>
      </a:accent1>
      <a:accent2>
        <a:srgbClr val="E96637"/>
      </a:accent2>
      <a:accent3>
        <a:srgbClr val="E53439"/>
      </a:accent3>
      <a:accent4>
        <a:srgbClr val="9D3336"/>
      </a:accent4>
      <a:accent5>
        <a:srgbClr val="E32C80"/>
      </a:accent5>
      <a:accent6>
        <a:srgbClr val="BF3482"/>
      </a:accent6>
      <a:hlink>
        <a:srgbClr val="0000FF"/>
      </a:hlink>
      <a:folHlink>
        <a:srgbClr val="800080"/>
      </a:folHlink>
    </a:clrScheme>
    <a:fontScheme name="DT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Risoe_DTU UK PPT2007</Template>
  <TotalTime>1241</TotalTime>
  <Words>708</Words>
  <Application>Microsoft Office PowerPoint</Application>
  <PresentationFormat>On-screen Show (4:3)</PresentationFormat>
  <Paragraphs>170</Paragraphs>
  <Slides>13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Risoe_DTU UK PPT2007</vt:lpstr>
      <vt:lpstr>Equation</vt:lpstr>
      <vt:lpstr>PCWG meeting Louisville CO USA October 2014  Maintenance team MT12-1  Revision of IEC61400-12-1: Wind Turbines – Part 12-1: Power performance measurements of electricity producing wind turbines  Troels Friis Pedersen DTU Wind Energy </vt:lpstr>
      <vt:lpstr>Status of MT12-1 October 2014  History of IEC61400-12-1:</vt:lpstr>
      <vt:lpstr>Status of MT12-1 October 2014  History of IEC61400-12-1, revision 2:</vt:lpstr>
      <vt:lpstr>Status of MT12-1 October 2014</vt:lpstr>
      <vt:lpstr>Status of MT12-1 October 2014</vt:lpstr>
      <vt:lpstr>Status of MT12-1 October 2014  October 2014 -  53 experts representing:</vt:lpstr>
      <vt:lpstr>Status of MT12-1 October 2014</vt:lpstr>
      <vt:lpstr>Status of MT12-1 October 2014</vt:lpstr>
      <vt:lpstr>Status of MT12-1 October 2014</vt:lpstr>
      <vt:lpstr>Status of MT12-1 October 2014</vt:lpstr>
      <vt:lpstr>PowerPoint Presentation</vt:lpstr>
      <vt:lpstr>Status of MT12-1 October 2014</vt:lpstr>
      <vt:lpstr>Status of MT12-1 October 2014</vt:lpstr>
    </vt:vector>
  </TitlesOfParts>
  <Company>Risø DTU, National Laboratory for Sustainable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MT12-1 Revision of IEC61400-12-1</dc:title>
  <dc:creator>trpe</dc:creator>
  <cp:lastModifiedBy>Troels Friis Pedersen</cp:lastModifiedBy>
  <cp:revision>112</cp:revision>
  <dcterms:created xsi:type="dcterms:W3CDTF">2011-09-27T15:24:35Z</dcterms:created>
  <dcterms:modified xsi:type="dcterms:W3CDTF">2014-10-06T01:00:40Z</dcterms:modified>
</cp:coreProperties>
</file>