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0" r:id="rId2"/>
    <p:sldId id="291" r:id="rId3"/>
    <p:sldId id="292" r:id="rId4"/>
    <p:sldId id="293" r:id="rId5"/>
    <p:sldId id="302" r:id="rId6"/>
    <p:sldId id="303" r:id="rId7"/>
    <p:sldId id="304" r:id="rId8"/>
    <p:sldId id="305" r:id="rId9"/>
    <p:sldId id="30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01902-73E3-483E-9450-90CD249C7FC0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D74C-9BC0-49EE-8A30-A26982818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0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53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8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9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2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0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78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35669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9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Meeting:  12 December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2014 - Glasgow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2" y="4633445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20847" y="90872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Introduction, Agenda and Review of Actions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32479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Motivation:</a:t>
            </a:r>
            <a:r>
              <a:rPr lang="en-GB" dirty="0"/>
              <a:t> to agree the 2015 roadmap for the PCWG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 smtClean="0"/>
              <a:t>Morning </a:t>
            </a:r>
            <a:r>
              <a:rPr lang="en-GB" b="1" dirty="0"/>
              <a:t>Session</a:t>
            </a:r>
            <a:r>
              <a:rPr lang="en-GB" dirty="0"/>
              <a:t>:  09:30 – </a:t>
            </a:r>
            <a:r>
              <a:rPr lang="en-GB" dirty="0" smtClean="0"/>
              <a:t>13:00</a:t>
            </a:r>
          </a:p>
          <a:p>
            <a:endParaRPr lang="en-GB" dirty="0"/>
          </a:p>
          <a:p>
            <a:pPr lvl="1"/>
            <a:r>
              <a:rPr lang="en-GB" b="1" dirty="0"/>
              <a:t>09:30 - 09:40 “Welcome”,</a:t>
            </a:r>
            <a:r>
              <a:rPr lang="en-GB" dirty="0"/>
              <a:t> Ralph Torr (ORE </a:t>
            </a:r>
            <a:r>
              <a:rPr lang="en-GB" dirty="0" smtClean="0"/>
              <a:t>Catapult – Event Host)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b="1" dirty="0"/>
              <a:t>09:40 - 10:00 PCWG Status &amp; Action Update</a:t>
            </a:r>
            <a:r>
              <a:rPr lang="en-GB" dirty="0"/>
              <a:t>  – Peter Stuart (RES)</a:t>
            </a:r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10:00 </a:t>
            </a:r>
            <a:r>
              <a:rPr lang="en-GB" b="1" dirty="0"/>
              <a:t>- 10:30 Round Robin 4 Results Overview and </a:t>
            </a:r>
            <a:r>
              <a:rPr lang="en-GB" b="1" dirty="0" smtClean="0"/>
              <a:t>Discussion</a:t>
            </a:r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10:30 </a:t>
            </a:r>
            <a:r>
              <a:rPr lang="en-GB" b="1" dirty="0"/>
              <a:t>- 11:30 2015 Road Map Discussion (All):</a:t>
            </a:r>
            <a:endParaRPr lang="en-GB" dirty="0"/>
          </a:p>
          <a:p>
            <a:pPr lvl="2"/>
            <a:r>
              <a:rPr lang="en-GB" dirty="0"/>
              <a:t>Discussion of proposed PCWG data sharing initiative.</a:t>
            </a:r>
          </a:p>
          <a:p>
            <a:pPr lvl="2"/>
            <a:r>
              <a:rPr lang="en-GB" dirty="0"/>
              <a:t>Survey results</a:t>
            </a:r>
          </a:p>
          <a:p>
            <a:pPr lvl="2"/>
            <a:r>
              <a:rPr lang="en-GB" dirty="0"/>
              <a:t>Presentation of draft roadmap</a:t>
            </a:r>
          </a:p>
          <a:p>
            <a:pPr lvl="2"/>
            <a:r>
              <a:rPr lang="en-GB" dirty="0"/>
              <a:t>Group Exercise</a:t>
            </a:r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11.30 </a:t>
            </a:r>
            <a:r>
              <a:rPr lang="en-GB" b="1" dirty="0"/>
              <a:t>– 11.45 Coffee Break</a:t>
            </a:r>
            <a:endParaRPr lang="en-GB" dirty="0"/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11:45 </a:t>
            </a:r>
            <a:r>
              <a:rPr lang="en-GB" b="1" dirty="0"/>
              <a:t>- 13:00 Road Map Discussion Continue (All</a:t>
            </a:r>
            <a:r>
              <a:rPr lang="en-GB" b="1" dirty="0" smtClean="0"/>
              <a:t>)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13.00 – 14.00 Lunch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35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32479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b="1" dirty="0" smtClean="0"/>
              <a:t>14:00 </a:t>
            </a:r>
            <a:r>
              <a:rPr lang="en-GB" b="1" dirty="0"/>
              <a:t>- 15:00 Afternoon Presentations Session Part </a:t>
            </a:r>
            <a:r>
              <a:rPr lang="en-GB" b="1" dirty="0" smtClean="0"/>
              <a:t>1</a:t>
            </a:r>
          </a:p>
          <a:p>
            <a:pPr lvl="0"/>
            <a:endParaRPr lang="en-GB" dirty="0"/>
          </a:p>
          <a:p>
            <a:pPr lvl="1"/>
            <a:r>
              <a:rPr lang="en-GB" b="1" dirty="0"/>
              <a:t>14:00 – 14:15 Richard Whiting DNV GL:</a:t>
            </a:r>
            <a:r>
              <a:rPr lang="en-GB" dirty="0"/>
              <a:t> “Modelling Type B effects in the 4</a:t>
            </a:r>
            <a:r>
              <a:rPr lang="en-GB" baseline="30000" dirty="0"/>
              <a:t>th</a:t>
            </a:r>
            <a:r>
              <a:rPr lang="en-GB" dirty="0"/>
              <a:t> Quadrant using Bladed)</a:t>
            </a:r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14:15 </a:t>
            </a:r>
            <a:r>
              <a:rPr lang="en-GB" b="1" dirty="0"/>
              <a:t>– 14:30 Stuart Baylis</a:t>
            </a:r>
            <a:r>
              <a:rPr lang="en-GB" dirty="0"/>
              <a:t>, Prevailing “A Novel Method for Improving Turbine Performance Predictions by Considering the Frequency Distribution of Shear”</a:t>
            </a:r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14:30 </a:t>
            </a:r>
            <a:r>
              <a:rPr lang="en-GB" b="1" dirty="0"/>
              <a:t>– 14:45 </a:t>
            </a:r>
            <a:r>
              <a:rPr lang="en-GB" dirty="0"/>
              <a:t>“Redefinition of Power Curves: Electric vs. Kinetic Power</a:t>
            </a:r>
            <a:r>
              <a:rPr lang="en-GB" dirty="0" smtClean="0"/>
              <a:t>”, </a:t>
            </a:r>
            <a:r>
              <a:rPr lang="en-GB" dirty="0"/>
              <a:t>Erik Tüxen DNV GL.</a:t>
            </a:r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14:45 </a:t>
            </a:r>
            <a:r>
              <a:rPr lang="en-GB" b="1" dirty="0"/>
              <a:t>– 15:00 Presentation Discussion</a:t>
            </a:r>
            <a:endParaRPr lang="en-GB" dirty="0"/>
          </a:p>
          <a:p>
            <a:pPr lvl="0"/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15:15 - 16:00 Afternoon Presentations Session Part 2: LiDARs</a:t>
            </a:r>
            <a:endParaRPr lang="en-GB" dirty="0"/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15:15 </a:t>
            </a:r>
            <a:r>
              <a:rPr lang="en-GB" b="1" dirty="0"/>
              <a:t>– 15:30 </a:t>
            </a:r>
            <a:r>
              <a:rPr lang="en-GB" dirty="0" err="1"/>
              <a:t>Lidar</a:t>
            </a:r>
            <a:r>
              <a:rPr lang="en-GB" dirty="0"/>
              <a:t> observations of the compression zone and capabilities as a turbulence instrument”, Peter Clive Sgurr</a:t>
            </a:r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15:30 </a:t>
            </a:r>
            <a:r>
              <a:rPr lang="en-GB" b="1" dirty="0"/>
              <a:t>– 15:45 Michael Harris, </a:t>
            </a:r>
            <a:r>
              <a:rPr lang="en-GB" b="1" dirty="0" err="1"/>
              <a:t>ZephIR</a:t>
            </a:r>
            <a:r>
              <a:rPr lang="en-GB" dirty="0"/>
              <a:t>, "ANALYSIS OF REAL WORLD TURBINE PERFORMANCE USING FORWARD-FACING NACELLE LIDAR".</a:t>
            </a:r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15:45 </a:t>
            </a:r>
            <a:r>
              <a:rPr lang="en-GB" b="1" dirty="0"/>
              <a:t>– 16:00 Presentation </a:t>
            </a:r>
            <a:r>
              <a:rPr lang="en-GB" b="1" dirty="0" smtClean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1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60648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b="1" dirty="0"/>
              <a:t>Discussion Session:</a:t>
            </a:r>
            <a:r>
              <a:rPr lang="en-GB" dirty="0"/>
              <a:t> 16.00 – 16.45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Finalisation </a:t>
            </a:r>
            <a:r>
              <a:rPr lang="en-GB" dirty="0"/>
              <a:t>of turbulence correction consensus analysis and associated documentation.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Review </a:t>
            </a:r>
            <a:r>
              <a:rPr lang="en-GB" dirty="0"/>
              <a:t>of Proposed Round Robin 5: “Power Deviation Matrices</a:t>
            </a:r>
            <a:r>
              <a:rPr lang="en-GB" dirty="0" smtClean="0"/>
              <a:t>”</a:t>
            </a:r>
          </a:p>
          <a:p>
            <a:pPr lvl="1"/>
            <a:endParaRPr lang="en-GB" dirty="0"/>
          </a:p>
          <a:p>
            <a:pPr lvl="0"/>
            <a:r>
              <a:rPr lang="en-GB" b="1" dirty="0"/>
              <a:t>Afternoon Wrap Up:</a:t>
            </a:r>
            <a:r>
              <a:rPr lang="en-GB" dirty="0"/>
              <a:t> 16.45 – 17.00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Venue </a:t>
            </a:r>
            <a:r>
              <a:rPr lang="en-GB" dirty="0"/>
              <a:t>for next meeting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Public </a:t>
            </a:r>
            <a:r>
              <a:rPr lang="en-GB" dirty="0"/>
              <a:t>distribution of presentations and minutes</a:t>
            </a:r>
          </a:p>
        </p:txBody>
      </p:sp>
    </p:spTree>
    <p:extLst>
      <p:ext uri="{BB962C8B-B14F-4D97-AF65-F5344CB8AC3E}">
        <p14:creationId xmlns:p14="http://schemas.microsoft.com/office/powerpoint/2010/main" val="19336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35669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Review of Previous Actions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17032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980728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Develop glossary of terms</a:t>
            </a:r>
            <a:r>
              <a:rPr lang="en-GB" b="1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strike="sngStrike" dirty="0">
                <a:solidFill>
                  <a:srgbClr val="00B050"/>
                </a:solidFill>
              </a:rPr>
              <a:t>Perform round robin exercise for Veer term of REWS method using Dataset 3</a:t>
            </a:r>
            <a:r>
              <a:rPr lang="en-GB" b="1" strike="sngStrike" dirty="0" smtClean="0">
                <a:solidFill>
                  <a:srgbClr val="00B050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B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strike="sngStrike" dirty="0">
                <a:solidFill>
                  <a:srgbClr val="00B050"/>
                </a:solidFill>
              </a:rPr>
              <a:t>Improve consensus analysis for turbulence renormalisation method making calculation steps clearer e.g. flow charts</a:t>
            </a:r>
            <a:r>
              <a:rPr lang="en-GB" b="1" strike="sngStrike" dirty="0" smtClean="0">
                <a:solidFill>
                  <a:srgbClr val="00B050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B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strike="sngStrike" dirty="0">
                <a:solidFill>
                  <a:srgbClr val="00B050"/>
                </a:solidFill>
              </a:rPr>
              <a:t>Publically distribute Inner-Outer range concept document</a:t>
            </a:r>
            <a:r>
              <a:rPr lang="en-GB" b="1" strike="sngStrike" dirty="0" smtClean="0">
                <a:solidFill>
                  <a:srgbClr val="00B050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Identify and distribute additional validation datasets: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Galion dataset from </a:t>
            </a:r>
            <a:r>
              <a:rPr lang="en-GB" b="1" dirty="0" smtClean="0"/>
              <a:t>SSE</a:t>
            </a:r>
          </a:p>
          <a:p>
            <a:pPr lvl="1"/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strike="sngStrike" dirty="0">
                <a:solidFill>
                  <a:srgbClr val="00B050"/>
                </a:solidFill>
              </a:rPr>
              <a:t>Dedicate portion of next meeting to Type B effects.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 smtClean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0" y="26064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Actions from Dec 2013 Meeting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1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980728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strike="sngStrike" dirty="0">
                <a:solidFill>
                  <a:srgbClr val="00B050"/>
                </a:solidFill>
              </a:rPr>
              <a:t>Complete Rotor Equivalent Wind Speed (Veer) Exercise (revised deadline 27</a:t>
            </a:r>
            <a:r>
              <a:rPr lang="en-GB" b="1" strike="sngStrike" baseline="30000" dirty="0">
                <a:solidFill>
                  <a:srgbClr val="00B050"/>
                </a:solidFill>
              </a:rPr>
              <a:t>th</a:t>
            </a:r>
            <a:r>
              <a:rPr lang="en-GB" b="1" strike="sngStrike" dirty="0">
                <a:solidFill>
                  <a:srgbClr val="00B050"/>
                </a:solidFill>
              </a:rPr>
              <a:t> of June)</a:t>
            </a:r>
            <a:endParaRPr lang="en-GB" dirty="0">
              <a:solidFill>
                <a:srgbClr val="00B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Develop </a:t>
            </a:r>
            <a:r>
              <a:rPr lang="en-GB" b="1" dirty="0"/>
              <a:t>Guideline Document on the Presentation of Power Curve Information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Develop </a:t>
            </a:r>
            <a:r>
              <a:rPr lang="en-GB" b="1" dirty="0"/>
              <a:t>Guideline Document on the Application of the Turbulence Renormalisation Method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Engage </a:t>
            </a:r>
            <a:r>
              <a:rPr lang="en-GB" b="1" dirty="0"/>
              <a:t>with research institutions to test Type B hypotheses using ‘open-source’ rotors.</a:t>
            </a:r>
            <a:endParaRPr lang="en-GB" dirty="0"/>
          </a:p>
          <a:p>
            <a:pPr lvl="0"/>
            <a:endParaRPr lang="en-GB" b="1" strike="sngStrike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strike="sngStrike" dirty="0" smtClean="0"/>
              <a:t>Develop </a:t>
            </a:r>
            <a:r>
              <a:rPr lang="en-GB" b="1" strike="sngStrike" dirty="0"/>
              <a:t>proof of concept for the ‘Black Box Model’ approach.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strike="sngStrike" dirty="0">
                <a:solidFill>
                  <a:srgbClr val="00B050"/>
                </a:solidFill>
              </a:rPr>
              <a:t>Release python implementation of consensus analysis as open source.</a:t>
            </a:r>
          </a:p>
          <a:p>
            <a:pPr lvl="0"/>
            <a:endParaRPr lang="en-GB" b="1" strike="sngStrike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strike="sngStrike" dirty="0" smtClean="0">
                <a:solidFill>
                  <a:srgbClr val="00B050"/>
                </a:solidFill>
              </a:rPr>
              <a:t>Investigate </a:t>
            </a:r>
            <a:r>
              <a:rPr lang="en-GB" b="1" strike="sngStrike" dirty="0">
                <a:solidFill>
                  <a:srgbClr val="00B050"/>
                </a:solidFill>
              </a:rPr>
              <a:t>the possibility of hosting a PCWG event in the US.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strike="sngStrike" dirty="0">
                <a:solidFill>
                  <a:srgbClr val="00B050"/>
                </a:solidFill>
              </a:rPr>
              <a:t>Publicise meeting via AWEA</a:t>
            </a:r>
            <a:endParaRPr lang="en-GB" dirty="0">
              <a:solidFill>
                <a:srgbClr val="00B050"/>
              </a:solidFill>
            </a:endParaRPr>
          </a:p>
          <a:p>
            <a:pPr lvl="0"/>
            <a:endParaRPr lang="en-GB" b="1" strike="sngStrik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strike="sngStrike" dirty="0">
                <a:solidFill>
                  <a:srgbClr val="00B050"/>
                </a:solidFill>
              </a:rPr>
              <a:t>Release 4th RR exercise</a:t>
            </a:r>
          </a:p>
          <a:p>
            <a:pPr lvl="1"/>
            <a:endParaRPr lang="en-GB" dirty="0" smtClean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0" y="26064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1st April 2014</a:t>
            </a:r>
          </a:p>
        </p:txBody>
      </p:sp>
    </p:spTree>
    <p:extLst>
      <p:ext uri="{BB962C8B-B14F-4D97-AF65-F5344CB8AC3E}">
        <p14:creationId xmlns:p14="http://schemas.microsoft.com/office/powerpoint/2010/main" val="280158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007215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strike="sngStrike" dirty="0">
                <a:solidFill>
                  <a:srgbClr val="00B050"/>
                </a:solidFill>
              </a:rPr>
              <a:t>Improve documentation of consensus analysis of turbulence correction (flow charts)</a:t>
            </a:r>
          </a:p>
          <a:p>
            <a:endParaRPr lang="en-GB" b="1" strike="sngStrike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strike="sngStrike" dirty="0" smtClean="0">
                <a:solidFill>
                  <a:srgbClr val="00B050"/>
                </a:solidFill>
              </a:rPr>
              <a:t>Add </a:t>
            </a:r>
            <a:r>
              <a:rPr lang="en-GB" b="1" strike="sngStrike" dirty="0">
                <a:solidFill>
                  <a:srgbClr val="00B050"/>
                </a:solidFill>
              </a:rPr>
              <a:t>user interface to Open Source </a:t>
            </a:r>
            <a:r>
              <a:rPr lang="en-GB" b="1" strike="sngStrike" dirty="0" smtClean="0">
                <a:solidFill>
                  <a:srgbClr val="00B050"/>
                </a:solidFill>
              </a:rPr>
              <a:t>Tool</a:t>
            </a:r>
          </a:p>
          <a:p>
            <a:endParaRPr lang="en-GB" b="1" strike="sngStrike" dirty="0">
              <a:solidFill>
                <a:srgbClr val="00B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Publish Road Map for PCWG 2015 activities.</a:t>
            </a:r>
          </a:p>
          <a:p>
            <a:pPr lvl="0"/>
            <a:endParaRPr lang="en-GB" b="1" strike="sngStrike" dirty="0">
              <a:solidFill>
                <a:srgbClr val="00B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strike="sngStrike" dirty="0">
                <a:solidFill>
                  <a:srgbClr val="00B050"/>
                </a:solidFill>
              </a:rPr>
              <a:t>Complete 4th Round Robin in advance of December Meeting</a:t>
            </a:r>
          </a:p>
          <a:p>
            <a:pPr lvl="0"/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Arrange a Round Robin on Power Deviation Matrix Method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Arrange a Round Robin on Rotor Equivalent Wind Speed considering inflow.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Explore enhanced data sharing exercise (possibly utilising open source tool).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Revisit proposal to use Open Source Rotor to investigate “Type B” performance effects.</a:t>
            </a:r>
          </a:p>
          <a:p>
            <a:pPr lvl="1"/>
            <a:endParaRPr lang="en-GB" dirty="0" smtClean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0" y="26064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September 2014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6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754" y="779451"/>
            <a:ext cx="84249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 members present agreed that the PCWG should continue its activities for 2015. A roadmap will be prepared detailing the planned objectives and activities for 2015.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 IEC 61400-12-1 committee and PCWG should aim to hold a further joint meeting in 2015 (timed with an existing 61400-12-1 meeting to minimise travel).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A </a:t>
            </a:r>
            <a:r>
              <a:rPr lang="en-GB" dirty="0"/>
              <a:t>manufacturer PCWG member will investigate supplying climate/site specific power curves for forthcoming the round robin</a:t>
            </a:r>
            <a:r>
              <a:rPr lang="en-GB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PCWG to add action to 2015 roadmap to develop data specification for climate/site specific power curves. This should detail both the input data required by a manufacturer to generate a site specific power curve and the output data required by a developer/consultant in order to do their analysis</a:t>
            </a:r>
            <a:r>
              <a:rPr lang="en-GB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PCWG to explore establishing a named liaison between the PCWG and the IEC 61400-15 (Resource Assessment) standard committee</a:t>
            </a:r>
            <a:r>
              <a:rPr lang="en-GB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PCWG to explore preparing a document that would outline the benefits of manufacturers supplying power deviation matrices on an informative basis.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PCWG to conduct round robin on application of power deviation method.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PCWG members to explore release of additional datasets to the PCWG.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PCWG to explore adding IEC uncertainty calculation to PCWG open source tool.</a:t>
            </a:r>
          </a:p>
          <a:p>
            <a:pPr lvl="1"/>
            <a:endParaRPr lang="en-GB" dirty="0" smtClean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0" y="26064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October Meeting Key Outcomes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0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702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40</cp:revision>
  <dcterms:created xsi:type="dcterms:W3CDTF">2014-12-15T18:59:02Z</dcterms:created>
  <dcterms:modified xsi:type="dcterms:W3CDTF">2015-02-12T21:56:44Z</dcterms:modified>
</cp:coreProperties>
</file>