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2" r:id="rId2"/>
    <p:sldId id="268" r:id="rId3"/>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44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01902-73E3-483E-9450-90CD249C7FC0}" type="datetimeFigureOut">
              <a:rPr lang="en-GB" smtClean="0"/>
              <a:t>12/02/2015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52D74C-9BC0-49EE-8A30-A269828187C8}" type="slidenum">
              <a:rPr lang="en-GB" smtClean="0"/>
              <a:t>‹#›</a:t>
            </a:fld>
            <a:endParaRPr lang="en-GB"/>
          </a:p>
        </p:txBody>
      </p:sp>
    </p:spTree>
    <p:extLst>
      <p:ext uri="{BB962C8B-B14F-4D97-AF65-F5344CB8AC3E}">
        <p14:creationId xmlns:p14="http://schemas.microsoft.com/office/powerpoint/2010/main" val="126890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6B974C-A422-4787-9633-2C1F512FF4D2}"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390253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6B974C-A422-4787-9633-2C1F512FF4D2}"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3689684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6B974C-A422-4787-9633-2C1F512FF4D2}"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581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6B974C-A422-4787-9633-2C1F512FF4D2}"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268899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B974C-A422-4787-9633-2C1F512FF4D2}" type="datetimeFigureOut">
              <a:rPr lang="en-GB" smtClean="0"/>
              <a:t>12/02/2015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1363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6B974C-A422-4787-9633-2C1F512FF4D2}"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311962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6B974C-A422-4787-9633-2C1F512FF4D2}" type="datetimeFigureOut">
              <a:rPr lang="en-GB" smtClean="0"/>
              <a:t>12/02/2015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395780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6B974C-A422-4787-9633-2C1F512FF4D2}" type="datetimeFigureOut">
              <a:rPr lang="en-GB" smtClean="0"/>
              <a:t>12/02/2015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424078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B974C-A422-4787-9633-2C1F512FF4D2}" type="datetimeFigureOut">
              <a:rPr lang="en-GB" smtClean="0"/>
              <a:t>12/02/2015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112981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B974C-A422-4787-9633-2C1F512FF4D2}"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273091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B974C-A422-4787-9633-2C1F512FF4D2}" type="datetimeFigureOut">
              <a:rPr lang="en-GB" smtClean="0"/>
              <a:t>12/02/2015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EB376C-0102-4958-82A2-6E175FBE91C3}" type="slidenum">
              <a:rPr lang="en-GB" smtClean="0"/>
              <a:t>‹#›</a:t>
            </a:fld>
            <a:endParaRPr lang="en-GB"/>
          </a:p>
        </p:txBody>
      </p:sp>
    </p:spTree>
    <p:extLst>
      <p:ext uri="{BB962C8B-B14F-4D97-AF65-F5344CB8AC3E}">
        <p14:creationId xmlns:p14="http://schemas.microsoft.com/office/powerpoint/2010/main" val="2930717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B974C-A422-4787-9633-2C1F512FF4D2}" type="datetimeFigureOut">
              <a:rPr lang="en-GB" smtClean="0"/>
              <a:t>12/02/2015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B376C-0102-4958-82A2-6E175FBE91C3}" type="slidenum">
              <a:rPr lang="en-GB" smtClean="0"/>
              <a:t>‹#›</a:t>
            </a:fld>
            <a:endParaRPr lang="en-GB"/>
          </a:p>
        </p:txBody>
      </p:sp>
    </p:spTree>
    <p:extLst>
      <p:ext uri="{BB962C8B-B14F-4D97-AF65-F5344CB8AC3E}">
        <p14:creationId xmlns:p14="http://schemas.microsoft.com/office/powerpoint/2010/main" val="3137638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a:spLocks noChangeArrowheads="1"/>
          </p:cNvSpPr>
          <p:nvPr/>
        </p:nvSpPr>
        <p:spPr bwMode="auto">
          <a:xfrm>
            <a:off x="0" y="2800002"/>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 </a:t>
            </a:r>
            <a:endParaRPr lang="en-GB" altLang="en-US" sz="3200" b="1" dirty="0">
              <a:solidFill>
                <a:srgbClr val="00B0F0"/>
              </a:solidFill>
            </a:endParaRPr>
          </a:p>
          <a:p>
            <a:pPr algn="ctr"/>
            <a:r>
              <a:rPr lang="en-GB" altLang="en-US" sz="3200" b="1" dirty="0" smtClean="0">
                <a:solidFill>
                  <a:srgbClr val="00B0F0"/>
                </a:solidFill>
              </a:rPr>
              <a:t>9</a:t>
            </a:r>
            <a:r>
              <a:rPr lang="en-GB" altLang="en-US" sz="3200" b="1" baseline="30000" dirty="0" smtClean="0">
                <a:solidFill>
                  <a:srgbClr val="00B0F0"/>
                </a:solidFill>
              </a:rPr>
              <a:t>th</a:t>
            </a:r>
            <a:r>
              <a:rPr lang="en-GB" altLang="en-US" sz="3200" b="1" dirty="0" smtClean="0">
                <a:solidFill>
                  <a:srgbClr val="00B0F0"/>
                </a:solidFill>
              </a:rPr>
              <a:t> Meeting December 2014 - Glasgow</a:t>
            </a:r>
            <a:endParaRPr lang="en-GB" altLang="en-US" sz="3200" b="1" dirty="0">
              <a:solidFill>
                <a:srgbClr val="00B0F0"/>
              </a:solidFill>
            </a:endParaRPr>
          </a:p>
        </p:txBody>
      </p:sp>
      <p:pic>
        <p:nvPicPr>
          <p:cNvPr id="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1282" y="4633445"/>
            <a:ext cx="2160240" cy="1831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6"/>
          <p:cNvSpPr txBox="1">
            <a:spLocks noChangeArrowheads="1"/>
          </p:cNvSpPr>
          <p:nvPr/>
        </p:nvSpPr>
        <p:spPr bwMode="auto">
          <a:xfrm>
            <a:off x="179512" y="980728"/>
            <a:ext cx="9144000" cy="484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8016" tIns="64008" rIns="128016" bIns="64008" anchor="ctr"/>
          <a:lstStyle>
            <a:lvl1pPr>
              <a:defRPr sz="2500">
                <a:solidFill>
                  <a:schemeClr val="tx1"/>
                </a:solidFill>
                <a:latin typeface="Calibri" pitchFamily="34" charset="0"/>
              </a:defRPr>
            </a:lvl1pPr>
            <a:lvl2pPr marL="742950" indent="-285750">
              <a:defRPr sz="2500">
                <a:solidFill>
                  <a:schemeClr val="tx1"/>
                </a:solidFill>
                <a:latin typeface="Calibri" pitchFamily="34" charset="0"/>
              </a:defRPr>
            </a:lvl2pPr>
            <a:lvl3pPr marL="1143000" indent="-228600">
              <a:defRPr sz="2500">
                <a:solidFill>
                  <a:schemeClr val="tx1"/>
                </a:solidFill>
                <a:latin typeface="Calibri" pitchFamily="34" charset="0"/>
              </a:defRPr>
            </a:lvl3pPr>
            <a:lvl4pPr marL="1600200" indent="-228600">
              <a:defRPr sz="2500">
                <a:solidFill>
                  <a:schemeClr val="tx1"/>
                </a:solidFill>
                <a:latin typeface="Calibri" pitchFamily="34" charset="0"/>
              </a:defRPr>
            </a:lvl4pPr>
            <a:lvl5pPr marL="2057400" indent="-228600">
              <a:defRPr sz="2500">
                <a:solidFill>
                  <a:schemeClr val="tx1"/>
                </a:solidFill>
                <a:latin typeface="Calibri" pitchFamily="34" charset="0"/>
              </a:defRPr>
            </a:lvl5pPr>
            <a:lvl6pPr marL="2514600" indent="-228600" defTabSz="639763" fontAlgn="base">
              <a:spcBef>
                <a:spcPct val="0"/>
              </a:spcBef>
              <a:spcAft>
                <a:spcPct val="0"/>
              </a:spcAft>
              <a:defRPr sz="2500">
                <a:solidFill>
                  <a:schemeClr val="tx1"/>
                </a:solidFill>
                <a:latin typeface="Calibri" pitchFamily="34" charset="0"/>
              </a:defRPr>
            </a:lvl6pPr>
            <a:lvl7pPr marL="2971800" indent="-228600" defTabSz="639763" fontAlgn="base">
              <a:spcBef>
                <a:spcPct val="0"/>
              </a:spcBef>
              <a:spcAft>
                <a:spcPct val="0"/>
              </a:spcAft>
              <a:defRPr sz="2500">
                <a:solidFill>
                  <a:schemeClr val="tx1"/>
                </a:solidFill>
                <a:latin typeface="Calibri" pitchFamily="34" charset="0"/>
              </a:defRPr>
            </a:lvl7pPr>
            <a:lvl8pPr marL="3429000" indent="-228600" defTabSz="639763" fontAlgn="base">
              <a:spcBef>
                <a:spcPct val="0"/>
              </a:spcBef>
              <a:spcAft>
                <a:spcPct val="0"/>
              </a:spcAft>
              <a:defRPr sz="2500">
                <a:solidFill>
                  <a:schemeClr val="tx1"/>
                </a:solidFill>
                <a:latin typeface="Calibri" pitchFamily="34" charset="0"/>
              </a:defRPr>
            </a:lvl8pPr>
            <a:lvl9pPr marL="3886200" indent="-228600" defTabSz="639763" fontAlgn="base">
              <a:spcBef>
                <a:spcPct val="0"/>
              </a:spcBef>
              <a:spcAft>
                <a:spcPct val="0"/>
              </a:spcAft>
              <a:defRPr sz="2500">
                <a:solidFill>
                  <a:schemeClr val="tx1"/>
                </a:solidFill>
                <a:latin typeface="Calibri" pitchFamily="34" charset="0"/>
              </a:defRPr>
            </a:lvl9pPr>
          </a:lstStyle>
          <a:p>
            <a:pPr algn="ctr"/>
            <a:r>
              <a:rPr lang="en-GB" altLang="en-US" sz="3200" b="1" dirty="0" smtClean="0">
                <a:solidFill>
                  <a:srgbClr val="00B0F0"/>
                </a:solidFill>
              </a:rPr>
              <a:t>PCWG 2015 Roadmap</a:t>
            </a:r>
            <a:r>
              <a:rPr lang="en-GB" altLang="en-US" sz="3200" b="1" dirty="0" smtClean="0">
                <a:solidFill>
                  <a:srgbClr val="00B0F0"/>
                </a:solidFill>
              </a:rPr>
              <a:t>: Detailed Survey Results</a:t>
            </a:r>
            <a:endParaRPr lang="en-GB" altLang="en-US" sz="3200" b="1" dirty="0">
              <a:solidFill>
                <a:srgbClr val="00B0F0"/>
              </a:solidFill>
            </a:endParaRPr>
          </a:p>
        </p:txBody>
      </p:sp>
    </p:spTree>
    <p:extLst>
      <p:ext uri="{BB962C8B-B14F-4D97-AF65-F5344CB8AC3E}">
        <p14:creationId xmlns:p14="http://schemas.microsoft.com/office/powerpoint/2010/main" val="1828430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5" y="548680"/>
            <a:ext cx="434822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07" y="3429000"/>
            <a:ext cx="4355977" cy="2853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0256" y="1844824"/>
            <a:ext cx="4518248" cy="2959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517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618" y="44624"/>
            <a:ext cx="5056446"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440991"/>
            <a:ext cx="5148063" cy="3372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233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548680"/>
            <a:ext cx="5935826"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ular Callout 5"/>
          <p:cNvSpPr/>
          <p:nvPr/>
        </p:nvSpPr>
        <p:spPr>
          <a:xfrm>
            <a:off x="6148812" y="332656"/>
            <a:ext cx="2915816" cy="410445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smtClean="0"/>
              <a:t>Comment from participant</a:t>
            </a:r>
            <a:r>
              <a:rPr lang="en-GB" dirty="0" smtClean="0"/>
              <a:t>: </a:t>
            </a:r>
          </a:p>
          <a:p>
            <a:r>
              <a:rPr lang="en-GB" i="1" dirty="0" smtClean="0"/>
              <a:t>Data sharing may be the key to development of a robust turbine performance model. Through the PCWG, a huge amount of experience and analysis power can be brought to bear on the issue of real world power performance.</a:t>
            </a:r>
            <a:endParaRPr lang="en-GB" i="1" dirty="0"/>
          </a:p>
        </p:txBody>
      </p:sp>
    </p:spTree>
    <p:extLst>
      <p:ext uri="{BB962C8B-B14F-4D97-AF65-F5344CB8AC3E}">
        <p14:creationId xmlns:p14="http://schemas.microsoft.com/office/powerpoint/2010/main" val="2628667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67982"/>
            <a:ext cx="8114109" cy="5315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890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48680"/>
            <a:ext cx="8505020" cy="557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7101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97044"/>
            <a:ext cx="8723152" cy="571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6196662"/>
            <a:ext cx="8579136" cy="461665"/>
          </a:xfrm>
          <a:prstGeom prst="rect">
            <a:avLst/>
          </a:prstGeom>
          <a:noFill/>
        </p:spPr>
        <p:txBody>
          <a:bodyPr wrap="square" rtlCol="0">
            <a:spAutoFit/>
          </a:bodyPr>
          <a:lstStyle/>
          <a:p>
            <a:pPr algn="ctr"/>
            <a:r>
              <a:rPr lang="en-GB" sz="2400" b="1" dirty="0" smtClean="0"/>
              <a:t>24 Responses in Total (from 16 distinct organisations)</a:t>
            </a:r>
            <a:endParaRPr lang="en-GB" sz="2400" b="1" dirty="0"/>
          </a:p>
        </p:txBody>
      </p:sp>
    </p:spTree>
    <p:extLst>
      <p:ext uri="{BB962C8B-B14F-4D97-AF65-F5344CB8AC3E}">
        <p14:creationId xmlns:p14="http://schemas.microsoft.com/office/powerpoint/2010/main" val="3804698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44624"/>
            <a:ext cx="5056445"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553" y="3452984"/>
            <a:ext cx="5076396" cy="3287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7163" y="692696"/>
            <a:ext cx="3640568" cy="254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7163" y="3980342"/>
            <a:ext cx="3781893" cy="2328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03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17" y="126120"/>
            <a:ext cx="4932039" cy="323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3510496"/>
            <a:ext cx="4932039" cy="323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ular Callout 7"/>
          <p:cNvSpPr/>
          <p:nvPr/>
        </p:nvSpPr>
        <p:spPr>
          <a:xfrm>
            <a:off x="5436096" y="126120"/>
            <a:ext cx="3456384" cy="560713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Comment from participant</a:t>
            </a:r>
            <a:r>
              <a:rPr lang="en-GB" dirty="0" smtClean="0"/>
              <a:t>:</a:t>
            </a:r>
          </a:p>
          <a:p>
            <a:r>
              <a:rPr lang="en-GB" sz="1600" i="1" dirty="0" smtClean="0"/>
              <a:t>Real world power performance is consistently seen to vary from performance levels quoted by OEMs. A common cause for this is on-site wind flow conditions varying from those for which the sales/warranted power curve was calculated. Consultants have largely acknowledged this fact, and there are currently a range of power curve performance adjustment methods in use. These are largely proprietary and based on measured performance data. The range of methods applied and range of resulting performance adjustments may decrease lender confidence in pre-construction analysis methods, and should be addressed, with the co-operation of the OEMs.</a:t>
            </a:r>
            <a:endParaRPr lang="en-GB" sz="1600" i="1" dirty="0"/>
          </a:p>
        </p:txBody>
      </p:sp>
    </p:spTree>
    <p:extLst>
      <p:ext uri="{BB962C8B-B14F-4D97-AF65-F5344CB8AC3E}">
        <p14:creationId xmlns:p14="http://schemas.microsoft.com/office/powerpoint/2010/main" val="8280657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245" y="44624"/>
            <a:ext cx="4916250" cy="322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71" y="5093752"/>
            <a:ext cx="4976285" cy="1764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072" y="3284984"/>
            <a:ext cx="4917984" cy="1796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ular Callout 4"/>
          <p:cNvSpPr/>
          <p:nvPr/>
        </p:nvSpPr>
        <p:spPr>
          <a:xfrm>
            <a:off x="5436096" y="260648"/>
            <a:ext cx="3456384" cy="547260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Comment from participant</a:t>
            </a:r>
            <a:r>
              <a:rPr lang="en-GB" dirty="0" smtClean="0"/>
              <a:t>:</a:t>
            </a:r>
          </a:p>
          <a:p>
            <a:r>
              <a:rPr lang="en-GB" i="1" dirty="0" smtClean="0"/>
              <a:t>I think, it is not validated well whether the turbulence renormalisation + the rotor equivalent wind speed (including consideration of the tilt angle of the airflow) are really insufficient to explain observed turbulence effects on power curve low wind speeds. Of course, these methods represent approximations. It should be investigated whether these approximations together with there uncertainties are sufficient to treat the site (or climate) dependency of power curves.</a:t>
            </a:r>
            <a:endParaRPr lang="en-GB" i="1" dirty="0"/>
          </a:p>
        </p:txBody>
      </p:sp>
    </p:spTree>
    <p:extLst>
      <p:ext uri="{BB962C8B-B14F-4D97-AF65-F5344CB8AC3E}">
        <p14:creationId xmlns:p14="http://schemas.microsoft.com/office/powerpoint/2010/main" val="361726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463968"/>
            <a:ext cx="4644008" cy="337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44624"/>
            <a:ext cx="5112568" cy="3349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6435799" y="3813090"/>
            <a:ext cx="0" cy="3027112"/>
          </a:xfrm>
          <a:prstGeom prst="line">
            <a:avLst/>
          </a:prstGeom>
          <a:ln w="53975">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932040" y="5409255"/>
            <a:ext cx="4211960" cy="11991"/>
          </a:xfrm>
          <a:prstGeom prst="line">
            <a:avLst/>
          </a:prstGeom>
          <a:ln w="53975">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Box 8"/>
          <p:cNvSpPr txBox="1"/>
          <p:nvPr/>
        </p:nvSpPr>
        <p:spPr>
          <a:xfrm>
            <a:off x="5463691" y="4039030"/>
            <a:ext cx="360040" cy="439672"/>
          </a:xfrm>
          <a:prstGeom prst="rect">
            <a:avLst/>
          </a:prstGeom>
          <a:solidFill>
            <a:schemeClr val="bg1"/>
          </a:solidFill>
          <a:ln w="19050">
            <a:solidFill>
              <a:schemeClr val="accent4"/>
            </a:solidFill>
          </a:ln>
        </p:spPr>
        <p:txBody>
          <a:bodyPr wrap="square" lIns="0" tIns="0" rIns="0" bIns="0" rtlCol="0">
            <a:spAutoFit/>
          </a:bodyPr>
          <a:ls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3000"/>
              </a:lnSpc>
              <a:spcBef>
                <a:spcPts val="600"/>
              </a:spcBef>
            </a:pPr>
            <a:r>
              <a:rPr lang="en-US" sz="2800" dirty="0" smtClean="0">
                <a:solidFill>
                  <a:srgbClr val="333333"/>
                </a:solidFill>
              </a:rPr>
              <a:t>1</a:t>
            </a:r>
          </a:p>
        </p:txBody>
      </p:sp>
      <p:sp>
        <p:nvSpPr>
          <p:cNvPr id="11" name="TextBox 18"/>
          <p:cNvSpPr txBox="1"/>
          <p:nvPr/>
        </p:nvSpPr>
        <p:spPr>
          <a:xfrm>
            <a:off x="7380312" y="4032559"/>
            <a:ext cx="360040" cy="439672"/>
          </a:xfrm>
          <a:prstGeom prst="rect">
            <a:avLst/>
          </a:prstGeom>
          <a:solidFill>
            <a:schemeClr val="bg1"/>
          </a:solidFill>
          <a:ln w="19050">
            <a:solidFill>
              <a:schemeClr val="accent4"/>
            </a:solidFill>
          </a:ln>
        </p:spPr>
        <p:txBody>
          <a:bodyPr wrap="square" lIns="0" tIns="0" rIns="0" bIns="0" rtlCol="0">
            <a:spAutoFit/>
          </a:bodyPr>
          <a:ls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3000"/>
              </a:lnSpc>
              <a:spcBef>
                <a:spcPts val="600"/>
              </a:spcBef>
            </a:pPr>
            <a:r>
              <a:rPr lang="en-US" sz="2800" dirty="0" smtClean="0">
                <a:solidFill>
                  <a:srgbClr val="333333"/>
                </a:solidFill>
              </a:rPr>
              <a:t>2</a:t>
            </a:r>
          </a:p>
        </p:txBody>
      </p:sp>
      <p:sp>
        <p:nvSpPr>
          <p:cNvPr id="12" name="TextBox 19"/>
          <p:cNvSpPr txBox="1"/>
          <p:nvPr/>
        </p:nvSpPr>
        <p:spPr>
          <a:xfrm>
            <a:off x="7380312" y="6010686"/>
            <a:ext cx="360040" cy="439672"/>
          </a:xfrm>
          <a:prstGeom prst="rect">
            <a:avLst/>
          </a:prstGeom>
          <a:solidFill>
            <a:schemeClr val="bg1"/>
          </a:solidFill>
          <a:ln w="19050">
            <a:solidFill>
              <a:schemeClr val="accent4"/>
            </a:solidFill>
          </a:ln>
        </p:spPr>
        <p:txBody>
          <a:bodyPr wrap="square" lIns="0" tIns="0" rIns="0" bIns="0" rtlCol="0">
            <a:spAutoFit/>
          </a:bodyPr>
          <a:ls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3000"/>
              </a:lnSpc>
              <a:spcBef>
                <a:spcPts val="600"/>
              </a:spcBef>
            </a:pPr>
            <a:r>
              <a:rPr lang="en-US" sz="2800" dirty="0" smtClean="0">
                <a:solidFill>
                  <a:srgbClr val="333333"/>
                </a:solidFill>
              </a:rPr>
              <a:t>3</a:t>
            </a:r>
          </a:p>
        </p:txBody>
      </p:sp>
      <p:sp>
        <p:nvSpPr>
          <p:cNvPr id="13" name="TextBox 20"/>
          <p:cNvSpPr txBox="1"/>
          <p:nvPr/>
        </p:nvSpPr>
        <p:spPr>
          <a:xfrm>
            <a:off x="5517071" y="5994690"/>
            <a:ext cx="360040" cy="439672"/>
          </a:xfrm>
          <a:prstGeom prst="rect">
            <a:avLst/>
          </a:prstGeom>
          <a:solidFill>
            <a:schemeClr val="bg1"/>
          </a:solidFill>
          <a:ln w="19050">
            <a:solidFill>
              <a:schemeClr val="accent4"/>
            </a:solidFill>
          </a:ln>
        </p:spPr>
        <p:txBody>
          <a:bodyPr wrap="square" lIns="0" tIns="0" rIns="0" bIns="0" rtlCol="0">
            <a:spAutoFit/>
          </a:bodyPr>
          <a:ls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13000"/>
              </a:lnSpc>
              <a:spcBef>
                <a:spcPts val="600"/>
              </a:spcBef>
            </a:pPr>
            <a:r>
              <a:rPr lang="en-US" sz="2800" dirty="0" smtClean="0">
                <a:solidFill>
                  <a:srgbClr val="333333"/>
                </a:solidFill>
              </a:rPr>
              <a:t>4</a:t>
            </a:r>
          </a:p>
        </p:txBody>
      </p:sp>
    </p:spTree>
    <p:extLst>
      <p:ext uri="{BB962C8B-B14F-4D97-AF65-F5344CB8AC3E}">
        <p14:creationId xmlns:p14="http://schemas.microsoft.com/office/powerpoint/2010/main" val="25068650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5" y="102201"/>
            <a:ext cx="4968552" cy="3254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96" y="3507485"/>
            <a:ext cx="5046559" cy="330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224457" y="5056419"/>
            <a:ext cx="3672408" cy="1754326"/>
          </a:xfrm>
          <a:prstGeom prst="rect">
            <a:avLst/>
          </a:prstGeom>
        </p:spPr>
        <p:txBody>
          <a:bodyPr wrap="square">
            <a:spAutoFit/>
          </a:bodyPr>
          <a:lstStyle/>
          <a:p>
            <a:r>
              <a:rPr lang="en-GB" dirty="0" smtClean="0"/>
              <a:t>Note: this statement is not intended to imply that a single software should be used in favour to all others, but rather that one or many software should exists which adhere to standard benchmarks.</a:t>
            </a:r>
            <a:endParaRPr lang="en-GB" dirty="0"/>
          </a:p>
        </p:txBody>
      </p:sp>
    </p:spTree>
    <p:extLst>
      <p:ext uri="{BB962C8B-B14F-4D97-AF65-F5344CB8AC3E}">
        <p14:creationId xmlns:p14="http://schemas.microsoft.com/office/powerpoint/2010/main" val="15500224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052736"/>
            <a:ext cx="7144977"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064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32696"/>
            <a:ext cx="5184576" cy="339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3429170"/>
            <a:ext cx="5184576" cy="339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566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299</Words>
  <Application>Microsoft Office PowerPoint</Application>
  <PresentationFormat>On-screen Show (4:3)</PresentationFormat>
  <Paragraphs>15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RESGROUP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Stuart</dc:creator>
  <cp:lastModifiedBy>Peter Stuart</cp:lastModifiedBy>
  <cp:revision>42</cp:revision>
  <dcterms:created xsi:type="dcterms:W3CDTF">2014-12-15T18:59:02Z</dcterms:created>
  <dcterms:modified xsi:type="dcterms:W3CDTF">2015-02-12T21:07:10Z</dcterms:modified>
</cp:coreProperties>
</file>