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0" r:id="rId2"/>
    <p:sldId id="269" r:id="rId3"/>
    <p:sldId id="29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01902-73E3-483E-9450-90CD249C7FC0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D74C-9BC0-49EE-8A30-A269828187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90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53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68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99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2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2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80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78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81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91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71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974C-A422-4787-9633-2C1F512FF4D2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376C-0102-4958-82A2-6E175FBE9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63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.uk/Understanding-A3-Thinking-Component-Management/dp/156327360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3016026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 </a:t>
            </a:r>
            <a:endParaRPr lang="en-GB" alt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9</a:t>
            </a:r>
            <a:r>
              <a:rPr lang="en-GB" altLang="en-US" sz="3200" b="1" baseline="30000" dirty="0" smtClean="0">
                <a:solidFill>
                  <a:srgbClr val="00B0F0"/>
                </a:solidFill>
              </a:rPr>
              <a:t>th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Meeting: 12 December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2014 - Glasgow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82" y="4633445"/>
            <a:ext cx="2160240" cy="183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79512" y="112474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 2015 Roadmap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–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A3 Report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Introduction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8960" y="2818898"/>
            <a:ext cx="2840137" cy="1266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/>
              <a:t>Current</a:t>
            </a:r>
            <a:r>
              <a:rPr lang="en-GB" b="1" dirty="0" smtClean="0"/>
              <a:t> Industry State</a:t>
            </a:r>
          </a:p>
          <a:p>
            <a:pPr algn="ctr"/>
            <a:r>
              <a:rPr lang="en-GB" dirty="0" smtClean="0"/>
              <a:t>(Where we are now)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084168" y="2818898"/>
            <a:ext cx="2840137" cy="1266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/>
              <a:t>Target</a:t>
            </a:r>
            <a:r>
              <a:rPr lang="en-GB" b="1" dirty="0" smtClean="0"/>
              <a:t> Industry State</a:t>
            </a:r>
          </a:p>
          <a:p>
            <a:pPr algn="ctr"/>
            <a:r>
              <a:rPr lang="en-GB" dirty="0" smtClean="0"/>
              <a:t>(Where we need to be)</a:t>
            </a:r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1555415" y="4428162"/>
            <a:ext cx="967227" cy="6155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57436" y="5330909"/>
            <a:ext cx="2840137" cy="1266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/>
              <a:t>Reasons</a:t>
            </a:r>
            <a:r>
              <a:rPr lang="en-GB" b="1" dirty="0" smtClean="0"/>
              <a:t> for gap between current and target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>
            <a:off x="3868330" y="5657957"/>
            <a:ext cx="1855797" cy="612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91162" y="5330909"/>
            <a:ext cx="2840137" cy="1266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PCWG 2015 </a:t>
            </a:r>
            <a:r>
              <a:rPr lang="en-GB" b="1" u="sng" dirty="0" smtClean="0"/>
              <a:t>Actions</a:t>
            </a:r>
            <a:endParaRPr lang="en-GB" u="sng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6999895" y="4407285"/>
            <a:ext cx="1064647" cy="6155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loud 11"/>
          <p:cNvSpPr/>
          <p:nvPr/>
        </p:nvSpPr>
        <p:spPr>
          <a:xfrm>
            <a:off x="3868330" y="2853690"/>
            <a:ext cx="1577465" cy="1113357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tx1"/>
                </a:solidFill>
              </a:rPr>
              <a:t>Gap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4661" y="1315866"/>
            <a:ext cx="2359467" cy="984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/>
              <a:t>Background</a:t>
            </a:r>
          </a:p>
          <a:p>
            <a:pPr algn="ctr"/>
            <a:r>
              <a:rPr lang="en-GB" dirty="0" smtClean="0"/>
              <a:t>(Reasons for Action)</a:t>
            </a:r>
            <a:endParaRPr lang="en-GB" dirty="0"/>
          </a:p>
        </p:txBody>
      </p:sp>
      <p:sp>
        <p:nvSpPr>
          <p:cNvPr id="14" name="Bent Arrow 13"/>
          <p:cNvSpPr/>
          <p:nvPr/>
        </p:nvSpPr>
        <p:spPr>
          <a:xfrm rot="16200000" flipH="1">
            <a:off x="2045475" y="1415856"/>
            <a:ext cx="934991" cy="148652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Sun 14"/>
          <p:cNvSpPr/>
          <p:nvPr/>
        </p:nvSpPr>
        <p:spPr>
          <a:xfrm>
            <a:off x="4041466" y="2888485"/>
            <a:ext cx="1231192" cy="1078562"/>
          </a:xfrm>
          <a:prstGeom prst="sun">
            <a:avLst/>
          </a:prstGeom>
          <a:solidFill>
            <a:srgbClr val="F9ED0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0270" y="100386"/>
            <a:ext cx="8814218" cy="66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Brief Introduction to A3 Report Format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47319" y="1322370"/>
            <a:ext cx="2776985" cy="984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/>
              <a:t>Insights/</a:t>
            </a:r>
            <a:r>
              <a:rPr lang="en-GB" b="1" u="sng" dirty="0" smtClean="0"/>
              <a:t>Observations</a:t>
            </a:r>
            <a:endParaRPr lang="en-GB" b="1" u="sng" dirty="0" smtClean="0"/>
          </a:p>
          <a:p>
            <a:pPr algn="ctr"/>
            <a:r>
              <a:rPr lang="en-GB" dirty="0" smtClean="0"/>
              <a:t>(Anything else we should keep in mind)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764704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The PCWG 2015 Road Map will use the A3 Report Format.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8811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4" grpId="0" animBg="1"/>
      <p:bldP spid="15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0270" y="100386"/>
            <a:ext cx="8814218" cy="66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A3 Report Format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80728"/>
            <a:ext cx="896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A3 Report Format</a:t>
            </a:r>
            <a:r>
              <a:rPr lang="en-GB" dirty="0" smtClean="0"/>
              <a:t>: Statement of problem and solution designed to fit on a single A3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913" y="1442393"/>
            <a:ext cx="5749591" cy="5286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2988" y="1627059"/>
            <a:ext cx="3316884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Report divided into </a:t>
            </a:r>
            <a:r>
              <a:rPr lang="en-GB" b="1" dirty="0" smtClean="0"/>
              <a:t>6 boxes*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Reasons for action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Current State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Target State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Gap Analysis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Action Plan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Insights and Observations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r>
              <a:rPr lang="en-GB" dirty="0" smtClean="0"/>
              <a:t>* Variants of the A3 report with up to 9 boxes exist, but the PCWG is working with a relatively simple form of the A3 report.</a:t>
            </a:r>
          </a:p>
          <a:p>
            <a:pPr marL="285750" indent="-285750">
              <a:buFont typeface="Arial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A3 thinking </a:t>
            </a:r>
            <a:r>
              <a:rPr lang="en-GB" dirty="0"/>
              <a:t>was pioneered by Toyota </a:t>
            </a:r>
            <a:r>
              <a:rPr lang="en-GB" dirty="0" smtClean="0"/>
              <a:t>see: </a:t>
            </a:r>
            <a:r>
              <a:rPr lang="en-GB" sz="1400" dirty="0" smtClean="0">
                <a:hlinkClick r:id="rId3"/>
              </a:rPr>
              <a:t>http</a:t>
            </a:r>
            <a:r>
              <a:rPr lang="en-GB" sz="1400" dirty="0">
                <a:hlinkClick r:id="rId3"/>
              </a:rPr>
              <a:t>://www.amazon.co.uk/Understanding-A3-Thinking-Component-Management/dp/1563273608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006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160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RESGROUP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41</cp:revision>
  <dcterms:created xsi:type="dcterms:W3CDTF">2014-12-15T18:59:02Z</dcterms:created>
  <dcterms:modified xsi:type="dcterms:W3CDTF">2015-02-12T21:28:49Z</dcterms:modified>
</cp:coreProperties>
</file>