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7" r:id="rId5"/>
  </p:sldMasterIdLst>
  <p:notesMasterIdLst>
    <p:notesMasterId r:id="rId21"/>
  </p:notesMasterIdLst>
  <p:sldIdLst>
    <p:sldId id="257" r:id="rId6"/>
    <p:sldId id="302" r:id="rId7"/>
    <p:sldId id="301" r:id="rId8"/>
    <p:sldId id="306" r:id="rId9"/>
    <p:sldId id="298" r:id="rId10"/>
    <p:sldId id="294" r:id="rId11"/>
    <p:sldId id="296" r:id="rId12"/>
    <p:sldId id="293" r:id="rId13"/>
    <p:sldId id="303" r:id="rId14"/>
    <p:sldId id="297" r:id="rId15"/>
    <p:sldId id="307" r:id="rId16"/>
    <p:sldId id="308" r:id="rId17"/>
    <p:sldId id="305" r:id="rId18"/>
    <p:sldId id="283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3790-FC78-4B7C-994C-001551491B12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B5619-8711-4638-A58C-EF0E13A8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D8AE-10EB-644F-97EC-77061D77B0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RES Master Bkgrnd SCT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Blue2 PNG copy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188"/>
            <a:ext cx="6200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Holding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484188"/>
            <a:ext cx="25257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576263"/>
            <a:ext cx="5643563" cy="752475"/>
          </a:xfrm>
        </p:spPr>
        <p:txBody>
          <a:bodyPr anchor="t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4788" y="1328738"/>
            <a:ext cx="5629275" cy="922337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63112D-6174-48D2-AF07-B2CD0EC3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D4E7-68A5-4922-A600-39A8B0B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62A9-382D-442F-BBE7-B7493E9E5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435100"/>
            <a:ext cx="3962400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0550" y="1435100"/>
            <a:ext cx="3963988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B7952-9B54-4AF3-A50B-0889E2427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5CC21-8268-4104-A363-BC75DD8E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4CB4-F94A-488F-B15D-D48FA9A3B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9D41-FEC4-42B4-9F3B-BF949774F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6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759B-1251-48CD-BB25-B91440C3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5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393A8-E0B9-4E96-BDCD-0F552CFF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4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E2F88-DC3F-4F0A-A9C8-CF4A7E945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3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7DA36-D32B-4F08-B107-74E48D5B2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3174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669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193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652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3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40595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15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78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24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93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419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55702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2" name="Picture 2" descr="Z:\Logos\icons\RES_6icons_we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28" y="4244810"/>
            <a:ext cx="7656838" cy="116166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5324F8-EFEF-4C5F-811A-35CC7624FAAE}" type="slidenum">
              <a:rPr lang="en-US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27128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36602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79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552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1702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D086E-44DA-4C43-B922-063D4B92383C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4784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09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87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252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3716" name="Picture 4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135" y="1506348"/>
            <a:ext cx="3352800" cy="49484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THERMAL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2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4738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4117" y="1697754"/>
            <a:ext cx="4394198" cy="475702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MARINE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3643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INFRASTRUCTURE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589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92EBC-DEF2-4E61-B2FC-E4D9B636B3DB}" type="slidenum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ENERGY SERVICES</a:t>
            </a:r>
            <a:endParaRPr lang="en-GB" sz="3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659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8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375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165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8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532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49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051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305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30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80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6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/>
              <a:t>26/06/2015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ChangeArrowheads="1"/>
          </p:cNvSpPr>
          <p:nvPr/>
        </p:nvSpPr>
        <p:spPr bwMode="auto">
          <a:xfrm>
            <a:off x="0" y="982663"/>
            <a:ext cx="8686800" cy="5332412"/>
          </a:xfrm>
          <a:prstGeom prst="rect">
            <a:avLst/>
          </a:prstGeom>
          <a:solidFill>
            <a:srgbClr val="E2D1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35100"/>
            <a:ext cx="8078788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0" y="688975"/>
            <a:ext cx="7556500" cy="404813"/>
          </a:xfrm>
          <a:prstGeom prst="rect">
            <a:avLst/>
          </a:prstGeom>
          <a:solidFill>
            <a:srgbClr val="F37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smtClean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730250"/>
            <a:ext cx="5527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3838" y="6454775"/>
            <a:ext cx="9382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8DB044-6603-41D9-A18C-F8728FE8EF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49159" name="Picture 3" descr="Holdin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t="21870" r="12239" b="30873"/>
          <a:stretch>
            <a:fillRect/>
          </a:stretch>
        </p:blipFill>
        <p:spPr bwMode="auto">
          <a:xfrm>
            <a:off x="7839075" y="282575"/>
            <a:ext cx="889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wg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15193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Power Curve Working Group Update</a:t>
            </a:r>
          </a:p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Roskilde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26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June 2015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77409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7279359" y="1665867"/>
            <a:ext cx="1760697" cy="17232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466281" y="2670781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D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7477121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364117" y="3345279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D</a:t>
            </a:r>
            <a:endParaRPr lang="en-US" b="1" dirty="0"/>
          </a:p>
        </p:txBody>
      </p:sp>
      <p:sp>
        <p:nvSpPr>
          <p:cNvPr id="222" name="Down Arrow 221"/>
          <p:cNvSpPr/>
          <p:nvPr/>
        </p:nvSpPr>
        <p:spPr>
          <a:xfrm rot="2271116">
            <a:off x="7494531" y="3682365"/>
            <a:ext cx="513969" cy="147771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7718" y="1665867"/>
            <a:ext cx="1905159" cy="17497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4640" y="268416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9640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2162" y="1665866"/>
            <a:ext cx="1905159" cy="1747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3808" y="2677165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4084" y="3353081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52356" y="1665865"/>
            <a:ext cx="1760697" cy="17497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9278" y="2683588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Proprietary Dataset 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44278" y="3355106"/>
            <a:ext cx="16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Organization C</a:t>
            </a:r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 rot="19163373">
            <a:off x="2542487" y="3769940"/>
            <a:ext cx="513969" cy="1299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3906410" y="3808082"/>
            <a:ext cx="513969" cy="76169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56429">
            <a:off x="6128412" y="3773282"/>
            <a:ext cx="513969" cy="796568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64891" y="4675640"/>
            <a:ext cx="1668441" cy="5777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43808" y="4648330"/>
            <a:ext cx="262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Aggregator</a:t>
            </a:r>
          </a:p>
          <a:p>
            <a:pPr algn="ctr"/>
            <a:r>
              <a:rPr lang="en-US" b="1" dirty="0" smtClean="0"/>
              <a:t>(Academic Institution )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364892" y="4647142"/>
            <a:ext cx="166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Combination Analysis</a:t>
            </a:r>
            <a:endParaRPr lang="en-US" b="1" dirty="0"/>
          </a:p>
        </p:txBody>
      </p:sp>
      <p:sp>
        <p:nvSpPr>
          <p:cNvPr id="97" name="Down Arrow 96"/>
          <p:cNvSpPr/>
          <p:nvPr/>
        </p:nvSpPr>
        <p:spPr>
          <a:xfrm>
            <a:off x="5993520" y="5405082"/>
            <a:ext cx="513969" cy="352344"/>
          </a:xfrm>
          <a:prstGeom prst="downArrow">
            <a:avLst>
              <a:gd name="adj1" fmla="val 43488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72877" y="5879179"/>
            <a:ext cx="260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Aggregated Hypothesis </a:t>
            </a:r>
            <a:r>
              <a:rPr lang="en-US" b="1" dirty="0"/>
              <a:t>Performance Metrics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-19190" y="3871113"/>
            <a:ext cx="23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Performance </a:t>
            </a:r>
            <a:r>
              <a:rPr lang="en-US" b="1" dirty="0" smtClean="0"/>
              <a:t>Metrics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50556" y="1887802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354543" y="1856419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5550118" y="1833126"/>
            <a:ext cx="1465471" cy="6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Analysis Definition Y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5662498" y="5808885"/>
            <a:ext cx="1094355" cy="931382"/>
            <a:chOff x="3879186" y="5658399"/>
            <a:chExt cx="1094355" cy="931382"/>
          </a:xfrm>
        </p:grpSpPr>
        <p:grpSp>
          <p:nvGrpSpPr>
            <p:cNvPr id="171" name="Group 170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72" name="TextBox 171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67718" y="548680"/>
            <a:ext cx="32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Hypothesis/Trial Methodology</a:t>
            </a:r>
            <a:endParaRPr lang="en-US" b="1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317984" y="530289"/>
            <a:ext cx="1094355" cy="931382"/>
            <a:chOff x="3879186" y="5658399"/>
            <a:chExt cx="1094355" cy="931382"/>
          </a:xfrm>
        </p:grpSpPr>
        <p:grpSp>
          <p:nvGrpSpPr>
            <p:cNvPr id="190" name="Group 189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44" name="TextBox 243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197" name="TextBox 1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91" name="TextBox 190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8" name="Down Arrow 247"/>
          <p:cNvSpPr/>
          <p:nvPr/>
        </p:nvSpPr>
        <p:spPr>
          <a:xfrm rot="2252063">
            <a:off x="4050051" y="1282800"/>
            <a:ext cx="478396" cy="576589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own Arrow 248"/>
          <p:cNvSpPr/>
          <p:nvPr/>
        </p:nvSpPr>
        <p:spPr>
          <a:xfrm rot="4028519">
            <a:off x="3075833" y="434603"/>
            <a:ext cx="507099" cy="1886952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Down Arrow 266"/>
          <p:cNvSpPr/>
          <p:nvPr/>
        </p:nvSpPr>
        <p:spPr>
          <a:xfrm rot="17445095">
            <a:off x="6146028" y="401568"/>
            <a:ext cx="478396" cy="1694681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Down Arrow 267"/>
          <p:cNvSpPr/>
          <p:nvPr/>
        </p:nvSpPr>
        <p:spPr>
          <a:xfrm rot="18504035">
            <a:off x="5297295" y="1230934"/>
            <a:ext cx="552545" cy="632483"/>
          </a:xfrm>
          <a:prstGeom prst="downArrow">
            <a:avLst>
              <a:gd name="adj1" fmla="val 22113"/>
              <a:gd name="adj2" fmla="val 449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2344357" y="3961533"/>
            <a:ext cx="548592" cy="482549"/>
            <a:chOff x="3879186" y="5658399"/>
            <a:chExt cx="1094355" cy="931382"/>
          </a:xfrm>
        </p:grpSpPr>
        <p:grpSp>
          <p:nvGrpSpPr>
            <p:cNvPr id="286" name="Group 285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297" name="TextBox 296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293" name="TextBox 29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87" name="TextBox 286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3907773" y="3934580"/>
            <a:ext cx="548592" cy="482549"/>
            <a:chOff x="3879186" y="5658399"/>
            <a:chExt cx="1094355" cy="931382"/>
          </a:xfrm>
        </p:grpSpPr>
        <p:grpSp>
          <p:nvGrpSpPr>
            <p:cNvPr id="302" name="Group 301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13" name="TextBox 312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8" name="Group 307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03" name="TextBox 302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6102453" y="3864078"/>
            <a:ext cx="548592" cy="482549"/>
            <a:chOff x="3879186" y="5658399"/>
            <a:chExt cx="1094355" cy="931382"/>
          </a:xfrm>
        </p:grpSpPr>
        <p:grpSp>
          <p:nvGrpSpPr>
            <p:cNvPr id="318" name="Group 317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29" name="TextBox 328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25" name="TextBox 32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19" name="TextBox 318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718643" y="3908570"/>
            <a:ext cx="548592" cy="482549"/>
            <a:chOff x="3879186" y="5658399"/>
            <a:chExt cx="1094355" cy="931382"/>
          </a:xfrm>
        </p:grpSpPr>
        <p:grpSp>
          <p:nvGrpSpPr>
            <p:cNvPr id="334" name="Group 333"/>
            <p:cNvGrpSpPr/>
            <p:nvPr/>
          </p:nvGrpSpPr>
          <p:grpSpPr>
            <a:xfrm>
              <a:off x="3879186" y="5658399"/>
              <a:ext cx="1094355" cy="931382"/>
              <a:chOff x="-2527003" y="836265"/>
              <a:chExt cx="1216926" cy="1136506"/>
            </a:xfrm>
          </p:grpSpPr>
          <p:grpSp>
            <p:nvGrpSpPr>
              <p:cNvPr id="339" name="Group 338"/>
              <p:cNvGrpSpPr/>
              <p:nvPr/>
            </p:nvGrpSpPr>
            <p:grpSpPr>
              <a:xfrm>
                <a:off x="-2519099" y="836265"/>
                <a:ext cx="1209022" cy="1136506"/>
                <a:chOff x="-2519099" y="836265"/>
                <a:chExt cx="1209022" cy="1136506"/>
              </a:xfrm>
            </p:grpSpPr>
            <p:sp>
              <p:nvSpPr>
                <p:cNvPr id="345" name="TextBox 344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-1611286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 rot="16200000">
                <a:off x="-2480014" y="799591"/>
                <a:ext cx="1122948" cy="1216926"/>
                <a:chOff x="-2519099" y="836265"/>
                <a:chExt cx="1209025" cy="1136508"/>
              </a:xfrm>
            </p:grpSpPr>
            <p:sp>
              <p:nvSpPr>
                <p:cNvPr id="341" name="TextBox 340"/>
                <p:cNvSpPr txBox="1"/>
                <p:nvPr/>
              </p:nvSpPr>
              <p:spPr>
                <a:xfrm>
                  <a:off x="-2519099" y="836265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-2217890" y="83626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-1914290" y="837486"/>
                  <a:ext cx="301209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-1611282" y="837488"/>
                  <a:ext cx="301208" cy="11352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35" name="TextBox 334"/>
            <p:cNvSpPr txBox="1"/>
            <p:nvPr/>
          </p:nvSpPr>
          <p:spPr>
            <a:xfrm>
              <a:off x="3880362" y="6102362"/>
              <a:ext cx="543946" cy="487419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3879187" y="5658399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413075" y="5670747"/>
              <a:ext cx="545122" cy="443963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413075" y="6100223"/>
              <a:ext cx="545122" cy="489558"/>
            </a:xfrm>
            <a:prstGeom prst="rect">
              <a:avLst/>
            </a:prstGeom>
            <a:solidFill>
              <a:srgbClr val="3366FF">
                <a:alpha val="50000"/>
              </a:srgbClr>
            </a:solidFill>
            <a:ln>
              <a:noFill/>
              <a:prstDash val="solid"/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7592" y="5879179"/>
            <a:ext cx="2551597" cy="6463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How well did the trial method perform?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31" name="TextBox 6"/>
          <p:cNvSpPr txBox="1">
            <a:spLocks noChangeArrowheads="1"/>
          </p:cNvSpPr>
          <p:nvPr/>
        </p:nvSpPr>
        <p:spPr bwMode="auto">
          <a:xfrm>
            <a:off x="-36512" y="-831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PCWG-Share-01: Data Flow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13602"/>
            <a:ext cx="8390706" cy="335078"/>
          </a:xfrm>
        </p:spPr>
        <p:txBody>
          <a:bodyPr>
            <a:noAutofit/>
          </a:bodyPr>
          <a:lstStyle/>
          <a:p>
            <a:r>
              <a:rPr lang="en-GB" sz="2700" b="1" dirty="0" smtClean="0">
                <a:solidFill>
                  <a:srgbClr val="00B0F0"/>
                </a:solidFill>
                <a:latin typeface="Calibri" pitchFamily="34" charset="0"/>
                <a:ea typeface="+mn-ea"/>
                <a:cs typeface="+mn-cs"/>
              </a:rPr>
              <a:t>Open Source Excel Benchmarks</a:t>
            </a:r>
            <a:endParaRPr lang="en-GB" sz="2700" b="1" dirty="0">
              <a:solidFill>
                <a:srgbClr val="00B0F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37" y="6458890"/>
            <a:ext cx="84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Excel Consensus Analysis for IEC Turbulence Correction and Associated Documentation</a:t>
            </a:r>
            <a:endParaRPr lang="en-GB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7" y="1844627"/>
            <a:ext cx="7643711" cy="392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8" y="958867"/>
            <a:ext cx="7092086" cy="545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858" y="602685"/>
            <a:ext cx="878497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All methods examined by PCWG-Share-01 will have a publically available Benchmark.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b="1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25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4" y="620688"/>
            <a:ext cx="4032448" cy="283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3" y="3573016"/>
            <a:ext cx="7632707" cy="296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69" y="620689"/>
            <a:ext cx="3615239" cy="2833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Analysis Tool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237" y="6458890"/>
            <a:ext cx="84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Excel Benchmark and PCWG Analysis Tool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5496" y="892808"/>
            <a:ext cx="8551867" cy="6639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Another key action of the PCWG 2015 roadmap is the creation of a document to </a:t>
            </a:r>
            <a:r>
              <a:rPr lang="en-US" sz="2000" dirty="0" err="1" smtClean="0"/>
              <a:t>harmonise</a:t>
            </a:r>
            <a:r>
              <a:rPr lang="en-US" sz="2000" dirty="0" smtClean="0"/>
              <a:t> the communication of power curve information.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GB" sz="2000" dirty="0"/>
              <a:t> The guidelines </a:t>
            </a:r>
            <a:r>
              <a:rPr lang="en-GB" sz="2000" dirty="0" smtClean="0"/>
              <a:t>aim to </a:t>
            </a:r>
            <a:r>
              <a:rPr lang="en-GB" sz="2000" dirty="0"/>
              <a:t>ensure that </a:t>
            </a:r>
            <a:r>
              <a:rPr lang="en-GB" sz="2000" dirty="0" smtClean="0"/>
              <a:t>all stakeholders </a:t>
            </a:r>
            <a:r>
              <a:rPr lang="en-GB" sz="2000" dirty="0"/>
              <a:t>can confidently: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B0F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36512" y="20771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Harmonisation of Power Curve Communication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55734"/>
            <a:ext cx="3996085" cy="2547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5536" y="2321436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00B0F0"/>
                </a:solidFill>
              </a:rPr>
              <a:t>Understand the evidence base behind the </a:t>
            </a:r>
            <a:r>
              <a:rPr lang="en-GB" b="1" dirty="0" smtClean="0">
                <a:solidFill>
                  <a:srgbClr val="00B0F0"/>
                </a:solidFill>
              </a:rPr>
              <a:t>documented turbine performance.</a:t>
            </a:r>
            <a:endParaRPr lang="en-GB" b="1" dirty="0">
              <a:solidFill>
                <a:srgbClr val="00B0F0"/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 smtClean="0">
                <a:solidFill>
                  <a:srgbClr val="00B0F0"/>
                </a:solidFill>
              </a:rPr>
              <a:t>Understand </a:t>
            </a:r>
            <a:r>
              <a:rPr lang="en-GB" b="1" dirty="0">
                <a:solidFill>
                  <a:srgbClr val="00B0F0"/>
                </a:solidFill>
              </a:rPr>
              <a:t>what elements of the </a:t>
            </a:r>
            <a:r>
              <a:rPr lang="en-GB" b="1" dirty="0" smtClean="0">
                <a:solidFill>
                  <a:srgbClr val="00B0F0"/>
                </a:solidFill>
              </a:rPr>
              <a:t>turbine performance data are warranted </a:t>
            </a:r>
            <a:r>
              <a:rPr lang="en-GB" b="1" dirty="0">
                <a:solidFill>
                  <a:srgbClr val="00B0F0"/>
                </a:solidFill>
              </a:rPr>
              <a:t>and what elements are purely informative.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 smtClean="0">
                <a:solidFill>
                  <a:srgbClr val="00B0F0"/>
                </a:solidFill>
              </a:rPr>
              <a:t>Understand </a:t>
            </a:r>
            <a:r>
              <a:rPr lang="en-GB" b="1" dirty="0">
                <a:solidFill>
                  <a:srgbClr val="00B0F0"/>
                </a:solidFill>
              </a:rPr>
              <a:t>how to model turbine performance in Inner Range Conditions</a:t>
            </a:r>
            <a:r>
              <a:rPr lang="en-GB" b="1" dirty="0" smtClean="0">
                <a:solidFill>
                  <a:srgbClr val="00B0F0"/>
                </a:solidFill>
              </a:rPr>
              <a:t>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00B0F0"/>
                </a:solidFill>
              </a:rPr>
              <a:t>Understand how to model turbine performance in Outer Range Conditions.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5951021"/>
            <a:ext cx="892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 </a:t>
            </a: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DRAFT document </a:t>
            </a: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“Guidelines for Preparation of a Turbine Performance Information </a:t>
            </a: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Pack” has been circulated to members and will </a:t>
            </a: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be discussed at the June </a:t>
            </a:r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PCWG </a:t>
            </a:r>
            <a:r>
              <a:rPr lang="en-GB" altLang="en-US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meeting.</a:t>
            </a:r>
          </a:p>
        </p:txBody>
      </p:sp>
    </p:spTree>
    <p:extLst>
      <p:ext uri="{BB962C8B-B14F-4D97-AF65-F5344CB8AC3E}">
        <p14:creationId xmlns:p14="http://schemas.microsoft.com/office/powerpoint/2010/main" val="31568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35669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Review Agenda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8690" y="623731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Any other objectives for today?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8690" y="11663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Objectives for 26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June 2015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783" y="280000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</a:rPr>
              <a:t>Finalise Intelligence Sharing Definition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b="1" dirty="0" smtClean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</a:rPr>
              <a:t>Discuss the draft Power Deviation Matrix Consensus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b="1" dirty="0" smtClean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</a:rPr>
              <a:t>Increase familiarity with the process of setting up datasets in the PCWG Analysis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b="1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</a:rPr>
              <a:t>Establish a PCWG Beta Testing Group</a:t>
            </a:r>
            <a:endParaRPr lang="en-GB" altLang="en-US" sz="2400" b="1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400" b="1" dirty="0" smtClean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400" b="1" dirty="0" smtClean="0">
                <a:solidFill>
                  <a:srgbClr val="00B0F0"/>
                </a:solidFill>
              </a:rPr>
              <a:t>Beginning discussions on the power curve information harmonisation document.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-36512" y="27972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The Power Curve Working Group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504" y="1052736"/>
            <a:ext cx="519671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PCWG aims to further refine the 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accuracy 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energy 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yield predictions 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to </a:t>
            </a:r>
            <a:r>
              <a:rPr lang="en-GB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improve </a:t>
            </a:r>
            <a:r>
              <a:rPr lang="en-GB" alt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investor confidence</a:t>
            </a:r>
            <a:r>
              <a:rPr lang="en-GB" altLang="en-US" sz="2400" b="1" dirty="0" smtClean="0">
                <a:solidFill>
                  <a:srgbClr val="0076C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400" b="1" dirty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latin typeface="Calibri" panose="020F0502020204030204" pitchFamily="34" charset="0"/>
                <a:cs typeface="Traditional Arabic" panose="02020603050405020304" pitchFamily="18" charset="-78"/>
              </a:rPr>
              <a:t>The PCWG has over 200 members across 80 organisations.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400" b="1" dirty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1291771"/>
            <a:ext cx="2520279" cy="213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64088" y="4000996"/>
            <a:ext cx="3504020" cy="1954683"/>
            <a:chOff x="5580112" y="3658557"/>
            <a:chExt cx="3504020" cy="195468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721956"/>
              <a:ext cx="3222762" cy="184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8549047" y="3658557"/>
              <a:ext cx="535085" cy="1827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828550" y="4609179"/>
              <a:ext cx="1891285" cy="1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Turbulence Intensity [%]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180095" y="3701226"/>
              <a:ext cx="267542" cy="3467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92252" y="5270420"/>
              <a:ext cx="3467508" cy="318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Wind Speed [m/s]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4380" y="3717032"/>
              <a:ext cx="2303239" cy="15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Colour = % Power Deviation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25698" y="3856980"/>
            <a:ext cx="502236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PCWG is </a:t>
            </a:r>
            <a:r>
              <a:rPr lang="en-GB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focused on accurately predicting wind turbine performance in ‘non-standard’ (outer range) atmospheric conditions</a:t>
            </a:r>
            <a:r>
              <a:rPr lang="en-GB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 e.g. low/high shear/veer, low/high turbulence, inflow etc.</a:t>
            </a:r>
            <a:endParaRPr lang="en-GB" altLang="en-US" sz="2400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5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4462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Impact of Investment Risk on Project Economics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73269"/>
              </p:ext>
            </p:extLst>
          </p:nvPr>
        </p:nvGraphicFramePr>
        <p:xfrm>
          <a:off x="4139952" y="1474060"/>
          <a:ext cx="4460150" cy="87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474060"/>
                        <a:ext cx="4460150" cy="8748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0224" y="2636912"/>
            <a:ext cx="90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Examine impact of cost reduction and discount rate on NPV </a:t>
            </a:r>
            <a:r>
              <a:rPr lang="en-GB" b="1" dirty="0" smtClean="0"/>
              <a:t>(</a:t>
            </a:r>
            <a:r>
              <a:rPr lang="en-GB" b="1" dirty="0" smtClean="0">
                <a:solidFill>
                  <a:srgbClr val="FF0000"/>
                </a:solidFill>
              </a:rPr>
              <a:t>illustrative numbers only</a:t>
            </a:r>
            <a:r>
              <a:rPr lang="en-GB" b="1" dirty="0" smtClean="0"/>
              <a:t>) 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62232" y="620688"/>
            <a:ext cx="851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Investors  quantify risk using a discount rate (also called a hurdle rate). The discount rate expresses an expectation of return for a given level of risk. 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95536" y="1340768"/>
            <a:ext cx="38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Net present value (NPV)</a:t>
            </a:r>
            <a:r>
              <a:rPr lang="en-GB" dirty="0" smtClean="0"/>
              <a:t> can be interpreted as the money left over after an investor’s expectation if return has been satisfied.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95536" y="3240397"/>
            <a:ext cx="32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Define cost reduction factor r</a:t>
            </a:r>
            <a:endParaRPr lang="en-GB" b="1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70853"/>
              </p:ext>
            </p:extLst>
          </p:nvPr>
        </p:nvGraphicFramePr>
        <p:xfrm>
          <a:off x="3810520" y="3092842"/>
          <a:ext cx="4993339" cy="76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5" imgW="3251160" imgH="457200" progId="Equation.3">
                  <p:embed/>
                </p:oleObj>
              </mc:Choice>
              <mc:Fallback>
                <p:oleObj name="Equation" r:id="rId5" imgW="3251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520" y="3092842"/>
                        <a:ext cx="4993339" cy="76820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948264" y="4293096"/>
            <a:ext cx="197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Reducing of investment risk and reducing of costs has similar impact on project economics</a:t>
            </a:r>
            <a:endParaRPr lang="en-GB" b="1" dirty="0">
              <a:solidFill>
                <a:srgbClr val="00B0F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7584" y="3709315"/>
            <a:ext cx="6273988" cy="3104061"/>
            <a:chOff x="1187625" y="3493291"/>
            <a:chExt cx="6273988" cy="3104061"/>
          </a:xfrm>
        </p:grpSpPr>
        <p:sp>
          <p:nvSpPr>
            <p:cNvPr id="15" name="TextBox 14"/>
            <p:cNvSpPr txBox="1"/>
            <p:nvPr/>
          </p:nvSpPr>
          <p:spPr>
            <a:xfrm rot="16200000">
              <a:off x="416731" y="4931633"/>
              <a:ext cx="191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00B0F0"/>
                  </a:solidFill>
                </a:rPr>
                <a:t>Increasing Cost</a:t>
              </a:r>
              <a:endParaRPr lang="en-GB" b="1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628965" y="6220565"/>
              <a:ext cx="5832648" cy="1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28965" y="3842838"/>
              <a:ext cx="0" cy="2377727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28965" y="6228020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00B0F0"/>
                  </a:solidFill>
                </a:rPr>
                <a:t>Increasing Risk</a:t>
              </a:r>
              <a:endParaRPr lang="en-GB" b="1" dirty="0">
                <a:solidFill>
                  <a:srgbClr val="00B0F0"/>
                </a:solidFill>
              </a:endParaRPr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1" y="3933056"/>
              <a:ext cx="4467225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 rot="16200000">
              <a:off x="1251726" y="4867023"/>
              <a:ext cx="1803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Cost</a:t>
              </a:r>
              <a:endParaRPr lang="en-GB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31781" y="3493291"/>
              <a:ext cx="2973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Discount Rate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32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3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03" y="1761901"/>
            <a:ext cx="6680581" cy="41153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21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altLang="en-US" sz="3200" b="1" dirty="0" smtClean="0">
                <a:solidFill>
                  <a:srgbClr val="00B0F0"/>
                </a:solidFill>
                <a:latin typeface="Calibri" pitchFamily="34" charset="0"/>
                <a:ea typeface="+mn-ea"/>
                <a:cs typeface="+mn-cs"/>
              </a:rPr>
              <a:t>PCWG Key Concept: </a:t>
            </a:r>
            <a:r>
              <a:rPr lang="en-GB" altLang="en-US" sz="3200" b="1" dirty="0">
                <a:solidFill>
                  <a:srgbClr val="00B0F0"/>
                </a:solidFill>
                <a:latin typeface="Calibri" pitchFamily="34" charset="0"/>
                <a:ea typeface="+mn-ea"/>
                <a:cs typeface="+mn-cs"/>
              </a:rPr>
              <a:t>Inner/Outer </a:t>
            </a:r>
            <a:r>
              <a:rPr lang="en-GB" altLang="en-US" sz="3200" b="1" dirty="0" smtClean="0">
                <a:solidFill>
                  <a:srgbClr val="00B0F0"/>
                </a:solidFill>
                <a:latin typeface="Calibri" pitchFamily="34" charset="0"/>
                <a:ea typeface="+mn-ea"/>
                <a:cs typeface="+mn-cs"/>
              </a:rPr>
              <a:t>Range</a:t>
            </a:r>
            <a:endParaRPr lang="en-GB" sz="3200" b="1" dirty="0">
              <a:solidFill>
                <a:srgbClr val="00B0F0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49" y="910461"/>
            <a:ext cx="8030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Dec 2013 the PCWG published a document on the </a:t>
            </a:r>
            <a:r>
              <a:rPr lang="en-GB" b="1" dirty="0">
                <a:solidFill>
                  <a:srgbClr val="00B0F0"/>
                </a:solidFill>
                <a:latin typeface="Calibri" panose="020F0502020204030204" pitchFamily="34" charset="0"/>
              </a:rPr>
              <a:t>Inner/Outer Range </a:t>
            </a:r>
            <a:r>
              <a:rPr lang="en-GB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Proposal </a:t>
            </a:r>
            <a:r>
              <a:rPr lang="en-GB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(see </a:t>
            </a:r>
            <a:r>
              <a:rPr lang="en-GB" kern="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www.pcwg.org</a:t>
            </a:r>
            <a:r>
              <a:rPr lang="en-GB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endParaRPr lang="en-GB" sz="11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427" y="6023029"/>
            <a:ext cx="835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kern="0" dirty="0" smtClean="0">
                <a:solidFill>
                  <a:srgbClr val="000000"/>
                </a:solidFill>
              </a:rPr>
              <a:t>Inner/Outer Range proposal is a </a:t>
            </a:r>
            <a:r>
              <a:rPr lang="en-GB" b="1" kern="0" dirty="0" smtClean="0">
                <a:solidFill>
                  <a:srgbClr val="00B0F0"/>
                </a:solidFill>
              </a:rPr>
              <a:t>concept developed to assist technical and contractual discussions</a:t>
            </a:r>
            <a:r>
              <a:rPr lang="en-GB" kern="0" dirty="0" smtClean="0">
                <a:solidFill>
                  <a:srgbClr val="000000"/>
                </a:solidFill>
              </a:rPr>
              <a:t> relating to turbine performance in real world conditions.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51" y="2215079"/>
            <a:ext cx="5868538" cy="335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90" y="3363215"/>
            <a:ext cx="2052231" cy="150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3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12" y="5805264"/>
            <a:ext cx="9094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Openness is a key principle, all historic proceedings are available online at</a:t>
            </a:r>
            <a:endParaRPr lang="en-GB" sz="2200" dirty="0">
              <a:hlinkClick r:id="rId2"/>
            </a:endParaRPr>
          </a:p>
          <a:p>
            <a:pPr algn="ctr"/>
            <a:r>
              <a:rPr lang="en-GB" sz="2200" dirty="0" smtClean="0">
                <a:hlinkClick r:id="rId2"/>
              </a:rPr>
              <a:t>www.pcwg.org</a:t>
            </a:r>
            <a:endParaRPr lang="en-GB" sz="2200" dirty="0" smtClean="0"/>
          </a:p>
          <a:p>
            <a:pPr algn="ctr"/>
            <a:endParaRPr lang="en-GB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-36512" y="27972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2015 Roadmap Themes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3502" y="1340768"/>
            <a:ext cx="3136407" cy="187220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PCWG Open Source Analysis Tool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59632" y="3573016"/>
            <a:ext cx="3020277" cy="165618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Open Source Excel Benchmarks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1340768"/>
            <a:ext cx="2880320" cy="187220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Intelligence Sharing Initiative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35956" y="3573016"/>
            <a:ext cx="2916364" cy="165618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Harmonised 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Stakeholder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5146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37203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Download PCWG 2015 Roadmap from </a:t>
            </a:r>
            <a:r>
              <a:rPr lang="en-GB" sz="2200" dirty="0">
                <a:hlinkClick r:id="rId2"/>
              </a:rPr>
              <a:t>www.pcwg.org</a:t>
            </a:r>
            <a:endParaRPr lang="en-GB" sz="2200" dirty="0"/>
          </a:p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906567" y="516898"/>
            <a:ext cx="342038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Background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(Reasons for </a:t>
            </a:r>
            <a:r>
              <a:rPr lang="en-GB" b="1" dirty="0" smtClean="0">
                <a:solidFill>
                  <a:schemeClr val="tx1"/>
                </a:solidFill>
              </a:rPr>
              <a:t>Action)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2683635"/>
            <a:ext cx="3420380" cy="1145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Current Industry State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(Where we are now)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592" y="3907771"/>
            <a:ext cx="3420380" cy="247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Target Industry State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(Where we need to be)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1980" y="516898"/>
            <a:ext cx="3420380" cy="2480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Reasons for gap between current and </a:t>
            </a:r>
            <a:r>
              <a:rPr lang="en-GB" b="1" dirty="0" smtClean="0">
                <a:solidFill>
                  <a:schemeClr val="tx1"/>
                </a:solidFill>
              </a:rPr>
              <a:t>target states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1980" y="3100230"/>
            <a:ext cx="3420380" cy="2344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PCWG 2015 Actions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What we are doing to close gap and achieve target state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91980" y="5530645"/>
            <a:ext cx="3420380" cy="850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Insights/Observations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0" y="-8310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2015 Roadmap – A3 Format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6632"/>
            <a:ext cx="8343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17" y="6372036"/>
            <a:ext cx="7989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Download PCWG 2015 Roadmap from </a:t>
            </a:r>
            <a:r>
              <a:rPr lang="en-GB" sz="2200" dirty="0" smtClean="0">
                <a:hlinkClick r:id="rId3"/>
              </a:rPr>
              <a:t>www.pcwg.org</a:t>
            </a:r>
            <a:endParaRPr lang="en-GB" sz="2200" dirty="0"/>
          </a:p>
        </p:txBody>
      </p:sp>
      <p:sp>
        <p:nvSpPr>
          <p:cNvPr id="2" name="Rectangle 1"/>
          <p:cNvSpPr/>
          <p:nvPr/>
        </p:nvSpPr>
        <p:spPr>
          <a:xfrm>
            <a:off x="911789" y="3692352"/>
            <a:ext cx="3420380" cy="232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7" y="548680"/>
            <a:ext cx="8493766" cy="571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3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0" y="141312"/>
            <a:ext cx="8343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63988" y="2852936"/>
            <a:ext cx="3420380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"/>
          <a:stretch/>
        </p:blipFill>
        <p:spPr bwMode="auto">
          <a:xfrm>
            <a:off x="676798" y="332656"/>
            <a:ext cx="8143674" cy="603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" y="6372036"/>
            <a:ext cx="848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Download PCWG 2015 Roadmap from </a:t>
            </a:r>
            <a:r>
              <a:rPr lang="en-GB" sz="2200" dirty="0">
                <a:hlinkClick r:id="rId4"/>
              </a:rPr>
              <a:t>www.pcwg.org</a:t>
            </a:r>
            <a:endParaRPr lang="en-GB" sz="2200" dirty="0"/>
          </a:p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2596" y="692695"/>
            <a:ext cx="8127876" cy="3554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83185" y="2115434"/>
            <a:ext cx="248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Intelligence Sharing Initiative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596" y="4289080"/>
            <a:ext cx="8127876" cy="151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5814" y="4745367"/>
            <a:ext cx="241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Turbine Performance Information Pack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36512" y="135706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PCWG Intelligence Sharing Initiative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858" y="913944"/>
            <a:ext cx="87849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 key focus of the PCWG during 2015 is the 1</a:t>
            </a:r>
            <a:r>
              <a:rPr lang="en-GB" altLang="en-US" sz="2000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st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 PCWG Intelligence Sharing Initiative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(PCWG-Share-01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).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2000" b="1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initiative aims 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to aggregate information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across organization boundaries </a:t>
            </a: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in order to deliver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a step change in industry understanding of turbine performance. </a:t>
            </a:r>
            <a:endParaRPr lang="en-GB" altLang="en-US" sz="2000" dirty="0" smtClean="0">
              <a:solidFill>
                <a:srgbClr val="0076C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3369766"/>
            <a:ext cx="1512168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Propose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6344" y="3368025"/>
            <a:ext cx="1512168" cy="7200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36096" y="3368025"/>
            <a:ext cx="1512168" cy="7200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236" y="5445224"/>
            <a:ext cx="8849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The proposed structure of PCWG-Share-01 has been captured in a “definition document” which is currently with PCWG members for comment and will be finalised at the June 2015 PCWG meeting.</a:t>
            </a:r>
            <a:endParaRPr lang="en-GB" altLang="en-US" sz="2000" dirty="0">
              <a:solidFill>
                <a:srgbClr val="000000"/>
              </a:solidFill>
              <a:latin typeface="Calibri" panose="020F0502020204030204" pitchFamily="34" charset="0"/>
              <a:cs typeface="Traditional Arabic" panose="02020603050405020304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4233862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Decide on methods to be tested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555776" y="4160113"/>
            <a:ext cx="2556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Evaluate performance of trial methods on each individual dataset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076056" y="4233862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Combine performance metrics of all datasets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7434728" y="3368025"/>
            <a:ext cx="1512168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Disseminate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1728" y="4233862"/>
            <a:ext cx="1672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raditional Arabic" panose="02020603050405020304" pitchFamily="18" charset="-78"/>
              </a:rPr>
              <a:t>Publically disseminate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dirty="0" smtClean="0"/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721</Words>
  <Application>Microsoft Office PowerPoint</Application>
  <PresentationFormat>On-screen Show (4:3)</PresentationFormat>
  <Paragraphs>115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Office Theme</vt:lpstr>
      <vt:lpstr>37_Default Design</vt:lpstr>
      <vt:lpstr>17_Default Design</vt:lpstr>
      <vt:lpstr>16_Default Design</vt:lpstr>
      <vt:lpstr>1_Office Theme</vt:lpstr>
      <vt:lpstr>Equation</vt:lpstr>
      <vt:lpstr>PowerPoint Presentation</vt:lpstr>
      <vt:lpstr>PowerPoint Presentation</vt:lpstr>
      <vt:lpstr>PowerPoint Presentation</vt:lpstr>
      <vt:lpstr>PCWG Key Concept: Inner/Outer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Source Excel Benchmarks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41</cp:revision>
  <dcterms:created xsi:type="dcterms:W3CDTF">2015-05-07T19:09:35Z</dcterms:created>
  <dcterms:modified xsi:type="dcterms:W3CDTF">2015-06-26T07:50:25Z</dcterms:modified>
</cp:coreProperties>
</file>