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7" r:id="rId5"/>
  </p:sldMasterIdLst>
  <p:notesMasterIdLst>
    <p:notesMasterId r:id="rId24"/>
  </p:notesMasterIdLst>
  <p:sldIdLst>
    <p:sldId id="257" r:id="rId6"/>
    <p:sldId id="302" r:id="rId7"/>
    <p:sldId id="301" r:id="rId8"/>
    <p:sldId id="298" r:id="rId9"/>
    <p:sldId id="296" r:id="rId10"/>
    <p:sldId id="293" r:id="rId11"/>
    <p:sldId id="303" r:id="rId12"/>
    <p:sldId id="312" r:id="rId13"/>
    <p:sldId id="297" r:id="rId14"/>
    <p:sldId id="314" r:id="rId15"/>
    <p:sldId id="307" r:id="rId16"/>
    <p:sldId id="308" r:id="rId17"/>
    <p:sldId id="311" r:id="rId18"/>
    <p:sldId id="305" r:id="rId19"/>
    <p:sldId id="313" r:id="rId20"/>
    <p:sldId id="283" r:id="rId21"/>
    <p:sldId id="310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3790-FC78-4B7C-994C-001551491B12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B5619-8711-4638-A58C-EF0E13A8E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D8AE-10EB-644F-97EC-77061D77B0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D8AE-10EB-644F-97EC-77061D77B0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3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0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RES Master Bkgrnd SCT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Blue2 PNG copy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6200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Holding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84188"/>
            <a:ext cx="25257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576263"/>
            <a:ext cx="5643563" cy="752475"/>
          </a:xfrm>
        </p:spPr>
        <p:txBody>
          <a:bodyPr anchor="t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4788" y="1328738"/>
            <a:ext cx="5629275" cy="922337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63112D-6174-48D2-AF07-B2CD0EC3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D4E7-68A5-4922-A600-39A8B0B7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762A9-382D-442F-BBE7-B7493E9E5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435100"/>
            <a:ext cx="3962400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0550" y="1435100"/>
            <a:ext cx="3963988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B7952-9B54-4AF3-A50B-0889E2427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5CC21-8268-4104-A363-BC75DD8E8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4CB4-F94A-488F-B15D-D48FA9A3B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9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9D41-FEC4-42B4-9F3B-BF949774F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6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759B-1251-48CD-BB25-B91440C36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58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393A8-E0B9-4E96-BDCD-0F552CFF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4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E2F88-DC3F-4F0A-A9C8-CF4A7E945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3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7DA36-D32B-4F08-B107-74E48D5B2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31745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669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0193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6529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32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0595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15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78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24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93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4195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59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55702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2" name="Picture 2" descr="Z:\Logos\icons\RES_6icons_we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28" y="4244810"/>
            <a:ext cx="7656838" cy="116166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5324F8-EFEF-4C5F-811A-35CC7624FAAE}" type="slidenum">
              <a:rPr lang="en-US">
                <a:solidFill>
                  <a:srgbClr val="FFFFFF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27128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36602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794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552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41702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D086E-44DA-4C43-B922-063D4B92383C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4784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09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1870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252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3716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135" y="1506348"/>
            <a:ext cx="3352800" cy="494842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THERMAL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2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4738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4117" y="1697754"/>
            <a:ext cx="4394198" cy="475702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MARINE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3643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INFRASTRUCTURE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589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ENERGY SERVICES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659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38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375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165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8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532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649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051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305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300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80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6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2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/>
          <p:cNvSpPr>
            <a:spLocks noChangeArrowheads="1"/>
          </p:cNvSpPr>
          <p:nvPr/>
        </p:nvSpPr>
        <p:spPr bwMode="auto">
          <a:xfrm>
            <a:off x="0" y="982663"/>
            <a:ext cx="8686800" cy="5332412"/>
          </a:xfrm>
          <a:prstGeom prst="rect">
            <a:avLst/>
          </a:prstGeom>
          <a:solidFill>
            <a:srgbClr val="E2D1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35100"/>
            <a:ext cx="8078788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0" y="688975"/>
            <a:ext cx="7556500" cy="404813"/>
          </a:xfrm>
          <a:prstGeom prst="rect">
            <a:avLst/>
          </a:prstGeom>
          <a:solidFill>
            <a:srgbClr val="F37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730250"/>
            <a:ext cx="552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3838" y="6454775"/>
            <a:ext cx="9382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8DB044-6603-41D9-A18C-F8728FE8EF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49159" name="Picture 3" descr="Holdin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7" t="21870" r="12239" b="30873"/>
          <a:stretch>
            <a:fillRect/>
          </a:stretch>
        </p:blipFill>
        <p:spPr bwMode="auto">
          <a:xfrm>
            <a:off x="7839075" y="282575"/>
            <a:ext cx="889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w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cwg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15193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Power Curve Working Group Update</a:t>
            </a:r>
          </a:p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New Orleans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15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September 2015</a:t>
            </a: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77409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09600" y="5192957"/>
            <a:ext cx="8305800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10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5040557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5334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June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4775" y="228600"/>
            <a:ext cx="14668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Finalise Definition Doc</a:t>
            </a:r>
            <a:endParaRPr lang="en-GB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1524000" y="838200"/>
            <a:ext cx="423386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Finalise </a:t>
            </a:r>
            <a:r>
              <a:rPr lang="en-GB" sz="1400" b="1" dirty="0" smtClean="0"/>
              <a:t>Analysis Tool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33600" y="5040557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5334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July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524000" y="1447800"/>
            <a:ext cx="425767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PCWG Participants work to set up their proprietary datasets</a:t>
            </a:r>
            <a:endParaRPr lang="en-GB" sz="14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352800" y="50292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5334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57175" y="5715000"/>
            <a:ext cx="103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Roskilde</a:t>
            </a:r>
          </a:p>
          <a:p>
            <a:pPr algn="ctr"/>
            <a:r>
              <a:rPr lang="en-GB" b="1" dirty="0" smtClean="0">
                <a:solidFill>
                  <a:srgbClr val="00B050"/>
                </a:solidFill>
              </a:rPr>
              <a:t>PCWG Meeting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50292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4800" y="5334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Sep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5678269"/>
            <a:ext cx="14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US PCWG Meeting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76724" y="2080752"/>
            <a:ext cx="15049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Aggregate Initial results + Present</a:t>
            </a:r>
            <a:endParaRPr lang="en-GB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743574" y="50292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6374" y="5334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Oct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038724" y="5678269"/>
            <a:ext cx="143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Aarhus</a:t>
            </a:r>
          </a:p>
          <a:p>
            <a:pPr algn="ctr"/>
            <a:r>
              <a:rPr lang="en-GB" b="1" dirty="0" smtClean="0">
                <a:solidFill>
                  <a:srgbClr val="00B050"/>
                </a:solidFill>
              </a:rPr>
              <a:t>PCWG Meeting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886574" y="50292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29374" y="5334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Nov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6348412" y="6211669"/>
            <a:ext cx="104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C000"/>
                </a:solidFill>
              </a:rPr>
              <a:t>EWEA Paris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953374" y="50292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96174" y="5334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Dec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7248524" y="5678269"/>
            <a:ext cx="143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London</a:t>
            </a:r>
          </a:p>
          <a:p>
            <a:pPr algn="ctr"/>
            <a:r>
              <a:rPr lang="en-GB" b="1" dirty="0" smtClean="0">
                <a:solidFill>
                  <a:srgbClr val="00B050"/>
                </a:solidFill>
              </a:rPr>
              <a:t>PCWG Meeting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67150" y="6216445"/>
            <a:ext cx="130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C000"/>
                </a:solidFill>
              </a:rPr>
              <a:t>AWEA New Orleans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81674" y="2819400"/>
            <a:ext cx="199072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PCWG Participants perform further analysis</a:t>
            </a:r>
            <a:endParaRPr lang="en-GB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6172200" y="35052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Aggregate final results + Present</a:t>
            </a:r>
            <a:endParaRPr lang="en-GB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13498" y="4229100"/>
            <a:ext cx="14668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Agree Conclusions</a:t>
            </a:r>
            <a:endParaRPr lang="en-GB" sz="1400" b="1" dirty="0"/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-36512" y="-831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PCWG-Share-01: Timeline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13602"/>
            <a:ext cx="8390706" cy="335078"/>
          </a:xfrm>
        </p:spPr>
        <p:txBody>
          <a:bodyPr>
            <a:noAutofit/>
          </a:bodyPr>
          <a:lstStyle/>
          <a:p>
            <a:r>
              <a:rPr lang="en-GB" sz="2700" b="1" dirty="0" smtClean="0">
                <a:solidFill>
                  <a:srgbClr val="00B0F0"/>
                </a:solidFill>
                <a:latin typeface="Calibri" pitchFamily="34" charset="0"/>
                <a:ea typeface="+mn-ea"/>
                <a:cs typeface="+mn-cs"/>
              </a:rPr>
              <a:t>Open Source Excel Benchmarks</a:t>
            </a:r>
            <a:endParaRPr lang="en-GB" sz="2700" b="1" dirty="0">
              <a:solidFill>
                <a:srgbClr val="00B0F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237" y="6458890"/>
            <a:ext cx="84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Excel Consensus Analysis for IEC Turbulence Correction and Associated Documentation</a:t>
            </a:r>
            <a:endParaRPr lang="en-GB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7" y="1844627"/>
            <a:ext cx="7643711" cy="392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8" y="958867"/>
            <a:ext cx="7092086" cy="545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858" y="602685"/>
            <a:ext cx="878497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All methods examined by PCWG-Share-01 will have a publically available Benchmark.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b="1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25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4" y="620688"/>
            <a:ext cx="4032448" cy="283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3" y="3573016"/>
            <a:ext cx="7632707" cy="296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69" y="620689"/>
            <a:ext cx="3615239" cy="2833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Analysis Tool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237" y="6458890"/>
            <a:ext cx="84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Excel Benchmark and PCWG Analysis Tool 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Screen Cast Demo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2060848"/>
            <a:ext cx="8568952" cy="35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012" y="836712"/>
            <a:ext cx="87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step by step demo of setting up a dataset in the Analysis Tool has been published on the PCWG website: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2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5496" y="892808"/>
            <a:ext cx="8551867" cy="6639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Another key action of the PCWG 2015 roadmap is the creation of a document to </a:t>
            </a:r>
            <a:r>
              <a:rPr lang="en-US" sz="2000" dirty="0" err="1" smtClean="0"/>
              <a:t>harmonise</a:t>
            </a:r>
            <a:r>
              <a:rPr lang="en-US" sz="2000" dirty="0" smtClean="0"/>
              <a:t> the communication of power curve information.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GB" sz="2000" dirty="0"/>
              <a:t> The guidelines </a:t>
            </a:r>
            <a:r>
              <a:rPr lang="en-GB" sz="2000" dirty="0" smtClean="0"/>
              <a:t>aim to </a:t>
            </a:r>
            <a:r>
              <a:rPr lang="en-GB" sz="2000" dirty="0"/>
              <a:t>ensure that </a:t>
            </a:r>
            <a:r>
              <a:rPr lang="en-GB" sz="2000" dirty="0" smtClean="0"/>
              <a:t>all stakeholders </a:t>
            </a:r>
            <a:r>
              <a:rPr lang="en-GB" sz="2000" dirty="0"/>
              <a:t>can confidently: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b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B0F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Harmonisation of Power Curve Communication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55734"/>
            <a:ext cx="3996085" cy="25477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5536" y="2321436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rgbClr val="00B0F0"/>
                </a:solidFill>
              </a:rPr>
              <a:t>Understand the evidence base behind the </a:t>
            </a:r>
            <a:r>
              <a:rPr lang="en-GB" b="1" dirty="0" smtClean="0">
                <a:solidFill>
                  <a:srgbClr val="00B0F0"/>
                </a:solidFill>
              </a:rPr>
              <a:t>documented turbine performance.</a:t>
            </a:r>
            <a:endParaRPr lang="en-GB" b="1" dirty="0">
              <a:solidFill>
                <a:srgbClr val="00B0F0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 smtClean="0">
                <a:solidFill>
                  <a:srgbClr val="00B0F0"/>
                </a:solidFill>
              </a:rPr>
              <a:t>Understand </a:t>
            </a:r>
            <a:r>
              <a:rPr lang="en-GB" b="1" dirty="0">
                <a:solidFill>
                  <a:srgbClr val="00B0F0"/>
                </a:solidFill>
              </a:rPr>
              <a:t>what elements of the </a:t>
            </a:r>
            <a:r>
              <a:rPr lang="en-GB" b="1" dirty="0" smtClean="0">
                <a:solidFill>
                  <a:srgbClr val="00B0F0"/>
                </a:solidFill>
              </a:rPr>
              <a:t>turbine performance data are warranted </a:t>
            </a:r>
            <a:r>
              <a:rPr lang="en-GB" b="1" dirty="0">
                <a:solidFill>
                  <a:srgbClr val="00B0F0"/>
                </a:solidFill>
              </a:rPr>
              <a:t>and what elements are purely informative.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 smtClean="0">
                <a:solidFill>
                  <a:srgbClr val="00B0F0"/>
                </a:solidFill>
              </a:rPr>
              <a:t>Understand </a:t>
            </a:r>
            <a:r>
              <a:rPr lang="en-GB" b="1" dirty="0">
                <a:solidFill>
                  <a:srgbClr val="00B0F0"/>
                </a:solidFill>
              </a:rPr>
              <a:t>how to model turbine performance in Inner Range Conditions</a:t>
            </a:r>
            <a:r>
              <a:rPr lang="en-GB" b="1" dirty="0" smtClean="0">
                <a:solidFill>
                  <a:srgbClr val="00B0F0"/>
                </a:solidFill>
              </a:rPr>
              <a:t>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rgbClr val="00B0F0"/>
                </a:solidFill>
              </a:rPr>
              <a:t>Understand how to model turbine performance in Outer Range Conditions.</a:t>
            </a:r>
          </a:p>
        </p:txBody>
      </p:sp>
    </p:spTree>
    <p:extLst>
      <p:ext uri="{BB962C8B-B14F-4D97-AF65-F5344CB8AC3E}">
        <p14:creationId xmlns:p14="http://schemas.microsoft.com/office/powerpoint/2010/main" val="31568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5488" y="869981"/>
            <a:ext cx="4641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 DRAFT document </a:t>
            </a:r>
            <a:r>
              <a:rPr lang="en-GB" altLang="en-US" b="1" dirty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“Guidelines for Preparation of a Turbine Performance Information Pack” </a:t>
            </a: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has been circulated to members and will be discussed at the September and October PCWG meetings.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current draft is available on </a:t>
            </a:r>
            <a:r>
              <a:rPr lang="en-GB" dirty="0" err="1" smtClean="0"/>
              <a:t>DropBox</a:t>
            </a:r>
            <a:r>
              <a:rPr lang="en-GB" dirty="0" smtClean="0"/>
              <a:t>: ‘DRAFT </a:t>
            </a:r>
            <a:r>
              <a:rPr lang="en-GB" dirty="0"/>
              <a:t>Guidelines for Preparation of a Turbine Performance Information </a:t>
            </a:r>
            <a:r>
              <a:rPr lang="en-GB" dirty="0" smtClean="0"/>
              <a:t>Pack.docx’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36712"/>
            <a:ext cx="4602662" cy="590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Harmonisation of Power Curve Communication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-2738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15</a:t>
            </a:r>
            <a:r>
              <a:rPr lang="en-GB" altLang="en-US" sz="3200" b="1" baseline="30000" dirty="0">
                <a:solidFill>
                  <a:srgbClr val="00B0F0"/>
                </a:solidFill>
              </a:rPr>
              <a:t>th</a:t>
            </a:r>
            <a:r>
              <a:rPr lang="en-GB" altLang="en-US" sz="3200" b="1" dirty="0">
                <a:solidFill>
                  <a:srgbClr val="00B0F0"/>
                </a:solidFill>
              </a:rPr>
              <a:t> September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2015 Agenda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6512" y="764704"/>
            <a:ext cx="91805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Introduction</a:t>
            </a:r>
            <a:r>
              <a:rPr lang="en-GB" dirty="0" smtClean="0"/>
              <a:t>: 10.00 – 11.00.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Intelligence Sharing </a:t>
            </a:r>
            <a:r>
              <a:rPr lang="en-GB" b="1" dirty="0" smtClean="0"/>
              <a:t>Initiative: </a:t>
            </a:r>
            <a:r>
              <a:rPr lang="en-GB" dirty="0" smtClean="0"/>
              <a:t>11.00 </a:t>
            </a:r>
            <a:r>
              <a:rPr lang="en-GB" dirty="0"/>
              <a:t>– </a:t>
            </a:r>
            <a:r>
              <a:rPr lang="en-GB" dirty="0" smtClean="0"/>
              <a:t>13.00: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11.00 – </a:t>
            </a:r>
            <a:r>
              <a:rPr lang="en-US" b="1" dirty="0" smtClean="0"/>
              <a:t>11.45 Initiative </a:t>
            </a:r>
            <a:r>
              <a:rPr lang="en-US" b="1" dirty="0"/>
              <a:t>Definition Discussion</a:t>
            </a:r>
            <a:r>
              <a:rPr lang="en-US" dirty="0"/>
              <a:t> (Scope, Schedule, Roles &amp; Responsibilities)</a:t>
            </a:r>
            <a:endParaRPr lang="en-GB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11.45 – 12.15 Power Curve Working Group Analysis </a:t>
            </a:r>
            <a:r>
              <a:rPr lang="en-US" b="1" dirty="0" smtClean="0"/>
              <a:t>Tool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Quick Demo of setting up and analysing a dataset in the PCWG Analysis Tool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Discussion on readiness of Power Curve Working Group Analysis tool to support the data sharing initiative</a:t>
            </a:r>
            <a:r>
              <a:rPr lang="en-GB" dirty="0" smtClean="0"/>
              <a:t>.</a:t>
            </a:r>
          </a:p>
          <a:p>
            <a:pPr lvl="2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/>
              <a:t>12.15 </a:t>
            </a:r>
            <a:r>
              <a:rPr lang="en-US" b="1" dirty="0"/>
              <a:t>– </a:t>
            </a:r>
            <a:r>
              <a:rPr lang="en-US" b="1" dirty="0" smtClean="0"/>
              <a:t>12.30 Thoughts from PCWG-Share-01 Participants</a:t>
            </a:r>
            <a:endParaRPr lang="en-US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1200150" lvl="4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Presentation</a:t>
            </a:r>
            <a:r>
              <a:rPr lang="en-GB" dirty="0"/>
              <a:t>: PCWG Intelligence Sharing (a participants view), EDF</a:t>
            </a:r>
            <a:r>
              <a:rPr lang="en-GB" dirty="0" smtClean="0"/>
              <a:t>.</a:t>
            </a:r>
          </a:p>
          <a:p>
            <a:pPr marL="1200150" lvl="4" indent="-285750">
              <a:buFont typeface="Wingdings" panose="05000000000000000000" pitchFamily="2" charset="2"/>
              <a:buChar char="§"/>
            </a:pPr>
            <a:r>
              <a:rPr lang="en-GB" dirty="0" smtClean="0"/>
              <a:t>Discussion</a:t>
            </a:r>
          </a:p>
          <a:p>
            <a:pPr marL="1200150" lvl="4" indent="-285750">
              <a:buFont typeface="Wingdings" panose="05000000000000000000" pitchFamily="2" charset="2"/>
              <a:buChar char="§"/>
            </a:pPr>
            <a:endParaRPr lang="en-GB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/>
              <a:t>12.30 </a:t>
            </a:r>
            <a:r>
              <a:rPr lang="en-US" b="1" dirty="0"/>
              <a:t>– </a:t>
            </a:r>
            <a:r>
              <a:rPr lang="en-US" b="1" dirty="0" smtClean="0"/>
              <a:t>13.00 Candidate Methods for </a:t>
            </a:r>
            <a:r>
              <a:rPr lang="en-US" b="1" dirty="0" smtClean="0"/>
              <a:t>PCWG-Share-02</a:t>
            </a:r>
            <a:endParaRPr lang="en-GB" dirty="0"/>
          </a:p>
          <a:p>
            <a:pPr marL="1200150" lvl="4" indent="-285750">
              <a:buFont typeface="Wingdings" panose="05000000000000000000" pitchFamily="2" charset="2"/>
              <a:buChar char="§"/>
            </a:pPr>
            <a:r>
              <a:rPr lang="en-GB" dirty="0"/>
              <a:t>3D Power Deviation Matrix - Alex Head (Prevailing)</a:t>
            </a:r>
          </a:p>
          <a:p>
            <a:pPr marL="1200150" lvl="4" indent="-285750">
              <a:buFont typeface="Wingdings" panose="05000000000000000000" pitchFamily="2" charset="2"/>
              <a:buChar char="§"/>
            </a:pPr>
            <a:r>
              <a:rPr lang="en-GB" dirty="0" smtClean="0"/>
              <a:t>Production by Height – Dan Bernadette (AWS </a:t>
            </a:r>
            <a:r>
              <a:rPr lang="en-GB" dirty="0" err="1" smtClean="0"/>
              <a:t>TruePower</a:t>
            </a:r>
            <a:r>
              <a:rPr lang="en-GB" dirty="0" smtClean="0"/>
              <a:t>)</a:t>
            </a:r>
            <a:endParaRPr lang="en-GB" dirty="0"/>
          </a:p>
          <a:p>
            <a:pPr marL="1200150" lvl="4" indent="-285750">
              <a:buFont typeface="Wingdings" panose="05000000000000000000" pitchFamily="2" charset="2"/>
              <a:buChar char="§"/>
            </a:pPr>
            <a:r>
              <a:rPr lang="en-GB" dirty="0" smtClean="0"/>
              <a:t>Machine Learning– Andy Clifton (NREL)</a:t>
            </a:r>
            <a:endParaRPr lang="en-GB" dirty="0"/>
          </a:p>
          <a:p>
            <a:pPr marL="914400" lvl="4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-2738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15</a:t>
            </a:r>
            <a:r>
              <a:rPr lang="en-GB" altLang="en-US" sz="3200" b="1" baseline="30000" dirty="0">
                <a:solidFill>
                  <a:srgbClr val="00B0F0"/>
                </a:solidFill>
              </a:rPr>
              <a:t>th</a:t>
            </a:r>
            <a:r>
              <a:rPr lang="en-GB" altLang="en-US" sz="3200" b="1" dirty="0">
                <a:solidFill>
                  <a:srgbClr val="00B0F0"/>
                </a:solidFill>
              </a:rPr>
              <a:t> September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2015 Agenda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6512" y="764704"/>
            <a:ext cx="91805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Lunch</a:t>
            </a:r>
            <a:r>
              <a:rPr lang="en-GB" dirty="0" smtClean="0"/>
              <a:t>: 13.00 – 14.00.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Afternoon Presentation Session: </a:t>
            </a:r>
            <a:r>
              <a:rPr lang="en-GB" dirty="0" smtClean="0"/>
              <a:t>14.00 </a:t>
            </a:r>
            <a:r>
              <a:rPr lang="en-GB" dirty="0"/>
              <a:t>– </a:t>
            </a:r>
            <a:r>
              <a:rPr lang="en-GB" dirty="0" smtClean="0"/>
              <a:t>15.00: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b="1" dirty="0" smtClean="0"/>
              <a:t>14.00 – 14.20</a:t>
            </a:r>
            <a:r>
              <a:rPr lang="en-GB" dirty="0" smtClean="0"/>
              <a:t>: Using </a:t>
            </a:r>
            <a:r>
              <a:rPr lang="en-GB" dirty="0"/>
              <a:t>turbine specific information to determine power performance a practical example - Taylor Geer (DNV GL)</a:t>
            </a:r>
            <a:endParaRPr lang="en-GB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b="1" dirty="0" smtClean="0"/>
              <a:t>14.20</a:t>
            </a:r>
            <a:r>
              <a:rPr lang="en-GB" b="1" dirty="0"/>
              <a:t> – </a:t>
            </a:r>
            <a:r>
              <a:rPr lang="en-GB" b="1" dirty="0" smtClean="0"/>
              <a:t>14.40</a:t>
            </a:r>
            <a:r>
              <a:rPr lang="en-GB" dirty="0" smtClean="0"/>
              <a:t>: The </a:t>
            </a:r>
            <a:r>
              <a:rPr lang="en-GB" dirty="0"/>
              <a:t>Potential to Use Mesoscale Models to Predict the Turbine Specific Frequency of Outer Range Conditions, Gil </a:t>
            </a:r>
            <a:r>
              <a:rPr lang="en-GB" dirty="0" err="1"/>
              <a:t>lizcano</a:t>
            </a:r>
            <a:r>
              <a:rPr lang="en-GB" dirty="0"/>
              <a:t> (Vortex)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/>
              <a:t>14.40 </a:t>
            </a:r>
            <a:r>
              <a:rPr lang="en-US" b="1" dirty="0"/>
              <a:t>– </a:t>
            </a:r>
            <a:r>
              <a:rPr lang="en-US" b="1" dirty="0" smtClean="0"/>
              <a:t>15.00: </a:t>
            </a:r>
            <a:r>
              <a:rPr lang="en-GB" dirty="0" smtClean="0"/>
              <a:t>A </a:t>
            </a:r>
            <a:r>
              <a:rPr lang="en-GB" dirty="0"/>
              <a:t>New Theoretical Basis for Describing Low Turbulence Wind Turbine Performance, Peter Stuart (RES)</a:t>
            </a:r>
          </a:p>
          <a:p>
            <a:pPr marL="914400" lvl="4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Coffee Break</a:t>
            </a:r>
            <a:r>
              <a:rPr lang="en-GB" dirty="0"/>
              <a:t> 15.00 – </a:t>
            </a:r>
            <a:r>
              <a:rPr lang="en-GB" dirty="0" smtClean="0"/>
              <a:t>15.15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Afternoon Discussion Session 15.15 – </a:t>
            </a:r>
            <a:r>
              <a:rPr lang="en-GB" b="1" dirty="0" smtClean="0"/>
              <a:t>16.15</a:t>
            </a:r>
            <a:r>
              <a:rPr lang="en-GB" dirty="0" smtClean="0"/>
              <a:t>: Discussion </a:t>
            </a:r>
            <a:r>
              <a:rPr lang="en-GB" dirty="0"/>
              <a:t>on draft turbine performance information pack guidelines document (harmonisation of communication action from roadmap).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Meeting Wrap Up 16.15 – </a:t>
            </a:r>
            <a:r>
              <a:rPr lang="en-GB" b="1" dirty="0" smtClean="0"/>
              <a:t>16.30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Intelligence Sharing Initiative Informal Working Session 16.30 – 18.30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6093296"/>
            <a:ext cx="82809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-8690" y="623731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Any other objectives for today?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8690" y="11663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Objectives for 15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September 2015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7783" y="980728"/>
            <a:ext cx="843264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b="1" dirty="0" smtClean="0">
                <a:solidFill>
                  <a:srgbClr val="00B0F0"/>
                </a:solidFill>
              </a:rPr>
              <a:t>Gather US PCWG member feedback on the structure of PCWG-Share-01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400" b="1" dirty="0" smtClean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b="1" dirty="0">
                <a:solidFill>
                  <a:srgbClr val="00B0F0"/>
                </a:solidFill>
              </a:rPr>
              <a:t>Increase familiarity with the process of setting up datasets in the PCWG Analysis Tool</a:t>
            </a:r>
          </a:p>
          <a:p>
            <a:endParaRPr lang="en-GB" altLang="en-US" sz="2400" b="1" dirty="0" smtClean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b="1" dirty="0" smtClean="0">
                <a:solidFill>
                  <a:srgbClr val="00B0F0"/>
                </a:solidFill>
              </a:rPr>
              <a:t>Discuss power curve information harmonisation document (turbine performance information pack)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-36512" y="27972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The Power Curve Working Group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504" y="1052736"/>
            <a:ext cx="519671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PCWG aims to further refine the 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accuracy </a:t>
            </a: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energy 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yield predictions </a:t>
            </a: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to </a:t>
            </a:r>
            <a:r>
              <a:rPr lang="en-GB" altLang="en-US" sz="2400" b="1" dirty="0" smtClean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improve </a:t>
            </a:r>
            <a:r>
              <a:rPr lang="en-GB" alt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investor confidence</a:t>
            </a:r>
            <a:r>
              <a:rPr lang="en-GB" altLang="en-US" sz="2400" b="1" dirty="0" smtClean="0">
                <a:solidFill>
                  <a:srgbClr val="0076C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400" b="1" dirty="0">
              <a:solidFill>
                <a:srgbClr val="0076C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>
                <a:latin typeface="Calibri" panose="020F0502020204030204" pitchFamily="34" charset="0"/>
                <a:cs typeface="Traditional Arabic" panose="02020603050405020304" pitchFamily="18" charset="-78"/>
              </a:rPr>
              <a:t>The PCWG has over 200 members across 80 organisations.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400" b="1" dirty="0">
              <a:solidFill>
                <a:srgbClr val="0076C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1291771"/>
            <a:ext cx="2520279" cy="213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64088" y="4000996"/>
            <a:ext cx="3504020" cy="1954683"/>
            <a:chOff x="5580112" y="3658557"/>
            <a:chExt cx="3504020" cy="1954683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721956"/>
              <a:ext cx="3222762" cy="184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8549047" y="3658557"/>
              <a:ext cx="535085" cy="1827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828550" y="4609179"/>
              <a:ext cx="1891285" cy="1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Turbulence Intensity [%]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180095" y="3701226"/>
              <a:ext cx="267542" cy="3467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92252" y="5270420"/>
              <a:ext cx="3467508" cy="318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Wind Speed [m/s]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44380" y="3717032"/>
              <a:ext cx="2303239" cy="150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Colour = % Power Deviation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25698" y="3856980"/>
            <a:ext cx="502236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PCWG is </a:t>
            </a:r>
            <a:r>
              <a:rPr lang="en-GB" altLang="en-US" sz="2400" b="1" dirty="0" smtClean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focused on accurately predicting wind turbine performance in ‘non-standard’ (outer range) atmospheric conditions</a:t>
            </a: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 e.g. low/high shear/veer, low/high turbulence, inflow etc.</a:t>
            </a:r>
            <a:endParaRPr lang="en-GB" altLang="en-US" sz="2400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35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4462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Impact of Investment Risk on Project Economics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73269"/>
              </p:ext>
            </p:extLst>
          </p:nvPr>
        </p:nvGraphicFramePr>
        <p:xfrm>
          <a:off x="4139952" y="1474060"/>
          <a:ext cx="4460150" cy="87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2336760" imgH="457200" progId="Equation.3">
                  <p:embed/>
                </p:oleObj>
              </mc:Choice>
              <mc:Fallback>
                <p:oleObj name="Equation" r:id="rId3" imgW="2336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474060"/>
                        <a:ext cx="4460150" cy="8748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0224" y="2636912"/>
            <a:ext cx="90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Examine impact of cost reduction and discount rate on NPV </a:t>
            </a:r>
            <a:r>
              <a:rPr lang="en-GB" b="1" dirty="0" smtClean="0"/>
              <a:t>(</a:t>
            </a:r>
            <a:r>
              <a:rPr lang="en-GB" b="1" dirty="0" smtClean="0">
                <a:solidFill>
                  <a:srgbClr val="FF0000"/>
                </a:solidFill>
              </a:rPr>
              <a:t>illustrative numbers only</a:t>
            </a:r>
            <a:r>
              <a:rPr lang="en-GB" b="1" dirty="0" smtClean="0"/>
              <a:t>) 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62232" y="620688"/>
            <a:ext cx="851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Investors  quantify risk using a discount rate (also called a hurdle rate). The discount rate expresses an expectation of return for a given level of risk. 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395536" y="1340768"/>
            <a:ext cx="38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Net present value (NPV)</a:t>
            </a:r>
            <a:r>
              <a:rPr lang="en-GB" dirty="0" smtClean="0"/>
              <a:t> can be interpreted as the money left over after an investor’s expectation if return has been satisfied.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395536" y="3240397"/>
            <a:ext cx="32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Define cost reduction factor r</a:t>
            </a:r>
            <a:endParaRPr lang="en-GB" b="1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70853"/>
              </p:ext>
            </p:extLst>
          </p:nvPr>
        </p:nvGraphicFramePr>
        <p:xfrm>
          <a:off x="3810520" y="3092842"/>
          <a:ext cx="4993339" cy="76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5" imgW="3251160" imgH="457200" progId="Equation.3">
                  <p:embed/>
                </p:oleObj>
              </mc:Choice>
              <mc:Fallback>
                <p:oleObj name="Equation" r:id="rId5" imgW="3251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520" y="3092842"/>
                        <a:ext cx="4993339" cy="76820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948264" y="4293096"/>
            <a:ext cx="197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Reducing of investment risk and reducing of costs has similar impact on project economics</a:t>
            </a:r>
            <a:endParaRPr lang="en-GB" b="1" dirty="0">
              <a:solidFill>
                <a:srgbClr val="00B0F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27584" y="3709315"/>
            <a:ext cx="6273988" cy="3104061"/>
            <a:chOff x="1187625" y="3493291"/>
            <a:chExt cx="6273988" cy="3104061"/>
          </a:xfrm>
        </p:grpSpPr>
        <p:sp>
          <p:nvSpPr>
            <p:cNvPr id="15" name="TextBox 14"/>
            <p:cNvSpPr txBox="1"/>
            <p:nvPr/>
          </p:nvSpPr>
          <p:spPr>
            <a:xfrm rot="16200000">
              <a:off x="416731" y="4931633"/>
              <a:ext cx="191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00B0F0"/>
                  </a:solidFill>
                </a:rPr>
                <a:t>Increasing Cost</a:t>
              </a:r>
              <a:endParaRPr lang="en-GB" b="1" dirty="0">
                <a:solidFill>
                  <a:srgbClr val="00B0F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628965" y="6220565"/>
              <a:ext cx="5832648" cy="1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28965" y="3842838"/>
              <a:ext cx="0" cy="2377727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28965" y="6228020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00B0F0"/>
                  </a:solidFill>
                </a:rPr>
                <a:t>Increasing Risk</a:t>
              </a:r>
              <a:endParaRPr lang="en-GB" b="1" dirty="0">
                <a:solidFill>
                  <a:srgbClr val="00B0F0"/>
                </a:solidFill>
              </a:endParaRPr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1" y="3933056"/>
              <a:ext cx="4467225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 rot="16200000">
              <a:off x="1251726" y="4867023"/>
              <a:ext cx="1803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Cost</a:t>
              </a:r>
              <a:endParaRPr lang="en-GB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31781" y="3493291"/>
              <a:ext cx="2973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Discount Rate</a:t>
              </a:r>
              <a:endParaRPr lang="en-GB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32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/>
      <p:bldP spid="3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12" y="5805264"/>
            <a:ext cx="9094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Openness is a key principle, all historic proceedings are available online at</a:t>
            </a:r>
            <a:endParaRPr lang="en-GB" sz="2200" dirty="0">
              <a:hlinkClick r:id="rId2"/>
            </a:endParaRPr>
          </a:p>
          <a:p>
            <a:pPr algn="ctr"/>
            <a:r>
              <a:rPr lang="en-GB" sz="2200" dirty="0" smtClean="0">
                <a:hlinkClick r:id="rId2"/>
              </a:rPr>
              <a:t>www.pcwg.org</a:t>
            </a:r>
            <a:endParaRPr lang="en-GB" sz="2200" dirty="0" smtClean="0"/>
          </a:p>
          <a:p>
            <a:pPr algn="ctr"/>
            <a:endParaRPr lang="en-GB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-36512" y="27972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2015 Roadmap Themes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43502" y="1340768"/>
            <a:ext cx="3136407" cy="187220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PCWG Open Source Analysis Tool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59632" y="3573016"/>
            <a:ext cx="3020277" cy="165618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Open Source Excel Benchmarks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1340768"/>
            <a:ext cx="2880320" cy="187220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Intelligence Sharing Initiative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35956" y="3573016"/>
            <a:ext cx="2916364" cy="165618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Harmonised 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Stakeholder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5146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6632"/>
            <a:ext cx="8343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117" y="6372036"/>
            <a:ext cx="7989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Download PCWG 2015 Roadmap from </a:t>
            </a:r>
            <a:r>
              <a:rPr lang="en-GB" sz="2200" dirty="0" smtClean="0">
                <a:hlinkClick r:id="rId3"/>
              </a:rPr>
              <a:t>www.pcwg.org</a:t>
            </a:r>
            <a:endParaRPr lang="en-GB" sz="2200" dirty="0"/>
          </a:p>
        </p:txBody>
      </p:sp>
      <p:sp>
        <p:nvSpPr>
          <p:cNvPr id="2" name="Rectangle 1"/>
          <p:cNvSpPr/>
          <p:nvPr/>
        </p:nvSpPr>
        <p:spPr>
          <a:xfrm>
            <a:off x="911789" y="3692352"/>
            <a:ext cx="3420380" cy="232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7" y="548680"/>
            <a:ext cx="8493766" cy="571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3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0" y="141312"/>
            <a:ext cx="8343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63988" y="2852936"/>
            <a:ext cx="3420380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"/>
          <a:stretch/>
        </p:blipFill>
        <p:spPr bwMode="auto">
          <a:xfrm>
            <a:off x="676798" y="332656"/>
            <a:ext cx="8143674" cy="603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" y="6372036"/>
            <a:ext cx="848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Download PCWG 2015 Roadmap from </a:t>
            </a:r>
            <a:r>
              <a:rPr lang="en-GB" sz="2200" dirty="0">
                <a:hlinkClick r:id="rId4"/>
              </a:rPr>
              <a:t>www.pcwg.org</a:t>
            </a:r>
            <a:endParaRPr lang="en-GB" sz="2200" dirty="0"/>
          </a:p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92596" y="692695"/>
            <a:ext cx="8127876" cy="3554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83185" y="2115434"/>
            <a:ext cx="248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Intelligence Sharing Initiative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2596" y="4289080"/>
            <a:ext cx="8127876" cy="151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05814" y="4745367"/>
            <a:ext cx="241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Turbine Performance Information Pack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Intelligence Sharing Initiative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858" y="913944"/>
            <a:ext cx="87849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 key focus of the PCWG during 2015 is the 1</a:t>
            </a:r>
            <a:r>
              <a:rPr lang="en-GB" altLang="en-US" sz="2000" baseline="30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st</a:t>
            </a: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 PCWG Intelligence Sharing Initiative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(PCWG-Share-01</a:t>
            </a: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5401" y="2312619"/>
            <a:ext cx="1512168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Propose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8177" y="2310878"/>
            <a:ext cx="1512168" cy="7200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7929" y="2310878"/>
            <a:ext cx="1512168" cy="7200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Aggregate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361" y="3176715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Decide on methods to be tested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517609" y="3102966"/>
            <a:ext cx="2556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Evaluate performance of trial methods on each individual dataset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037889" y="3176715"/>
            <a:ext cx="216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Combine performance metrics of all datasets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7396561" y="2310878"/>
            <a:ext cx="1512168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Disseminate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53561" y="3176715"/>
            <a:ext cx="1672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Publically disseminate results</a:t>
            </a:r>
            <a:endParaRPr lang="en-GB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2930" y="4509120"/>
            <a:ext cx="87849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initiative aims </a:t>
            </a: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to aggregate information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across organization boundaries </a:t>
            </a: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in order to deliver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 step change in industry understanding of turbine performance. </a:t>
            </a:r>
            <a:endParaRPr lang="en-GB" altLang="en-US" sz="2000" dirty="0" smtClean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existence of Open Source Excel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B</a:t>
            </a: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enchmarks has been defined as a prerequisite for the inclusion of a method in PCWG-Share-X.</a:t>
            </a:r>
            <a:endParaRPr lang="en-GB" altLang="en-US" sz="2000" dirty="0" smtClean="0">
              <a:solidFill>
                <a:srgbClr val="0076C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4949982" cy="607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29494" y="764704"/>
            <a:ext cx="38349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proposed structure of PCWG-Share-01 has been captured in a “definition document” which has now been finalised and circulated to PCWG </a:t>
            </a:r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members.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en-US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Final definition document is available at www.pcwg.org.</a:t>
            </a:r>
            <a:endParaRPr lang="en-GB" altLang="en-US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Intelligence Sharing Initiative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/>
          <p:cNvSpPr txBox="1"/>
          <p:nvPr/>
        </p:nvSpPr>
        <p:spPr>
          <a:xfrm>
            <a:off x="7279359" y="1665867"/>
            <a:ext cx="1760697" cy="17232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7466281" y="2670781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D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7477121" y="1833126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364117" y="3345279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D</a:t>
            </a:r>
            <a:endParaRPr lang="en-US" b="1" dirty="0"/>
          </a:p>
        </p:txBody>
      </p:sp>
      <p:sp>
        <p:nvSpPr>
          <p:cNvPr id="222" name="Down Arrow 221"/>
          <p:cNvSpPr/>
          <p:nvPr/>
        </p:nvSpPr>
        <p:spPr>
          <a:xfrm rot="2271116">
            <a:off x="7494531" y="3682365"/>
            <a:ext cx="513969" cy="1477711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7718" y="1665867"/>
            <a:ext cx="1905159" cy="17497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4640" y="2684168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9640" y="3355106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2162" y="1665866"/>
            <a:ext cx="1905159" cy="1747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3808" y="2677165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4084" y="3353081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52356" y="1665865"/>
            <a:ext cx="1760697" cy="17497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9278" y="2683588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44278" y="3355106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C</a:t>
            </a:r>
            <a:endParaRPr lang="en-US" b="1" dirty="0"/>
          </a:p>
        </p:txBody>
      </p:sp>
      <p:sp>
        <p:nvSpPr>
          <p:cNvPr id="31" name="Down Arrow 30"/>
          <p:cNvSpPr/>
          <p:nvPr/>
        </p:nvSpPr>
        <p:spPr>
          <a:xfrm rot="19163373">
            <a:off x="2542487" y="3769940"/>
            <a:ext cx="513969" cy="1299952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3906410" y="3808082"/>
            <a:ext cx="513969" cy="761693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56429">
            <a:off x="6128412" y="3773282"/>
            <a:ext cx="513969" cy="796568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64891" y="4675640"/>
            <a:ext cx="1668441" cy="5777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43808" y="4648330"/>
            <a:ext cx="262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Aggregator</a:t>
            </a:r>
          </a:p>
          <a:p>
            <a:pPr algn="ctr"/>
            <a:r>
              <a:rPr lang="en-US" b="1" dirty="0" smtClean="0"/>
              <a:t>(Academic Institution )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364892" y="4647142"/>
            <a:ext cx="166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Combination Analysis</a:t>
            </a:r>
            <a:endParaRPr lang="en-US" b="1" dirty="0"/>
          </a:p>
        </p:txBody>
      </p:sp>
      <p:sp>
        <p:nvSpPr>
          <p:cNvPr id="97" name="Down Arrow 96"/>
          <p:cNvSpPr/>
          <p:nvPr/>
        </p:nvSpPr>
        <p:spPr>
          <a:xfrm>
            <a:off x="5993520" y="5405082"/>
            <a:ext cx="513969" cy="352344"/>
          </a:xfrm>
          <a:prstGeom prst="downArrow">
            <a:avLst>
              <a:gd name="adj1" fmla="val 43488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972877" y="5879179"/>
            <a:ext cx="260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Aggregated Hypothesis </a:t>
            </a:r>
            <a:r>
              <a:rPr lang="en-US" b="1" dirty="0"/>
              <a:t>Performance Metrics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-19190" y="3871113"/>
            <a:ext cx="23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Performance </a:t>
            </a:r>
            <a:r>
              <a:rPr lang="en-US" b="1" dirty="0" smtClean="0"/>
              <a:t>Metrics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50556" y="1887802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354543" y="1856419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5550118" y="1833126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5662498" y="5808885"/>
            <a:ext cx="1094355" cy="931382"/>
            <a:chOff x="3879186" y="5658399"/>
            <a:chExt cx="1094355" cy="931382"/>
          </a:xfrm>
        </p:grpSpPr>
        <p:grpSp>
          <p:nvGrpSpPr>
            <p:cNvPr id="171" name="Group 170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179" name="TextBox 17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72" name="TextBox 171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67718" y="548680"/>
            <a:ext cx="32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Hypothesis/Trial Methodology</a:t>
            </a:r>
            <a:endParaRPr lang="en-US" b="1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317984" y="530289"/>
            <a:ext cx="1094355" cy="931382"/>
            <a:chOff x="3879186" y="5658399"/>
            <a:chExt cx="1094355" cy="931382"/>
          </a:xfrm>
        </p:grpSpPr>
        <p:grpSp>
          <p:nvGrpSpPr>
            <p:cNvPr id="190" name="Group 189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244" name="TextBox 243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197" name="TextBox 196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91" name="TextBox 190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8" name="Down Arrow 247"/>
          <p:cNvSpPr/>
          <p:nvPr/>
        </p:nvSpPr>
        <p:spPr>
          <a:xfrm rot="2252063">
            <a:off x="4050051" y="1282800"/>
            <a:ext cx="478396" cy="576589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own Arrow 248"/>
          <p:cNvSpPr/>
          <p:nvPr/>
        </p:nvSpPr>
        <p:spPr>
          <a:xfrm rot="4028519">
            <a:off x="3075833" y="434603"/>
            <a:ext cx="507099" cy="1886952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Down Arrow 266"/>
          <p:cNvSpPr/>
          <p:nvPr/>
        </p:nvSpPr>
        <p:spPr>
          <a:xfrm rot="17445095">
            <a:off x="6146028" y="401568"/>
            <a:ext cx="478396" cy="1694681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Down Arrow 267"/>
          <p:cNvSpPr/>
          <p:nvPr/>
        </p:nvSpPr>
        <p:spPr>
          <a:xfrm rot="18504035">
            <a:off x="5297295" y="1230934"/>
            <a:ext cx="552545" cy="632483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2344357" y="3961533"/>
            <a:ext cx="548592" cy="482549"/>
            <a:chOff x="3879186" y="5658399"/>
            <a:chExt cx="1094355" cy="931382"/>
          </a:xfrm>
        </p:grpSpPr>
        <p:grpSp>
          <p:nvGrpSpPr>
            <p:cNvPr id="286" name="Group 285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291" name="Group 290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297" name="TextBox 296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TextBox 297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293" name="TextBox 29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87" name="TextBox 286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907773" y="3934580"/>
            <a:ext cx="548592" cy="482549"/>
            <a:chOff x="3879186" y="5658399"/>
            <a:chExt cx="1094355" cy="931382"/>
          </a:xfrm>
        </p:grpSpPr>
        <p:grpSp>
          <p:nvGrpSpPr>
            <p:cNvPr id="302" name="Group 301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13" name="TextBox 31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8" name="Group 307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09" name="TextBox 30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03" name="TextBox 302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6102453" y="3864078"/>
            <a:ext cx="548592" cy="482549"/>
            <a:chOff x="3879186" y="5658399"/>
            <a:chExt cx="1094355" cy="931382"/>
          </a:xfrm>
        </p:grpSpPr>
        <p:grpSp>
          <p:nvGrpSpPr>
            <p:cNvPr id="318" name="Group 317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29" name="TextBox 32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TextBox 33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4" name="Group 323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25" name="TextBox 324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19" name="TextBox 318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7718643" y="3908570"/>
            <a:ext cx="548592" cy="482549"/>
            <a:chOff x="3879186" y="5658399"/>
            <a:chExt cx="1094355" cy="931382"/>
          </a:xfrm>
        </p:grpSpPr>
        <p:grpSp>
          <p:nvGrpSpPr>
            <p:cNvPr id="334" name="Group 333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39" name="Group 338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45" name="TextBox 344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7" name="TextBox 346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41" name="TextBox 340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35" name="TextBox 334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7592" y="5879179"/>
            <a:ext cx="2551597" cy="64633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How well did the trial method perform?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1" name="TextBox 6"/>
          <p:cNvSpPr txBox="1">
            <a:spLocks noChangeArrowheads="1"/>
          </p:cNvSpPr>
          <p:nvPr/>
        </p:nvSpPr>
        <p:spPr bwMode="auto">
          <a:xfrm>
            <a:off x="-36512" y="-831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PCWG-Share-01: Data Flow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dirty="0" smtClean="0"/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6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1005</Words>
  <Application>Microsoft Office PowerPoint</Application>
  <PresentationFormat>On-screen Show (4:3)</PresentationFormat>
  <Paragraphs>167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Office Theme</vt:lpstr>
      <vt:lpstr>37_Default Design</vt:lpstr>
      <vt:lpstr>17_Default Design</vt:lpstr>
      <vt:lpstr>16_Default Design</vt:lpstr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Source Excel Benchmarks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50</cp:revision>
  <dcterms:created xsi:type="dcterms:W3CDTF">2015-05-07T19:09:35Z</dcterms:created>
  <dcterms:modified xsi:type="dcterms:W3CDTF">2015-09-15T16:56:00Z</dcterms:modified>
</cp:coreProperties>
</file>