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2" r:id="rId2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robinson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83AD"/>
    <a:srgbClr val="00497F"/>
    <a:srgbClr val="2CADD7"/>
    <a:srgbClr val="E6AD25"/>
    <a:srgbClr val="EDEDED"/>
    <a:srgbClr val="E6E2C6"/>
    <a:srgbClr val="B87622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95" autoAdjust="0"/>
    <p:restoredTop sz="77727" autoAdjust="0"/>
  </p:normalViewPr>
  <p:slideViewPr>
    <p:cSldViewPr snapToGrid="0" snapToObjects="1">
      <p:cViewPr>
        <p:scale>
          <a:sx n="80" d="100"/>
          <a:sy n="80" d="100"/>
        </p:scale>
        <p:origin x="-1134" y="-216"/>
      </p:cViewPr>
      <p:guideLst>
        <p:guide orient="horz" pos="249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00" d="100"/>
          <a:sy n="100" d="100"/>
        </p:scale>
        <p:origin x="-1842" y="18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Macintosh%20HD:Users:Brower:Documents:AWST:Wiley:GEWindEnergy_2.5_88m.xls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Production</a:t>
            </a:r>
            <a:r>
              <a:rPr lang="en-US" baseline="0" dirty="0" smtClean="0"/>
              <a:t> at each height is calculated directly from wind speed</a:t>
            </a:r>
            <a:endParaRPr lang="en-US" dirty="0"/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1"/>
          <c:order val="0"/>
          <c:marker>
            <c:symbol val="none"/>
          </c:marker>
          <c:xVal>
            <c:numRef>
              <c:f>Power!$A$17:$A$67</c:f>
              <c:numCache>
                <c:formatCode>0.0</c:formatCode>
                <c:ptCount val="5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</c:numCache>
            </c:numRef>
          </c:xVal>
          <c:yVal>
            <c:numRef>
              <c:f>Power!$B$16:$B$67</c:f>
              <c:numCache>
                <c:formatCode>General</c:formatCode>
                <c:ptCount val="52"/>
                <c:pt idx="0" formatCode="0.00">
                  <c:v>1.02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9</c:v>
                </c:pt>
                <c:pt idx="9">
                  <c:v>37</c:v>
                </c:pt>
                <c:pt idx="10">
                  <c:v>72</c:v>
                </c:pt>
                <c:pt idx="11">
                  <c:v>118</c:v>
                </c:pt>
                <c:pt idx="12">
                  <c:v>175</c:v>
                </c:pt>
                <c:pt idx="13">
                  <c:v>243</c:v>
                </c:pt>
                <c:pt idx="14">
                  <c:v>325</c:v>
                </c:pt>
                <c:pt idx="15">
                  <c:v>420</c:v>
                </c:pt>
                <c:pt idx="16">
                  <c:v>530</c:v>
                </c:pt>
                <c:pt idx="17">
                  <c:v>657</c:v>
                </c:pt>
                <c:pt idx="18">
                  <c:v>798</c:v>
                </c:pt>
                <c:pt idx="19">
                  <c:v>957</c:v>
                </c:pt>
                <c:pt idx="20">
                  <c:v>1139</c:v>
                </c:pt>
                <c:pt idx="21">
                  <c:v>1331</c:v>
                </c:pt>
                <c:pt idx="22">
                  <c:v>1553</c:v>
                </c:pt>
                <c:pt idx="23">
                  <c:v>1773</c:v>
                </c:pt>
                <c:pt idx="24">
                  <c:v>1991</c:v>
                </c:pt>
                <c:pt idx="25">
                  <c:v>2164</c:v>
                </c:pt>
                <c:pt idx="26">
                  <c:v>2306</c:v>
                </c:pt>
                <c:pt idx="27">
                  <c:v>2408</c:v>
                </c:pt>
                <c:pt idx="28">
                  <c:v>2455</c:v>
                </c:pt>
                <c:pt idx="29">
                  <c:v>2487</c:v>
                </c:pt>
                <c:pt idx="30">
                  <c:v>2494</c:v>
                </c:pt>
                <c:pt idx="31">
                  <c:v>2500</c:v>
                </c:pt>
                <c:pt idx="32">
                  <c:v>2500</c:v>
                </c:pt>
                <c:pt idx="33">
                  <c:v>2500</c:v>
                </c:pt>
                <c:pt idx="34">
                  <c:v>2500</c:v>
                </c:pt>
                <c:pt idx="35">
                  <c:v>2500</c:v>
                </c:pt>
                <c:pt idx="36">
                  <c:v>2500</c:v>
                </c:pt>
                <c:pt idx="37">
                  <c:v>2500</c:v>
                </c:pt>
                <c:pt idx="38">
                  <c:v>2500</c:v>
                </c:pt>
                <c:pt idx="39">
                  <c:v>2500</c:v>
                </c:pt>
                <c:pt idx="40">
                  <c:v>2500</c:v>
                </c:pt>
                <c:pt idx="41">
                  <c:v>2500</c:v>
                </c:pt>
                <c:pt idx="42">
                  <c:v>2500</c:v>
                </c:pt>
                <c:pt idx="43">
                  <c:v>2500</c:v>
                </c:pt>
                <c:pt idx="44">
                  <c:v>2500</c:v>
                </c:pt>
                <c:pt idx="45">
                  <c:v>2500</c:v>
                </c:pt>
                <c:pt idx="46">
                  <c:v>2500</c:v>
                </c:pt>
                <c:pt idx="47">
                  <c:v>2500</c:v>
                </c:pt>
                <c:pt idx="48">
                  <c:v>2500</c:v>
                </c:pt>
                <c:pt idx="49">
                  <c:v>2500</c:v>
                </c:pt>
                <c:pt idx="50">
                  <c:v>2500</c:v>
                </c:pt>
                <c:pt idx="51">
                  <c:v>2500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451328"/>
        <c:axId val="84451904"/>
      </c:scatterChart>
      <c:valAx>
        <c:axId val="84451328"/>
        <c:scaling>
          <c:orientation val="minMax"/>
          <c:max val="25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Speed (</a:t>
                </a:r>
                <a:r>
                  <a:rPr lang="en-US" dirty="0" smtClean="0"/>
                  <a:t>m/s</a:t>
                </a:r>
                <a:r>
                  <a:rPr lang="en-US" dirty="0"/>
                  <a:t>)</a:t>
                </a:r>
              </a:p>
            </c:rich>
          </c:tx>
          <c:layout/>
          <c:overlay val="0"/>
        </c:title>
        <c:numFmt formatCode="0" sourceLinked="0"/>
        <c:majorTickMark val="out"/>
        <c:minorTickMark val="none"/>
        <c:tickLblPos val="nextTo"/>
        <c:crossAx val="84451904"/>
        <c:crosses val="autoZero"/>
        <c:crossBetween val="midCat"/>
        <c:majorUnit val="2"/>
      </c:valAx>
      <c:valAx>
        <c:axId val="84451904"/>
        <c:scaling>
          <c:orientation val="minMax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Power (kW)</a:t>
                </a:r>
              </a:p>
            </c:rich>
          </c:tx>
          <c:layout/>
          <c:overlay val="0"/>
        </c:title>
        <c:numFmt formatCode="0" sourceLinked="0"/>
        <c:majorTickMark val="out"/>
        <c:minorTickMark val="none"/>
        <c:tickLblPos val="nextTo"/>
        <c:crossAx val="84451328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2">
    <c:autoUpdate val="0"/>
  </c:externalData>
  <c:userShapes r:id="rId3"/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0.36813</cdr:x>
      <cdr:y>0.59715</cdr:y>
    </cdr:from>
    <cdr:to>
      <cdr:x>0.36911</cdr:x>
      <cdr:y>0.88114</cdr:y>
    </cdr:to>
    <cdr:cxnSp macro="">
      <cdr:nvCxnSpPr>
        <cdr:cNvPr id="4" name="Straight Connector 3"/>
        <cdr:cNvCxnSpPr/>
      </cdr:nvCxnSpPr>
      <cdr:spPr>
        <a:xfrm xmlns:a="http://schemas.openxmlformats.org/drawingml/2006/main">
          <a:off x="2912804" y="2951326"/>
          <a:ext cx="7803" cy="1403596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0.41211</cdr:x>
      <cdr:y>0.60544</cdr:y>
    </cdr:from>
    <cdr:to>
      <cdr:x>0.41321</cdr:x>
      <cdr:y>0.87901</cdr:y>
    </cdr:to>
    <cdr:cxnSp macro="">
      <cdr:nvCxnSpPr>
        <cdr:cNvPr id="10" name="Straight Connector 9"/>
        <cdr:cNvCxnSpPr/>
      </cdr:nvCxnSpPr>
      <cdr:spPr>
        <a:xfrm xmlns:a="http://schemas.openxmlformats.org/drawingml/2006/main">
          <a:off x="3260853" y="2992315"/>
          <a:ext cx="8667" cy="1352099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0.45255</cdr:x>
      <cdr:y>0.6353</cdr:y>
    </cdr:from>
    <cdr:to>
      <cdr:x>0.45334</cdr:x>
      <cdr:y>0.84365</cdr:y>
    </cdr:to>
    <cdr:cxnSp macro="">
      <cdr:nvCxnSpPr>
        <cdr:cNvPr id="15" name="Straight Connector 14"/>
        <cdr:cNvCxnSpPr/>
      </cdr:nvCxnSpPr>
      <cdr:spPr>
        <a:xfrm xmlns:a="http://schemas.openxmlformats.org/drawingml/2006/main">
          <a:off x="3580806" y="3139890"/>
          <a:ext cx="6277" cy="102974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0.5056</cdr:x>
      <cdr:y>0.66085</cdr:y>
    </cdr:from>
    <cdr:to>
      <cdr:x>0.57996</cdr:x>
      <cdr:y>0.78734</cdr:y>
    </cdr:to>
    <cdr:sp macro="" textlink="">
      <cdr:nvSpPr>
        <cdr:cNvPr id="19" name="Right Arrow 18"/>
        <cdr:cNvSpPr/>
      </cdr:nvSpPr>
      <cdr:spPr>
        <a:xfrm xmlns:a="http://schemas.openxmlformats.org/drawingml/2006/main">
          <a:off x="4000550" y="3266196"/>
          <a:ext cx="588397" cy="625138"/>
        </a:xfrm>
        <a:prstGeom xmlns:a="http://schemas.openxmlformats.org/drawingml/2006/main" prst="rightArrow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3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0.58398</cdr:x>
      <cdr:y>0.66468</cdr:y>
    </cdr:from>
    <cdr:to>
      <cdr:x>0.74075</cdr:x>
      <cdr:y>0.84265</cdr:y>
    </cdr:to>
    <cdr:sp macro="" textlink="">
      <cdr:nvSpPr>
        <cdr:cNvPr id="21" name="TextBox 20"/>
        <cdr:cNvSpPr txBox="1"/>
      </cdr:nvSpPr>
      <cdr:spPr>
        <a:xfrm xmlns:a="http://schemas.openxmlformats.org/drawingml/2006/main">
          <a:off x="4620751" y="3285114"/>
          <a:ext cx="1240404" cy="8795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000" b="1" dirty="0" smtClean="0"/>
            <a:t>Top of Rotor</a:t>
          </a:r>
          <a:endParaRPr lang="en-US" sz="2000" b="1" dirty="0"/>
        </a:p>
      </cdr:txBody>
    </cdr:sp>
  </cdr:relSizeAnchor>
  <cdr:relSizeAnchor xmlns:cdr="http://schemas.openxmlformats.org/drawingml/2006/chartDrawing">
    <cdr:from>
      <cdr:x>0.74474</cdr:x>
      <cdr:y>0.27616</cdr:y>
    </cdr:from>
    <cdr:to>
      <cdr:x>0.98794</cdr:x>
      <cdr:y>0.73914</cdr:y>
    </cdr:to>
    <cdr:pic>
      <cdr:nvPicPr>
        <cdr:cNvPr id="22" name="Picture 21" descr="Picture1"/>
        <cdr:cNvPicPr>
          <a:picLocks xmlns:a="http://schemas.openxmlformats.org/drawingml/2006/main" noChangeAspect="1" noChangeArrowheads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rcRect xmlns:a="http://schemas.openxmlformats.org/drawingml/2006/main"/>
        <a:stretch xmlns:a="http://schemas.openxmlformats.org/drawingml/2006/main">
          <a:fillRect/>
        </a:stretch>
      </cdr:blipFill>
      <cdr:spPr bwMode="auto">
        <a:xfrm xmlns:a="http://schemas.openxmlformats.org/drawingml/2006/main">
          <a:off x="5892750" y="1364911"/>
          <a:ext cx="1924334" cy="2288213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solidFill>
            <a:schemeClr val="bg1">
              <a:lumMod val="50000"/>
            </a:schemeClr>
          </a:solidFill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cdr:spPr>
    </cdr:pic>
  </cdr:relSizeAnchor>
  <cdr:relSizeAnchor xmlns:cdr="http://schemas.openxmlformats.org/drawingml/2006/chartDrawing">
    <cdr:from>
      <cdr:x>0.21518</cdr:x>
      <cdr:y>0.66085</cdr:y>
    </cdr:from>
    <cdr:to>
      <cdr:x>0.27849</cdr:x>
      <cdr:y>0.80182</cdr:y>
    </cdr:to>
    <cdr:sp macro="" textlink="">
      <cdr:nvSpPr>
        <cdr:cNvPr id="23" name="Left Arrow 22"/>
        <cdr:cNvSpPr/>
      </cdr:nvSpPr>
      <cdr:spPr>
        <a:xfrm xmlns:a="http://schemas.openxmlformats.org/drawingml/2006/main">
          <a:off x="1702622" y="3266196"/>
          <a:ext cx="500933" cy="696700"/>
        </a:xfrm>
        <a:prstGeom xmlns:a="http://schemas.openxmlformats.org/drawingml/2006/main" prst="leftArrow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3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0.10503</cdr:x>
      <cdr:y>0.68338</cdr:y>
    </cdr:from>
    <cdr:to>
      <cdr:x>0.2618</cdr:x>
      <cdr:y>0.86134</cdr:y>
    </cdr:to>
    <cdr:sp macro="" textlink="">
      <cdr:nvSpPr>
        <cdr:cNvPr id="24" name="TextBox 1"/>
        <cdr:cNvSpPr txBox="1"/>
      </cdr:nvSpPr>
      <cdr:spPr>
        <a:xfrm xmlns:a="http://schemas.openxmlformats.org/drawingml/2006/main">
          <a:off x="831072" y="3377514"/>
          <a:ext cx="1240404" cy="8795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000" b="1" dirty="0" smtClean="0"/>
            <a:t>Ground</a:t>
          </a:r>
          <a:endParaRPr lang="en-US" sz="2000" b="1" dirty="0"/>
        </a:p>
      </cdr:txBody>
    </cdr:sp>
  </cdr:relSizeAnchor>
  <cdr:relSizeAnchor xmlns:cdr="http://schemas.openxmlformats.org/drawingml/2006/chartDrawing">
    <cdr:from>
      <cdr:x>0.32527</cdr:x>
      <cdr:y>0.71579</cdr:y>
    </cdr:from>
    <cdr:to>
      <cdr:x>0.37105</cdr:x>
      <cdr:y>0.77692</cdr:y>
    </cdr:to>
    <cdr:sp macro="" textlink="">
      <cdr:nvSpPr>
        <cdr:cNvPr id="25" name="TextBox 24"/>
        <cdr:cNvSpPr txBox="1"/>
      </cdr:nvSpPr>
      <cdr:spPr>
        <a:xfrm xmlns:a="http://schemas.openxmlformats.org/drawingml/2006/main">
          <a:off x="2573730" y="3537718"/>
          <a:ext cx="362223" cy="3021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 dirty="0" smtClean="0"/>
            <a:t>A2</a:t>
          </a:r>
        </a:p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0.44764</cdr:x>
      <cdr:y>0.71579</cdr:y>
    </cdr:from>
    <cdr:to>
      <cdr:x>0.49342</cdr:x>
      <cdr:y>0.77692</cdr:y>
    </cdr:to>
    <cdr:sp macro="" textlink="">
      <cdr:nvSpPr>
        <cdr:cNvPr id="28" name="TextBox 1"/>
        <cdr:cNvSpPr txBox="1"/>
      </cdr:nvSpPr>
      <cdr:spPr>
        <a:xfrm xmlns:a="http://schemas.openxmlformats.org/drawingml/2006/main">
          <a:off x="3541988" y="3537718"/>
          <a:ext cx="362223" cy="3021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 smtClean="0"/>
            <a:t>A5</a:t>
          </a:r>
        </a:p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0.29062</cdr:x>
      <cdr:y>0.71558</cdr:y>
    </cdr:from>
    <cdr:to>
      <cdr:x>0.3364</cdr:x>
      <cdr:y>0.77672</cdr:y>
    </cdr:to>
    <cdr:sp macro="" textlink="">
      <cdr:nvSpPr>
        <cdr:cNvPr id="29" name="TextBox 1"/>
        <cdr:cNvSpPr txBox="1"/>
      </cdr:nvSpPr>
      <cdr:spPr>
        <a:xfrm xmlns:a="http://schemas.openxmlformats.org/drawingml/2006/main">
          <a:off x="2299526" y="3536688"/>
          <a:ext cx="362223" cy="3021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 smtClean="0"/>
            <a:t>A1</a:t>
          </a:r>
          <a:endParaRPr lang="en-US" sz="1100" dirty="0"/>
        </a:p>
      </cdr:txBody>
    </cdr:sp>
  </cdr:relSizeAnchor>
  <cdr:relSizeAnchor xmlns:cdr="http://schemas.openxmlformats.org/drawingml/2006/chartDrawing">
    <cdr:from>
      <cdr:x>0.40869</cdr:x>
      <cdr:y>0.71579</cdr:y>
    </cdr:from>
    <cdr:to>
      <cdr:x>0.45447</cdr:x>
      <cdr:y>0.77692</cdr:y>
    </cdr:to>
    <cdr:sp macro="" textlink="">
      <cdr:nvSpPr>
        <cdr:cNvPr id="30" name="TextBox 1"/>
        <cdr:cNvSpPr txBox="1"/>
      </cdr:nvSpPr>
      <cdr:spPr>
        <a:xfrm xmlns:a="http://schemas.openxmlformats.org/drawingml/2006/main">
          <a:off x="3233758" y="3537718"/>
          <a:ext cx="362223" cy="3021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 smtClean="0"/>
            <a:t>A4</a:t>
          </a:r>
        </a:p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0.37081</cdr:x>
      <cdr:y>0.71579</cdr:y>
    </cdr:from>
    <cdr:to>
      <cdr:x>0.41659</cdr:x>
      <cdr:y>0.77692</cdr:y>
    </cdr:to>
    <cdr:sp macro="" textlink="">
      <cdr:nvSpPr>
        <cdr:cNvPr id="31" name="TextBox 1"/>
        <cdr:cNvSpPr txBox="1"/>
      </cdr:nvSpPr>
      <cdr:spPr>
        <a:xfrm xmlns:a="http://schemas.openxmlformats.org/drawingml/2006/main">
          <a:off x="2934070" y="3537718"/>
          <a:ext cx="362223" cy="3021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 smtClean="0"/>
            <a:t>A3</a:t>
          </a:r>
        </a:p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0.29062</cdr:x>
      <cdr:y>0.83078</cdr:y>
    </cdr:from>
    <cdr:to>
      <cdr:x>0.3364</cdr:x>
      <cdr:y>0.89191</cdr:y>
    </cdr:to>
    <cdr:sp macro="" textlink="">
      <cdr:nvSpPr>
        <cdr:cNvPr id="32" name="TextBox 1"/>
        <cdr:cNvSpPr txBox="1"/>
      </cdr:nvSpPr>
      <cdr:spPr>
        <a:xfrm xmlns:a="http://schemas.openxmlformats.org/drawingml/2006/main">
          <a:off x="2299526" y="4106019"/>
          <a:ext cx="362223" cy="3021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/>
            <a:t>U</a:t>
          </a:r>
          <a:r>
            <a:rPr lang="en-US" dirty="0" smtClean="0"/>
            <a:t>1</a:t>
          </a:r>
          <a:endParaRPr lang="en-US" sz="1100" dirty="0" smtClean="0"/>
        </a:p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0.32527</cdr:x>
      <cdr:y>0.83078</cdr:y>
    </cdr:from>
    <cdr:to>
      <cdr:x>0.37105</cdr:x>
      <cdr:y>0.89191</cdr:y>
    </cdr:to>
    <cdr:sp macro="" textlink="">
      <cdr:nvSpPr>
        <cdr:cNvPr id="33" name="TextBox 1"/>
        <cdr:cNvSpPr txBox="1"/>
      </cdr:nvSpPr>
      <cdr:spPr>
        <a:xfrm xmlns:a="http://schemas.openxmlformats.org/drawingml/2006/main">
          <a:off x="2573730" y="4106019"/>
          <a:ext cx="362223" cy="3021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/>
            <a:t>U</a:t>
          </a:r>
          <a:r>
            <a:rPr lang="en-US" dirty="0" smtClean="0"/>
            <a:t>2</a:t>
          </a:r>
          <a:endParaRPr lang="en-US" sz="1100" dirty="0" smtClean="0"/>
        </a:p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0.36883</cdr:x>
      <cdr:y>0.83078</cdr:y>
    </cdr:from>
    <cdr:to>
      <cdr:x>0.41461</cdr:x>
      <cdr:y>0.89191</cdr:y>
    </cdr:to>
    <cdr:sp macro="" textlink="">
      <cdr:nvSpPr>
        <cdr:cNvPr id="34" name="TextBox 1"/>
        <cdr:cNvSpPr txBox="1"/>
      </cdr:nvSpPr>
      <cdr:spPr>
        <a:xfrm xmlns:a="http://schemas.openxmlformats.org/drawingml/2006/main">
          <a:off x="2918405" y="4106019"/>
          <a:ext cx="362223" cy="3021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/>
            <a:t>U</a:t>
          </a:r>
          <a:r>
            <a:rPr lang="en-US" dirty="0" smtClean="0"/>
            <a:t>3</a:t>
          </a:r>
        </a:p>
        <a:p xmlns:a="http://schemas.openxmlformats.org/drawingml/2006/main">
          <a:endParaRPr lang="en-US" sz="1100" dirty="0" smtClean="0"/>
        </a:p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0.41065</cdr:x>
      <cdr:y>0.83078</cdr:y>
    </cdr:from>
    <cdr:to>
      <cdr:x>0.45643</cdr:x>
      <cdr:y>0.89191</cdr:y>
    </cdr:to>
    <cdr:sp macro="" textlink="">
      <cdr:nvSpPr>
        <cdr:cNvPr id="35" name="TextBox 1"/>
        <cdr:cNvSpPr txBox="1"/>
      </cdr:nvSpPr>
      <cdr:spPr>
        <a:xfrm xmlns:a="http://schemas.openxmlformats.org/drawingml/2006/main">
          <a:off x="3249269" y="4106019"/>
          <a:ext cx="362223" cy="3021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/>
            <a:t>U</a:t>
          </a:r>
          <a:r>
            <a:rPr lang="en-US" dirty="0" smtClean="0"/>
            <a:t>4</a:t>
          </a:r>
        </a:p>
        <a:p xmlns:a="http://schemas.openxmlformats.org/drawingml/2006/main">
          <a:endParaRPr lang="en-US" dirty="0" smtClean="0"/>
        </a:p>
        <a:p xmlns:a="http://schemas.openxmlformats.org/drawingml/2006/main">
          <a:endParaRPr lang="en-US" sz="1100" dirty="0" smtClean="0"/>
        </a:p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0.44777</cdr:x>
      <cdr:y>0.83078</cdr:y>
    </cdr:from>
    <cdr:to>
      <cdr:x>0.49355</cdr:x>
      <cdr:y>0.89191</cdr:y>
    </cdr:to>
    <cdr:sp macro="" textlink="">
      <cdr:nvSpPr>
        <cdr:cNvPr id="36" name="TextBox 1"/>
        <cdr:cNvSpPr txBox="1"/>
      </cdr:nvSpPr>
      <cdr:spPr>
        <a:xfrm xmlns:a="http://schemas.openxmlformats.org/drawingml/2006/main">
          <a:off x="3542986" y="4106029"/>
          <a:ext cx="362234" cy="30212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/>
            <a:t>U</a:t>
          </a:r>
          <a:r>
            <a:rPr lang="en-US" dirty="0" smtClean="0"/>
            <a:t>5</a:t>
          </a:r>
        </a:p>
        <a:p xmlns:a="http://schemas.openxmlformats.org/drawingml/2006/main">
          <a:endParaRPr lang="en-US" dirty="0" smtClean="0"/>
        </a:p>
        <a:p xmlns:a="http://schemas.openxmlformats.org/drawingml/2006/main">
          <a:endParaRPr lang="en-US" sz="1100" dirty="0" smtClean="0"/>
        </a:p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0.084</cdr:x>
      <cdr:y>0.53017</cdr:y>
    </cdr:from>
    <cdr:to>
      <cdr:x>0.12978</cdr:x>
      <cdr:y>0.59131</cdr:y>
    </cdr:to>
    <cdr:sp macro="" textlink="">
      <cdr:nvSpPr>
        <cdr:cNvPr id="37" name="TextBox 1"/>
        <cdr:cNvSpPr txBox="1"/>
      </cdr:nvSpPr>
      <cdr:spPr>
        <a:xfrm xmlns:a="http://schemas.openxmlformats.org/drawingml/2006/main">
          <a:off x="664650" y="2620327"/>
          <a:ext cx="362223" cy="3021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P5</a:t>
          </a:r>
          <a:endParaRPr lang="en-US" sz="1100" dirty="0"/>
        </a:p>
      </cdr:txBody>
    </cdr:sp>
  </cdr:relSizeAnchor>
  <cdr:relSizeAnchor xmlns:cdr="http://schemas.openxmlformats.org/drawingml/2006/chartDrawing">
    <cdr:from>
      <cdr:x>0.08283</cdr:x>
      <cdr:y>0.63137</cdr:y>
    </cdr:from>
    <cdr:to>
      <cdr:x>0.12861</cdr:x>
      <cdr:y>0.69251</cdr:y>
    </cdr:to>
    <cdr:sp macro="" textlink="">
      <cdr:nvSpPr>
        <cdr:cNvPr id="38" name="TextBox 1"/>
        <cdr:cNvSpPr txBox="1"/>
      </cdr:nvSpPr>
      <cdr:spPr>
        <a:xfrm xmlns:a="http://schemas.openxmlformats.org/drawingml/2006/main">
          <a:off x="655374" y="3120493"/>
          <a:ext cx="362223" cy="3021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P4</a:t>
          </a:r>
          <a:endParaRPr lang="en-US" sz="1100" dirty="0"/>
        </a:p>
      </cdr:txBody>
    </cdr:sp>
  </cdr:relSizeAnchor>
  <cdr:relSizeAnchor xmlns:cdr="http://schemas.openxmlformats.org/drawingml/2006/chartDrawing">
    <cdr:from>
      <cdr:x>0.08439</cdr:x>
      <cdr:y>0.74636</cdr:y>
    </cdr:from>
    <cdr:to>
      <cdr:x>0.13017</cdr:x>
      <cdr:y>0.80749</cdr:y>
    </cdr:to>
    <cdr:sp macro="" textlink="">
      <cdr:nvSpPr>
        <cdr:cNvPr id="39" name="TextBox 1"/>
        <cdr:cNvSpPr txBox="1"/>
      </cdr:nvSpPr>
      <cdr:spPr>
        <a:xfrm xmlns:a="http://schemas.openxmlformats.org/drawingml/2006/main">
          <a:off x="667741" y="3688793"/>
          <a:ext cx="362223" cy="3021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P</a:t>
          </a:r>
          <a:r>
            <a:rPr lang="en-US" dirty="0"/>
            <a:t>2</a:t>
          </a:r>
          <a:endParaRPr lang="en-US" sz="1100" dirty="0"/>
        </a:p>
      </cdr:txBody>
    </cdr:sp>
  </cdr:relSizeAnchor>
  <cdr:relSizeAnchor xmlns:cdr="http://schemas.openxmlformats.org/drawingml/2006/chartDrawing">
    <cdr:from>
      <cdr:x>0.08584</cdr:x>
      <cdr:y>0.69649</cdr:y>
    </cdr:from>
    <cdr:to>
      <cdr:x>0.13162</cdr:x>
      <cdr:y>0.75762</cdr:y>
    </cdr:to>
    <cdr:sp macro="" textlink="">
      <cdr:nvSpPr>
        <cdr:cNvPr id="40" name="TextBox 1"/>
        <cdr:cNvSpPr txBox="1"/>
      </cdr:nvSpPr>
      <cdr:spPr>
        <a:xfrm xmlns:a="http://schemas.openxmlformats.org/drawingml/2006/main">
          <a:off x="679229" y="3442303"/>
          <a:ext cx="362223" cy="3021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P3</a:t>
          </a:r>
          <a:endParaRPr lang="en-US" sz="1100" dirty="0"/>
        </a:p>
      </cdr:txBody>
    </cdr:sp>
  </cdr:relSizeAnchor>
  <cdr:relSizeAnchor xmlns:cdr="http://schemas.openxmlformats.org/drawingml/2006/chartDrawing">
    <cdr:from>
      <cdr:x>0.08741</cdr:x>
      <cdr:y>0.80021</cdr:y>
    </cdr:from>
    <cdr:to>
      <cdr:x>0.13318</cdr:x>
      <cdr:y>0.86134</cdr:y>
    </cdr:to>
    <cdr:sp macro="" textlink="">
      <cdr:nvSpPr>
        <cdr:cNvPr id="41" name="TextBox 1"/>
        <cdr:cNvSpPr txBox="1"/>
      </cdr:nvSpPr>
      <cdr:spPr>
        <a:xfrm xmlns:a="http://schemas.openxmlformats.org/drawingml/2006/main">
          <a:off x="691595" y="3954944"/>
          <a:ext cx="362223" cy="3021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/>
            <a:t>P</a:t>
          </a:r>
          <a:r>
            <a:rPr lang="en-US" sz="1100" dirty="0" smtClean="0"/>
            <a:t>1</a:t>
          </a:r>
          <a:endParaRPr lang="en-US" sz="11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5C74A-38EB-4D54-868F-5F40BDB773A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5227E-51D1-4F00-99D0-631FEA4368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07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4ADA6DB-EC31-489C-B7AC-C0E0207AB247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FCDA783-ED43-4910-8816-9AC1773AD2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37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7F00582-9676-41A5-8A5E-FF95814B4D1C}" type="slidenum">
              <a:rPr lang="en-US" altLang="en-US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36000">
                <a:schemeClr val="bg1"/>
              </a:gs>
              <a:gs pos="82000">
                <a:srgbClr val="5183AD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WS_LogoCMYK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2803" y="883918"/>
            <a:ext cx="3267110" cy="640088"/>
          </a:xfrm>
          <a:prstGeom prst="rect">
            <a:avLst/>
          </a:prstGeom>
        </p:spPr>
      </p:pic>
      <p:pic>
        <p:nvPicPr>
          <p:cNvPr id="13" name="Picture 12" descr="SwooshVectorGray10_3.png"/>
          <p:cNvPicPr>
            <a:picLocks noChangeAspect="1"/>
          </p:cNvPicPr>
          <p:nvPr userDrawn="1"/>
        </p:nvPicPr>
        <p:blipFill>
          <a:blip r:embed="rId3">
            <a:alphaModFix amt="69000"/>
          </a:blip>
          <a:stretch>
            <a:fillRect/>
          </a:stretch>
        </p:blipFill>
        <p:spPr>
          <a:xfrm>
            <a:off x="626532" y="376061"/>
            <a:ext cx="8238067" cy="6189970"/>
          </a:xfrm>
          <a:prstGeom prst="rect">
            <a:avLst/>
          </a:prstGeom>
          <a:noFill/>
        </p:spPr>
      </p:pic>
      <p:sp>
        <p:nvSpPr>
          <p:cNvPr id="14" name="Round Diagonal Corner Rectangle 13"/>
          <p:cNvSpPr/>
          <p:nvPr userDrawn="1"/>
        </p:nvSpPr>
        <p:spPr>
          <a:xfrm>
            <a:off x="626532" y="474138"/>
            <a:ext cx="8238067" cy="6104462"/>
          </a:xfrm>
          <a:prstGeom prst="round2DiagRect">
            <a:avLst>
              <a:gd name="adj1" fmla="val 7476"/>
              <a:gd name="adj2" fmla="val 0"/>
            </a:avLst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084363" y="2203665"/>
            <a:ext cx="1760523" cy="34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en-US" dirty="0" smtClean="0"/>
              <a:t>October 16, 2012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084364" y="3714966"/>
            <a:ext cx="3354388" cy="326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i="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Mike Barton, Research Scientist</a:t>
            </a:r>
          </a:p>
          <a:p>
            <a:pPr lvl="0"/>
            <a:endParaRPr lang="en-US" dirty="0" smtClean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2071311" y="2721692"/>
            <a:ext cx="6709128" cy="520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EverPower</a:t>
            </a:r>
            <a:r>
              <a:rPr lang="en-US" dirty="0" smtClean="0"/>
              <a:t> Custom Wind Resource Modeling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 Diagonal Corner Rectangle 14"/>
          <p:cNvSpPr/>
          <p:nvPr userDrawn="1"/>
        </p:nvSpPr>
        <p:spPr>
          <a:xfrm>
            <a:off x="474132" y="304800"/>
            <a:ext cx="8238067" cy="5884333"/>
          </a:xfrm>
          <a:prstGeom prst="round2DiagRect">
            <a:avLst>
              <a:gd name="adj1" fmla="val 7476"/>
              <a:gd name="adj2" fmla="val 0"/>
            </a:avLst>
          </a:prstGeom>
          <a:gradFill flip="none" rotWithShape="1">
            <a:gsLst>
              <a:gs pos="15000">
                <a:schemeClr val="bg1">
                  <a:alpha val="72000"/>
                </a:schemeClr>
              </a:gs>
              <a:gs pos="100000">
                <a:schemeClr val="bg1">
                  <a:lumMod val="85000"/>
                  <a:alpha val="72000"/>
                </a:schemeClr>
              </a:gs>
            </a:gsLst>
            <a:lin ang="348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83730" y="1115290"/>
            <a:ext cx="7603070" cy="623301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5183A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717963" y="1809604"/>
            <a:ext cx="4876801" cy="452596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94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nap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" t="21425" r="85" b="13799"/>
          <a:stretch/>
        </p:blipFill>
        <p:spPr bwMode="auto">
          <a:xfrm>
            <a:off x="474131" y="0"/>
            <a:ext cx="8238067" cy="3791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 Diagonal Corner Rectangle 5"/>
          <p:cNvSpPr/>
          <p:nvPr userDrawn="1"/>
        </p:nvSpPr>
        <p:spPr>
          <a:xfrm>
            <a:off x="474132" y="3246120"/>
            <a:ext cx="8238067" cy="2980266"/>
          </a:xfrm>
          <a:prstGeom prst="round2DiagRect">
            <a:avLst>
              <a:gd name="adj1" fmla="val 747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31" y="0"/>
            <a:ext cx="8238068" cy="392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4368800" y="6477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2" name="Rounded Rectangular Callout 11"/>
          <p:cNvSpPr/>
          <p:nvPr userDrawn="1"/>
        </p:nvSpPr>
        <p:spPr>
          <a:xfrm>
            <a:off x="711200" y="2238914"/>
            <a:ext cx="1117600" cy="467732"/>
          </a:xfrm>
          <a:prstGeom prst="wedgeRoundRectCallout">
            <a:avLst>
              <a:gd name="adj1" fmla="val 72928"/>
              <a:gd name="adj2" fmla="val -207128"/>
              <a:gd name="adj3" fmla="val 16667"/>
            </a:avLst>
          </a:prstGeom>
          <a:solidFill>
            <a:srgbClr val="5183AD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 smtClean="0"/>
              <a:t>Albany</a:t>
            </a:r>
          </a:p>
          <a:p>
            <a:r>
              <a:rPr lang="en-US" sz="1100" dirty="0" smtClean="0"/>
              <a:t>New York, USA</a:t>
            </a:r>
            <a:endParaRPr lang="en-US" sz="1100" dirty="0"/>
          </a:p>
        </p:txBody>
      </p:sp>
      <p:sp>
        <p:nvSpPr>
          <p:cNvPr id="13" name="Rounded Rectangular Callout 12"/>
          <p:cNvSpPr/>
          <p:nvPr userDrawn="1"/>
        </p:nvSpPr>
        <p:spPr>
          <a:xfrm>
            <a:off x="2707456" y="2017729"/>
            <a:ext cx="974090" cy="442369"/>
          </a:xfrm>
          <a:prstGeom prst="wedgeRoundRectCallout">
            <a:avLst>
              <a:gd name="adj1" fmla="val 76028"/>
              <a:gd name="adj2" fmla="val -141744"/>
              <a:gd name="adj3" fmla="val 16667"/>
            </a:avLst>
          </a:prstGeom>
          <a:solidFill>
            <a:srgbClr val="5183AD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 smtClean="0"/>
              <a:t>Barcelona</a:t>
            </a:r>
          </a:p>
          <a:p>
            <a:r>
              <a:rPr lang="en-US" sz="1100" dirty="0" smtClean="0"/>
              <a:t>Spain</a:t>
            </a:r>
            <a:endParaRPr lang="en-US" sz="1100" dirty="0"/>
          </a:p>
        </p:txBody>
      </p:sp>
      <p:sp>
        <p:nvSpPr>
          <p:cNvPr id="14" name="Rounded Rectangular Callout 13"/>
          <p:cNvSpPr/>
          <p:nvPr userDrawn="1"/>
        </p:nvSpPr>
        <p:spPr>
          <a:xfrm>
            <a:off x="5137014" y="2589081"/>
            <a:ext cx="932242" cy="472372"/>
          </a:xfrm>
          <a:prstGeom prst="wedgeRoundRectCallout">
            <a:avLst>
              <a:gd name="adj1" fmla="val 35138"/>
              <a:gd name="adj2" fmla="val -118683"/>
              <a:gd name="adj3" fmla="val 16667"/>
            </a:avLst>
          </a:prstGeom>
          <a:solidFill>
            <a:srgbClr val="5183AD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 smtClean="0"/>
              <a:t>Bangalore</a:t>
            </a:r>
          </a:p>
          <a:p>
            <a:r>
              <a:rPr lang="en-US" sz="1100" dirty="0" smtClean="0"/>
              <a:t>India</a:t>
            </a:r>
            <a:endParaRPr lang="en-US" sz="1100" dirty="0"/>
          </a:p>
        </p:txBody>
      </p:sp>
      <p:sp>
        <p:nvSpPr>
          <p:cNvPr id="17" name="Content Placeholder 2"/>
          <p:cNvSpPr txBox="1">
            <a:spLocks/>
          </p:cNvSpPr>
          <p:nvPr userDrawn="1"/>
        </p:nvSpPr>
        <p:spPr>
          <a:xfrm>
            <a:off x="4593165" y="4402022"/>
            <a:ext cx="3655060" cy="1999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880" indent="-182880">
              <a:spcAft>
                <a:spcPts val="600"/>
              </a:spcAft>
              <a:buClr>
                <a:srgbClr val="3B3B3B"/>
              </a:buClr>
              <a:buFont typeface="Arial"/>
              <a:buChar char="•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Over 100 professional staff</a:t>
            </a:r>
          </a:p>
          <a:p>
            <a:pPr marL="182880" indent="-182880">
              <a:spcAft>
                <a:spcPts val="600"/>
              </a:spcAft>
              <a:buClr>
                <a:srgbClr val="3B3B3B"/>
              </a:buClr>
              <a:buFont typeface="Arial"/>
              <a:buChar char="•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Experts in meteorology, spatial analysis, environment, and engineering</a:t>
            </a:r>
          </a:p>
          <a:p>
            <a:pPr marL="182880" indent="-182880">
              <a:spcAft>
                <a:spcPts val="600"/>
              </a:spcAft>
              <a:buClr>
                <a:srgbClr val="3B3B3B"/>
              </a:buClr>
              <a:buFont typeface="Arial"/>
              <a:buChar char="•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Seasoned project managers and field technicians</a:t>
            </a:r>
          </a:p>
        </p:txBody>
      </p:sp>
      <p:sp>
        <p:nvSpPr>
          <p:cNvPr id="18" name="Content Placeholder 2"/>
          <p:cNvSpPr txBox="1">
            <a:spLocks/>
          </p:cNvSpPr>
          <p:nvPr userDrawn="1"/>
        </p:nvSpPr>
        <p:spPr>
          <a:xfrm>
            <a:off x="736396" y="4445171"/>
            <a:ext cx="3655060" cy="1999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880" marR="0" lvl="0" indent="-18288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B3B3B"/>
              </a:buClr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Established in 1983; nearly 30 years of renewable energy industry experience</a:t>
            </a:r>
          </a:p>
          <a:p>
            <a:pPr marL="182880" marR="0" lvl="0" indent="-18288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B3B3B"/>
              </a:buClr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Independent assessments on       60,000+ MW</a:t>
            </a:r>
          </a:p>
          <a:p>
            <a:pPr marL="182880" marR="0" lvl="0" indent="-18288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B3B3B"/>
              </a:buClr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 roles in over 80 countries</a:t>
            </a:r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736396" y="3938207"/>
            <a:ext cx="6131560" cy="46808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5183AD"/>
                </a:solidFill>
              </a:rPr>
              <a:t>Company Snapshot</a:t>
            </a:r>
          </a:p>
        </p:txBody>
      </p:sp>
    </p:spTree>
    <p:extLst>
      <p:ext uri="{BB962C8B-B14F-4D97-AF65-F5344CB8AC3E}">
        <p14:creationId xmlns:p14="http://schemas.microsoft.com/office/powerpoint/2010/main" val="29934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75265" y="322263"/>
            <a:ext cx="8237537" cy="506253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Use this for large pictures, diagrams, maps, etc.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74132" y="5384799"/>
            <a:ext cx="8238068" cy="392545"/>
          </a:xfrm>
          <a:prstGeom prst="rect">
            <a:avLst/>
          </a:prstGeom>
        </p:spPr>
        <p:txBody>
          <a:bodyPr/>
          <a:lstStyle>
            <a:lvl1pPr algn="l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74132" y="0"/>
            <a:ext cx="8238067" cy="321733"/>
          </a:xfrm>
          <a:prstGeom prst="rect">
            <a:avLst/>
          </a:prstGeom>
          <a:solidFill>
            <a:srgbClr val="518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74663" y="5776913"/>
            <a:ext cx="8237537" cy="4984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additional descriptive text here.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 Diagonal Corner Rectangle 15"/>
          <p:cNvSpPr/>
          <p:nvPr userDrawn="1"/>
        </p:nvSpPr>
        <p:spPr>
          <a:xfrm>
            <a:off x="474132" y="304800"/>
            <a:ext cx="8238067" cy="5884333"/>
          </a:xfrm>
          <a:prstGeom prst="round2DiagRect">
            <a:avLst>
              <a:gd name="adj1" fmla="val 7476"/>
              <a:gd name="adj2" fmla="val 0"/>
            </a:avLst>
          </a:prstGeom>
          <a:gradFill flip="none" rotWithShape="1">
            <a:gsLst>
              <a:gs pos="15000">
                <a:schemeClr val="bg1">
                  <a:alpha val="72000"/>
                </a:schemeClr>
              </a:gs>
              <a:gs pos="100000">
                <a:schemeClr val="bg1">
                  <a:lumMod val="85000"/>
                  <a:alpha val="72000"/>
                </a:schemeClr>
              </a:gs>
            </a:gsLst>
            <a:lin ang="348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ingle Corner Rectangle 6"/>
          <p:cNvSpPr/>
          <p:nvPr userDrawn="1"/>
        </p:nvSpPr>
        <p:spPr>
          <a:xfrm flipH="1">
            <a:off x="474131" y="304801"/>
            <a:ext cx="8238067" cy="73152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5183AD"/>
            </a:solidFill>
          </a:ln>
          <a:effectLst>
            <a:innerShdw blurRad="101600" dist="50800" dir="13500000">
              <a:srgbClr val="000000">
                <a:alpha val="3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767720" y="1386289"/>
            <a:ext cx="3825444" cy="3493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0"/>
          </p:nvPr>
        </p:nvSpPr>
        <p:spPr>
          <a:xfrm>
            <a:off x="4759286" y="1386289"/>
            <a:ext cx="3723702" cy="3493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767720" y="4879975"/>
            <a:ext cx="3825444" cy="566738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720" y="5446713"/>
            <a:ext cx="3825444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497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759286" y="4879975"/>
            <a:ext cx="3825444" cy="566738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1"/>
          </p:nvPr>
        </p:nvSpPr>
        <p:spPr>
          <a:xfrm>
            <a:off x="4759286" y="5446713"/>
            <a:ext cx="3825444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497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726571" y="304800"/>
            <a:ext cx="8120062" cy="7286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Diagonal Corner Rectangle 5"/>
          <p:cNvSpPr/>
          <p:nvPr userDrawn="1"/>
        </p:nvSpPr>
        <p:spPr>
          <a:xfrm>
            <a:off x="474132" y="304800"/>
            <a:ext cx="8238067" cy="5884333"/>
          </a:xfrm>
          <a:prstGeom prst="round2DiagRect">
            <a:avLst>
              <a:gd name="adj1" fmla="val 7476"/>
              <a:gd name="adj2" fmla="val 0"/>
            </a:avLst>
          </a:prstGeom>
          <a:gradFill flip="none" rotWithShape="1">
            <a:gsLst>
              <a:gs pos="15000">
                <a:schemeClr val="bg1">
                  <a:alpha val="72000"/>
                </a:schemeClr>
              </a:gs>
              <a:gs pos="100000">
                <a:schemeClr val="bg1">
                  <a:lumMod val="85000"/>
                  <a:alpha val="72000"/>
                </a:schemeClr>
              </a:gs>
            </a:gsLst>
            <a:lin ang="348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 txBox="1">
            <a:spLocks/>
          </p:cNvSpPr>
          <p:nvPr userDrawn="1"/>
        </p:nvSpPr>
        <p:spPr>
          <a:xfrm>
            <a:off x="1914318" y="2006313"/>
            <a:ext cx="4791287" cy="4741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Thank You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itle 1"/>
          <p:cNvSpPr txBox="1">
            <a:spLocks/>
          </p:cNvSpPr>
          <p:nvPr userDrawn="1"/>
        </p:nvSpPr>
        <p:spPr>
          <a:xfrm>
            <a:off x="1914318" y="2508106"/>
            <a:ext cx="2340182" cy="14099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+1 877-899-3463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info@awstruepower.com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</a:t>
            </a:r>
            <a:r>
              <a:rPr kumimoji="0" lang="en-US" sz="1400" b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wstruepower.com</a:t>
            </a:r>
            <a:endParaRPr kumimoji="0" lang="en-US" sz="1400" b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905275" y="3834823"/>
            <a:ext cx="4530725" cy="18589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 baseline="0">
                <a:latin typeface="+mj-lt"/>
              </a:defRPr>
            </a:lvl1pPr>
          </a:lstStyle>
          <a:p>
            <a:pPr lvl="0"/>
            <a:r>
              <a:rPr lang="en-US" dirty="0" smtClean="0"/>
              <a:t>Name of Presenter 1</a:t>
            </a:r>
          </a:p>
          <a:p>
            <a:pPr lvl="0"/>
            <a:r>
              <a:rPr lang="en-US" dirty="0" smtClean="0"/>
              <a:t>Title of Presenter 1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Name of Presenter 2</a:t>
            </a:r>
          </a:p>
          <a:p>
            <a:pPr lvl="0"/>
            <a:r>
              <a:rPr lang="en-US" dirty="0" smtClean="0"/>
              <a:t>Title of Presenter 2</a:t>
            </a:r>
            <a:endParaRPr lang="en-US" dirty="0"/>
          </a:p>
        </p:txBody>
      </p:sp>
      <p:pic>
        <p:nvPicPr>
          <p:cNvPr id="5" name="Picture 4" descr="AWS_LogoCMYK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2803" y="883918"/>
            <a:ext cx="3267110" cy="6400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Solution - Multi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ingle Corner Rectangle 5"/>
          <p:cNvSpPr/>
          <p:nvPr userDrawn="1"/>
        </p:nvSpPr>
        <p:spPr>
          <a:xfrm flipH="1">
            <a:off x="474131" y="304801"/>
            <a:ext cx="8238067" cy="73152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5183AD"/>
            </a:solidFill>
          </a:ln>
          <a:effectLst>
            <a:innerShdw blurRad="101600" dist="50800" dir="13500000">
              <a:srgbClr val="000000">
                <a:alpha val="3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3"/>
          </p:nvPr>
        </p:nvSpPr>
        <p:spPr>
          <a:xfrm>
            <a:off x="848297" y="1304547"/>
            <a:ext cx="7445815" cy="10593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600" i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600" i="1">
                <a:solidFill>
                  <a:srgbClr val="00497F"/>
                </a:solidFill>
              </a:defRPr>
            </a:lvl2pPr>
            <a:lvl3pPr marL="914400" indent="0">
              <a:buFontTx/>
              <a:buNone/>
              <a:defRPr sz="1600" i="1">
                <a:solidFill>
                  <a:srgbClr val="00497F"/>
                </a:solidFill>
              </a:defRPr>
            </a:lvl3pPr>
            <a:lvl4pPr marL="1371600" indent="0">
              <a:buFontTx/>
              <a:buNone/>
              <a:defRPr sz="1600" i="1">
                <a:solidFill>
                  <a:srgbClr val="00497F"/>
                </a:solidFill>
              </a:defRPr>
            </a:lvl4pPr>
            <a:lvl5pPr marL="1828800" indent="0">
              <a:buFontTx/>
              <a:buNone/>
              <a:defRPr sz="1600" i="1">
                <a:solidFill>
                  <a:srgbClr val="00497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848298" y="2363941"/>
            <a:ext cx="3649090" cy="376222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rgbClr val="00497F"/>
                </a:solidFill>
              </a:defRPr>
            </a:lvl1pPr>
            <a:lvl2pPr>
              <a:defRPr sz="1400">
                <a:solidFill>
                  <a:srgbClr val="00497F"/>
                </a:solidFill>
              </a:defRPr>
            </a:lvl2pPr>
            <a:lvl3pPr>
              <a:defRPr sz="1400">
                <a:solidFill>
                  <a:srgbClr val="00497F"/>
                </a:solidFill>
              </a:defRPr>
            </a:lvl3pPr>
            <a:lvl4pPr>
              <a:defRPr sz="1600">
                <a:solidFill>
                  <a:srgbClr val="00497F"/>
                </a:solidFill>
              </a:defRPr>
            </a:lvl4pPr>
            <a:lvl5pPr>
              <a:defRPr sz="1600">
                <a:solidFill>
                  <a:srgbClr val="00497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363941"/>
            <a:ext cx="3649088" cy="376222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rgbClr val="00497F"/>
                </a:solidFill>
              </a:defRPr>
            </a:lvl1pPr>
            <a:lvl2pPr>
              <a:defRPr sz="1600">
                <a:solidFill>
                  <a:srgbClr val="00497F"/>
                </a:solidFill>
              </a:defRPr>
            </a:lvl2pPr>
            <a:lvl3pPr>
              <a:defRPr sz="1600">
                <a:solidFill>
                  <a:srgbClr val="00497F"/>
                </a:solidFill>
              </a:defRPr>
            </a:lvl3pPr>
            <a:lvl4pPr>
              <a:defRPr sz="1600">
                <a:solidFill>
                  <a:srgbClr val="00497F"/>
                </a:solidFill>
              </a:defRPr>
            </a:lvl4pPr>
            <a:lvl5pPr>
              <a:defRPr sz="1600">
                <a:solidFill>
                  <a:srgbClr val="00497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61950" y="345516"/>
            <a:ext cx="8237537" cy="6207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893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wooshVectorGray10_3.png"/>
          <p:cNvPicPr>
            <a:picLocks noChangeAspect="1"/>
          </p:cNvPicPr>
          <p:nvPr/>
        </p:nvPicPr>
        <p:blipFill>
          <a:blip r:embed="rId9">
            <a:alphaModFix amt="84000"/>
          </a:blip>
          <a:stretch>
            <a:fillRect/>
          </a:stretch>
        </p:blipFill>
        <p:spPr>
          <a:xfrm>
            <a:off x="10984" y="4526"/>
            <a:ext cx="912712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392333"/>
            <a:ext cx="9144000" cy="465667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82000"/>
                </a:schemeClr>
              </a:gs>
              <a:gs pos="100000">
                <a:srgbClr val="00497F">
                  <a:alpha val="85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66173" y="6480708"/>
            <a:ext cx="5579529" cy="355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r">
              <a:spcBef>
                <a:spcPct val="0"/>
              </a:spcBef>
            </a:pPr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Albany, New York  |  Barcelona, Spain  |  Bangalore, India  |  </a:t>
            </a:r>
            <a:r>
              <a:rPr lang="en-US" sz="900" b="1" dirty="0" err="1" smtClean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awstruepower.com</a:t>
            </a:r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 |   +1 877-899-3463</a:t>
            </a:r>
          </a:p>
        </p:txBody>
      </p:sp>
      <p:pic>
        <p:nvPicPr>
          <p:cNvPr id="16" name="Picture 15" descr="AWS_iconKO.eps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3210" y="6485483"/>
            <a:ext cx="270922" cy="270922"/>
          </a:xfrm>
          <a:prstGeom prst="rect">
            <a:avLst/>
          </a:prstGeom>
        </p:spPr>
      </p:pic>
      <p:sp>
        <p:nvSpPr>
          <p:cNvPr id="17" name="Date Placeholder 4"/>
          <p:cNvSpPr txBox="1">
            <a:spLocks/>
          </p:cNvSpPr>
          <p:nvPr/>
        </p:nvSpPr>
        <p:spPr>
          <a:xfrm>
            <a:off x="6798742" y="6634169"/>
            <a:ext cx="2346960" cy="261408"/>
          </a:xfrm>
          <a:prstGeom prst="rect">
            <a:avLst/>
          </a:prstGeom>
        </p:spPr>
        <p:txBody>
          <a:bodyPr vert="horz" lIns="101882" tIns="50941" rIns="101882" bIns="50941" rtlCol="0" anchor="t"/>
          <a:lstStyle/>
          <a:p>
            <a:pPr marL="0" marR="0" lvl="0" indent="0" algn="r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©2011 AWS Truepower, LLC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60" r:id="rId3"/>
    <p:sldLayoutId id="2147483657" r:id="rId4"/>
    <p:sldLayoutId id="2147483654" r:id="rId5"/>
    <p:sldLayoutId id="2147483656" r:id="rId6"/>
    <p:sldLayoutId id="2147483669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Placeholder 4"/>
          <p:cNvSpPr>
            <a:spLocks noGrp="1"/>
          </p:cNvSpPr>
          <p:nvPr>
            <p:ph type="body" sz="quarter" idx="14"/>
          </p:nvPr>
        </p:nvSpPr>
        <p:spPr bwMode="auto">
          <a:xfrm>
            <a:off x="661988" y="346075"/>
            <a:ext cx="8237537" cy="620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Production by Height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944494"/>
              </p:ext>
            </p:extLst>
          </p:nvPr>
        </p:nvGraphicFramePr>
        <p:xfrm>
          <a:off x="635060" y="1149793"/>
          <a:ext cx="7912500" cy="4942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Oval 1"/>
          <p:cNvSpPr/>
          <p:nvPr/>
        </p:nvSpPr>
        <p:spPr>
          <a:xfrm>
            <a:off x="2934586" y="4072270"/>
            <a:ext cx="1488189" cy="1461294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208789" y="4270286"/>
            <a:ext cx="1" cy="11366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523972"/>
      </p:ext>
    </p:extLst>
  </p:cSld>
  <p:clrMapOvr>
    <a:masterClrMapping/>
  </p:clrMapOvr>
  <p:transition spd="slow" advTm="46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penWind-Webinar_15Nov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openWind-Webinar_15Nov12</Template>
  <TotalTime>12594</TotalTime>
  <Words>41</Words>
  <Application>Microsoft Office PowerPoint</Application>
  <PresentationFormat>On-screen Show (4:3)</PresentationFormat>
  <Paragraphs>24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openWind-Webinar_15Nov12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nrobinson</dc:creator>
  <cp:lastModifiedBy>Dan Bernadett</cp:lastModifiedBy>
  <cp:revision>183</cp:revision>
  <cp:lastPrinted>2014-03-28T13:18:26Z</cp:lastPrinted>
  <dcterms:created xsi:type="dcterms:W3CDTF">2013-10-31T23:17:35Z</dcterms:created>
  <dcterms:modified xsi:type="dcterms:W3CDTF">2015-09-15T13:59:54Z</dcterms:modified>
</cp:coreProperties>
</file>