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93396" r:id="rId1"/>
  </p:sldMasterIdLst>
  <p:notesMasterIdLst>
    <p:notesMasterId r:id="rId11"/>
  </p:notesMasterIdLst>
  <p:sldIdLst>
    <p:sldId id="256" r:id="rId2"/>
    <p:sldId id="432" r:id="rId3"/>
    <p:sldId id="433" r:id="rId4"/>
    <p:sldId id="434" r:id="rId5"/>
    <p:sldId id="435" r:id="rId6"/>
    <p:sldId id="436" r:id="rId7"/>
    <p:sldId id="437" r:id="rId8"/>
    <p:sldId id="438" r:id="rId9"/>
    <p:sldId id="439" r:id="rId10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976">
          <p15:clr>
            <a:srgbClr val="A4A3A4"/>
          </p15:clr>
        </p15:guide>
        <p15:guide id="3" orient="horz" pos="4172">
          <p15:clr>
            <a:srgbClr val="A4A3A4"/>
          </p15:clr>
        </p15:guide>
        <p15:guide id="4" orient="horz" pos="562">
          <p15:clr>
            <a:srgbClr val="A4A3A4"/>
          </p15:clr>
        </p15:guide>
        <p15:guide id="5" orient="horz" pos="3991">
          <p15:clr>
            <a:srgbClr val="A4A3A4"/>
          </p15:clr>
        </p15:guide>
        <p15:guide id="6" pos="2880">
          <p15:clr>
            <a:srgbClr val="A4A3A4"/>
          </p15:clr>
        </p15:guide>
        <p15:guide id="7" pos="195">
          <p15:clr>
            <a:srgbClr val="A4A3A4"/>
          </p15:clr>
        </p15:guide>
        <p15:guide id="8" pos="5478">
          <p15:clr>
            <a:srgbClr val="A4A3A4"/>
          </p15:clr>
        </p15:guide>
        <p15:guide id="9" pos="476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37421"/>
    <a:srgbClr val="E2D80C"/>
    <a:srgbClr val="AEB7DA"/>
    <a:srgbClr val="929FCE"/>
    <a:srgbClr val="C0CE2E"/>
    <a:srgbClr val="ECD992"/>
    <a:srgbClr val="CBD1E7"/>
    <a:srgbClr val="7686C2"/>
    <a:srgbClr val="E7AA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19" autoAdjust="0"/>
    <p:restoredTop sz="96949" autoAdjust="0"/>
  </p:normalViewPr>
  <p:slideViewPr>
    <p:cSldViewPr snapToGrid="0" snapToObjects="1">
      <p:cViewPr varScale="1">
        <p:scale>
          <a:sx n="68" d="100"/>
          <a:sy n="68" d="100"/>
        </p:scale>
        <p:origin x="-1428" y="-90"/>
      </p:cViewPr>
      <p:guideLst>
        <p:guide orient="horz" pos="2160"/>
        <p:guide orient="horz" pos="976"/>
        <p:guide orient="horz" pos="4172"/>
        <p:guide orient="horz" pos="562"/>
        <p:guide orient="horz" pos="3991"/>
        <p:guide pos="2880"/>
        <p:guide pos="195"/>
        <p:guide pos="5478"/>
        <p:guide pos="476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386"/>
    </p:cViewPr>
  </p:sorterViewPr>
  <p:notesViewPr>
    <p:cSldViewPr snapToGrid="0" snapToObjects="1">
      <p:cViewPr varScale="1">
        <p:scale>
          <a:sx n="53" d="100"/>
          <a:sy n="53" d="100"/>
        </p:scale>
        <p:origin x="-1764" y="-96"/>
      </p:cViewPr>
      <p:guideLst>
        <p:guide orient="horz" pos="3224"/>
        <p:guide orient="horz" pos="3127"/>
        <p:guide pos="223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5"/>
            <a:ext cx="2944813" cy="496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0" tIns="45709" rIns="91420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8" y="5"/>
            <a:ext cx="2944813" cy="496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0" tIns="45709" rIns="91420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3" y="4714880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0" tIns="45709" rIns="91420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168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0" tIns="45709" rIns="91420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8" y="9428168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0" tIns="45709" rIns="91420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A82B705-37E5-48D3-AF10-6AD43690C7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023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157ADE-2AAC-4472-85E1-28C881CE128E}" type="slidenum">
              <a:rPr lang="en-US" smtClean="0">
                <a:latin typeface="Arial" charset="0"/>
              </a:rPr>
              <a:pPr/>
              <a:t>1</a:t>
            </a:fld>
            <a:endParaRPr lang="en-US" dirty="0" smtClean="0">
              <a:latin typeface="Arial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146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82B705-37E5-48D3-AF10-6AD43690C77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498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82B705-37E5-48D3-AF10-6AD43690C77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498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6" name="Picture 2" descr="Z:\Group\Branding Elements\Logos\Icons\RES_5icons_LATEST_notext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460" y="4339366"/>
            <a:ext cx="7153276" cy="1304925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</p:pic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A5324F8-EFEF-4C5F-811A-35CC7624FA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3" name="Picture 2" descr="Z:\Logos\RES logo folder\logo_300x600.jpg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11856" y="880599"/>
            <a:ext cx="2687112" cy="1343556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492EBC-DEF2-4E61-B2FC-E4D9B636B3D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76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84738" name="Picture 2" descr="Z:\Logos\icons\RES_6icons_RGB-01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64117" y="1697754"/>
            <a:ext cx="4394198" cy="4757022"/>
          </a:xfrm>
          <a:prstGeom prst="rect">
            <a:avLst/>
          </a:prstGeom>
          <a:noFill/>
        </p:spPr>
      </p:pic>
      <p:pic>
        <p:nvPicPr>
          <p:cNvPr id="9" name="Picture 2" descr="Z:\Logos\icons\RES_6icons_RGB-01.png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158315" y="939803"/>
            <a:ext cx="3653365" cy="1454880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 userDrawn="1"/>
        </p:nvCxnSpPr>
        <p:spPr>
          <a:xfrm>
            <a:off x="5655733" y="2057386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A7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2" descr="Z:\Logos\icons\RES_6icons_RGB-01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523308" y="1290968"/>
            <a:ext cx="4618549" cy="757951"/>
          </a:xfrm>
          <a:prstGeom prst="rect">
            <a:avLst/>
          </a:prstGeom>
          <a:noFill/>
        </p:spPr>
      </p:pic>
      <p:pic>
        <p:nvPicPr>
          <p:cNvPr id="885762" name="Picture 2" descr="Z:\Logos\icons\RES_6icons_RGB-01.png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5792" y="1828446"/>
            <a:ext cx="3395133" cy="4831117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 userDrawn="1"/>
        </p:nvCxnSpPr>
        <p:spPr>
          <a:xfrm>
            <a:off x="4859867" y="2057386"/>
            <a:ext cx="4284133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492EBC-DEF2-4E61-B2FC-E4D9B636B3D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37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86786" name="Picture 2" descr="Z:\Logos\icons\RES_6icons_RGB-01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52400" y="3048000"/>
            <a:ext cx="5279596" cy="3508376"/>
          </a:xfrm>
          <a:prstGeom prst="rect">
            <a:avLst/>
          </a:prstGeom>
          <a:noFill/>
        </p:spPr>
      </p:pic>
      <p:pic>
        <p:nvPicPr>
          <p:cNvPr id="9" name="Picture 2" descr="Z:\Logos\icons\RES_6icons_RGB-01.png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800599" y="1019692"/>
            <a:ext cx="4216401" cy="1080029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 userDrawn="1"/>
        </p:nvCxnSpPr>
        <p:spPr>
          <a:xfrm>
            <a:off x="5655733" y="2057386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85750" y="430213"/>
            <a:ext cx="8078788" cy="5318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429626"/>
            <a:ext cx="5527675" cy="32385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420" y="795867"/>
            <a:ext cx="903657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1733" y="5139267"/>
            <a:ext cx="5486400" cy="1216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5238" y="730250"/>
            <a:ext cx="2019300" cy="5318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5750" y="730250"/>
            <a:ext cx="5907088" cy="5318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D086E-44DA-4C43-B922-063D4B9238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5" descr="Holding1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492EBC-DEF2-4E61-B2FC-E4D9B636B3D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68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2" descr="Z:\Logos\icons\RES_6icons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1981201"/>
            <a:ext cx="5507590" cy="4038600"/>
          </a:xfrm>
          <a:prstGeom prst="rect">
            <a:avLst/>
          </a:prstGeom>
          <a:noFill/>
        </p:spPr>
      </p:pic>
      <p:pic>
        <p:nvPicPr>
          <p:cNvPr id="6" name="Picture 2" descr="Z:\Logos\icons\RES_6icons.png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178421" y="1197496"/>
            <a:ext cx="4313647" cy="1088495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 userDrawn="1"/>
        </p:nvCxnSpPr>
        <p:spPr>
          <a:xfrm>
            <a:off x="5655733" y="2057386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Picture 2" descr="Z:\Logos\icons\RES_6icons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92819" y="2057386"/>
            <a:ext cx="4800600" cy="4051499"/>
          </a:xfrm>
          <a:prstGeom prst="rect">
            <a:avLst/>
          </a:prstGeom>
          <a:noFill/>
        </p:spPr>
      </p:pic>
      <p:pic>
        <p:nvPicPr>
          <p:cNvPr id="5" name="Picture 2" descr="Z:\Logos\icons\RES_6icons.png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983353" y="948270"/>
            <a:ext cx="2966867" cy="1295386"/>
          </a:xfrm>
          <a:prstGeom prst="rect">
            <a:avLst/>
          </a:prstGeom>
          <a:noFill/>
        </p:spPr>
      </p:pic>
      <p:cxnSp>
        <p:nvCxnSpPr>
          <p:cNvPr id="9" name="Straight Connector 8"/>
          <p:cNvCxnSpPr/>
          <p:nvPr userDrawn="1"/>
        </p:nvCxnSpPr>
        <p:spPr>
          <a:xfrm>
            <a:off x="5655733" y="2057386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8A2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3" name="Picture 4" descr="Z:\Logos\icons\RES_6icons_RGB-01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319018" y="948270"/>
            <a:ext cx="3782647" cy="1219200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 userDrawn="1"/>
        </p:nvCxnSpPr>
        <p:spPr>
          <a:xfrm>
            <a:off x="5655733" y="2057386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83716" name="Picture 4" descr="Z:\Logos\icons\RES_6icons_RGB-01.png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982135" y="1506348"/>
            <a:ext cx="3352800" cy="4948427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0" y="1134476"/>
            <a:ext cx="8078788" cy="461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1" y="393173"/>
            <a:ext cx="7416799" cy="404813"/>
          </a:xfrm>
          <a:prstGeom prst="rect">
            <a:avLst/>
          </a:prstGeom>
          <a:solidFill>
            <a:srgbClr val="F3742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 sz="14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429626"/>
            <a:ext cx="55276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1566722" name="Picture 2" descr="Z:\Logos\RES logo folder\RES_logo_transparent.png"/>
          <p:cNvPicPr>
            <a:picLocks noChangeAspect="1" noChangeArrowheads="1"/>
          </p:cNvPicPr>
          <p:nvPr userDrawn="1"/>
        </p:nvPicPr>
        <p:blipFill>
          <a:blip r:embed="rId15" cstate="screen"/>
          <a:srcRect/>
          <a:stretch>
            <a:fillRect/>
          </a:stretch>
        </p:blipFill>
        <p:spPr bwMode="auto">
          <a:xfrm>
            <a:off x="7940518" y="384207"/>
            <a:ext cx="687821" cy="336127"/>
          </a:xfrm>
          <a:prstGeom prst="rect">
            <a:avLst/>
          </a:prstGeom>
          <a:noFill/>
        </p:spPr>
      </p:pic>
      <p:sp>
        <p:nvSpPr>
          <p:cNvPr id="11" name="Rectangle 9"/>
          <p:cNvSpPr>
            <a:spLocks noChangeArrowheads="1"/>
          </p:cNvSpPr>
          <p:nvPr userDrawn="1"/>
        </p:nvSpPr>
        <p:spPr bwMode="auto">
          <a:xfrm rot="16200000" flipV="1">
            <a:off x="-3010127" y="3740373"/>
            <a:ext cx="6127753" cy="107506"/>
          </a:xfrm>
          <a:prstGeom prst="rect">
            <a:avLst/>
          </a:prstGeom>
          <a:solidFill>
            <a:srgbClr val="F3742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 sz="1400" dirty="0">
              <a:solidFill>
                <a:schemeClr val="bg1"/>
              </a:solidFill>
              <a:latin typeface="Trebuchet MS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397" r:id="rId1"/>
    <p:sldLayoutId id="2147493398" r:id="rId2"/>
    <p:sldLayoutId id="2147493402" r:id="rId3"/>
    <p:sldLayoutId id="2147493403" r:id="rId4"/>
    <p:sldLayoutId id="2147493405" r:id="rId5"/>
    <p:sldLayoutId id="2147493407" r:id="rId6"/>
    <p:sldLayoutId id="2147493408" r:id="rId7"/>
    <p:sldLayoutId id="2147493409" r:id="rId8"/>
    <p:sldLayoutId id="2147493410" r:id="rId9"/>
    <p:sldLayoutId id="2147493411" r:id="rId10"/>
    <p:sldLayoutId id="2147493412" r:id="rId11"/>
    <p:sldLayoutId id="2147493413" r:id="rId12"/>
    <p:sldLayoutId id="2147493414" r:id="rId13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52475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2pPr>
      <a:lvl3pPr marL="11604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1568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4pPr>
      <a:lvl5pPr marL="1979613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24368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6pPr>
      <a:lvl7pPr marL="28940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7pPr>
      <a:lvl8pPr marL="33512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8pPr>
      <a:lvl9pPr marL="38084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5"/>
          <p:cNvSpPr txBox="1">
            <a:spLocks noChangeArrowheads="1"/>
          </p:cNvSpPr>
          <p:nvPr/>
        </p:nvSpPr>
        <p:spPr>
          <a:xfrm>
            <a:off x="3540642" y="758756"/>
            <a:ext cx="5321257" cy="186367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buNone/>
            </a:pPr>
            <a:r>
              <a:rPr lang="en-GB" b="1" dirty="0" smtClean="0">
                <a:solidFill>
                  <a:srgbClr val="F37421"/>
                </a:solidFill>
                <a:latin typeface="+mj-lt"/>
                <a:cs typeface="Arial" charset="0"/>
              </a:rPr>
              <a:t>A New Theoretical Basis for Describing Low Turbulence Wind Turbine Performance</a:t>
            </a:r>
          </a:p>
          <a:p>
            <a:pPr eaLnBrk="1" hangingPunct="1">
              <a:lnSpc>
                <a:spcPct val="100000"/>
              </a:lnSpc>
              <a:buNone/>
            </a:pPr>
            <a:endParaRPr lang="en-GB" sz="2400" dirty="0" smtClean="0">
              <a:solidFill>
                <a:srgbClr val="F37421"/>
              </a:solidFill>
              <a:latin typeface="+mj-lt"/>
              <a:cs typeface="Arial" charset="0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GB" sz="1400" dirty="0" smtClean="0">
                <a:solidFill>
                  <a:srgbClr val="F37421"/>
                </a:solidFill>
                <a:latin typeface="+mj-lt"/>
                <a:cs typeface="Arial" charset="0"/>
              </a:rPr>
              <a:t>Peter Stuart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GB" sz="1400" dirty="0" smtClean="0">
                <a:solidFill>
                  <a:srgbClr val="F37421"/>
                </a:solidFill>
                <a:latin typeface="+mj-lt"/>
                <a:cs typeface="Arial" charset="0"/>
              </a:rPr>
              <a:t>PCWG Meeting – </a:t>
            </a:r>
            <a:r>
              <a:rPr lang="en-GB" sz="1400" dirty="0" smtClean="0">
                <a:solidFill>
                  <a:srgbClr val="F37421"/>
                </a:solidFill>
                <a:latin typeface="+mj-lt"/>
                <a:cs typeface="Arial" charset="0"/>
              </a:rPr>
              <a:t>15 September </a:t>
            </a:r>
            <a:r>
              <a:rPr lang="en-GB" sz="1400" dirty="0" smtClean="0">
                <a:solidFill>
                  <a:srgbClr val="F37421"/>
                </a:solidFill>
                <a:latin typeface="+mj-lt"/>
                <a:cs typeface="Arial" charset="0"/>
              </a:rPr>
              <a:t>2015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GB" sz="2400" dirty="0" smtClean="0">
                <a:solidFill>
                  <a:srgbClr val="F37421"/>
                </a:solidFill>
                <a:latin typeface="+mj-lt"/>
                <a:cs typeface="Arial" charset="0"/>
              </a:rPr>
              <a:t/>
            </a:r>
            <a:br>
              <a:rPr lang="en-GB" sz="2400" dirty="0" smtClean="0">
                <a:solidFill>
                  <a:srgbClr val="F37421"/>
                </a:solidFill>
                <a:latin typeface="+mj-lt"/>
                <a:cs typeface="Arial" charset="0"/>
              </a:rPr>
            </a:br>
            <a:endParaRPr lang="en-GB" sz="2000" dirty="0" smtClean="0">
              <a:solidFill>
                <a:srgbClr val="F37421"/>
              </a:solidFill>
              <a:latin typeface="+mj-lt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5324F8-EFEF-4C5F-811A-35CC7624FAA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US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  <a:noFill/>
        </p:spPr>
        <p:txBody>
          <a:bodyPr/>
          <a:lstStyle/>
          <a:p>
            <a:fld id="{0859093F-A229-45E4-A65C-6EC38643D26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" name="AutoShape 4" descr="Image result for japan m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534567" y="1663557"/>
            <a:ext cx="7736450" cy="4351807"/>
            <a:chOff x="250601" y="1151154"/>
            <a:chExt cx="8388796" cy="4670547"/>
          </a:xfrm>
        </p:grpSpPr>
        <p:grpSp>
          <p:nvGrpSpPr>
            <p:cNvPr id="12" name="Group 1"/>
            <p:cNvGrpSpPr>
              <a:grpSpLocks/>
            </p:cNvGrpSpPr>
            <p:nvPr/>
          </p:nvGrpSpPr>
          <p:grpSpPr bwMode="auto">
            <a:xfrm>
              <a:off x="250602" y="1151154"/>
              <a:ext cx="8388795" cy="4266768"/>
              <a:chOff x="250602" y="1151154"/>
              <a:chExt cx="8388795" cy="4266768"/>
            </a:xfrm>
          </p:grpSpPr>
          <p:pic>
            <p:nvPicPr>
              <p:cNvPr id="15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602" y="1151154"/>
                <a:ext cx="8388795" cy="42667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6" name="Picture 19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8507" y="1151154"/>
                <a:ext cx="1171575" cy="342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4" name="Rectangle 13"/>
            <p:cNvSpPr/>
            <p:nvPr/>
          </p:nvSpPr>
          <p:spPr>
            <a:xfrm>
              <a:off x="250601" y="5447902"/>
              <a:ext cx="8388796" cy="3737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dirty="0">
                  <a:solidFill>
                    <a:schemeClr val="tx1"/>
                  </a:solidFill>
                </a:rPr>
                <a:t>Measured Power Deviation Matrix: Deviation vs TI and Wind Speed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60375" y="1069148"/>
            <a:ext cx="535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Observed wind turbine performance</a:t>
            </a:r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307975" y="3651349"/>
            <a:ext cx="1731840" cy="1708442"/>
          </a:xfrm>
          <a:prstGeom prst="roundRect">
            <a:avLst/>
          </a:prstGeom>
          <a:noFill/>
          <a:ln w="349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2166424" y="3798276"/>
            <a:ext cx="4265712" cy="11394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Existing correction methods (REWS and IEC Turbulence Correction) do not fully describe behaviour at low/medium wind speeds and low turbulence.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926790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 we look at things today?</a:t>
            </a:r>
            <a:endParaRPr lang="en-US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  <a:noFill/>
        </p:spPr>
        <p:txBody>
          <a:bodyPr/>
          <a:lstStyle/>
          <a:p>
            <a:fld id="{0859093F-A229-45E4-A65C-6EC38643D26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" name="AutoShape 4" descr="Image result for japan m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grpSp>
        <p:nvGrpSpPr>
          <p:cNvPr id="13" name="Group 12"/>
          <p:cNvGrpSpPr/>
          <p:nvPr/>
        </p:nvGrpSpPr>
        <p:grpSpPr>
          <a:xfrm>
            <a:off x="5770683" y="1498556"/>
            <a:ext cx="277815" cy="3257336"/>
            <a:chOff x="5015736" y="1771650"/>
            <a:chExt cx="277815" cy="3257336"/>
          </a:xfrm>
        </p:grpSpPr>
        <p:cxnSp>
          <p:nvCxnSpPr>
            <p:cNvPr id="18" name="Straight Connector 17"/>
            <p:cNvCxnSpPr/>
            <p:nvPr/>
          </p:nvCxnSpPr>
          <p:spPr bwMode="auto">
            <a:xfrm flipH="1">
              <a:off x="5061775" y="2742543"/>
              <a:ext cx="231776" cy="0"/>
            </a:xfrm>
            <a:prstGeom prst="line">
              <a:avLst/>
            </a:prstGeom>
            <a:noFill/>
            <a:ln w="1270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  <p:sp>
          <p:nvSpPr>
            <p:cNvPr id="19" name="Oval 18"/>
            <p:cNvSpPr/>
            <p:nvPr/>
          </p:nvSpPr>
          <p:spPr bwMode="auto">
            <a:xfrm rot="5400000">
              <a:off x="4592419" y="3156499"/>
              <a:ext cx="924424" cy="77786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GB" kern="0" smtClean="0">
                <a:solidFill>
                  <a:srgbClr val="FFFFFF"/>
                </a:solidFill>
                <a:latin typeface="Trebuchet M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153850" y="2801239"/>
              <a:ext cx="47625" cy="2227747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GB" kern="0" smtClean="0">
                <a:solidFill>
                  <a:srgbClr val="FFFFFF"/>
                </a:solidFill>
                <a:latin typeface="Trebuchet MS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 rot="5400000">
              <a:off x="4552796" y="2234590"/>
              <a:ext cx="1003670" cy="77790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GB" kern="0">
                <a:solidFill>
                  <a:srgbClr val="FFFFFF"/>
                </a:solidFill>
                <a:latin typeface="Trebuchet MS"/>
              </a:endParaRPr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1303586" y="4755892"/>
            <a:ext cx="720080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1505243" y="1181671"/>
            <a:ext cx="1315859" cy="3559126"/>
          </a:xfrm>
          <a:custGeom>
            <a:avLst/>
            <a:gdLst>
              <a:gd name="connsiteX0" fmla="*/ 0 w 1315859"/>
              <a:gd name="connsiteY0" fmla="*/ 3559126 h 3559126"/>
              <a:gd name="connsiteX1" fmla="*/ 1237957 w 1315859"/>
              <a:gd name="connsiteY1" fmla="*/ 1786597 h 3559126"/>
              <a:gd name="connsiteX2" fmla="*/ 1083212 w 1315859"/>
              <a:gd name="connsiteY2" fmla="*/ 0 h 355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5859" h="3559126">
                <a:moveTo>
                  <a:pt x="0" y="3559126"/>
                </a:moveTo>
                <a:cubicBezTo>
                  <a:pt x="528711" y="2969455"/>
                  <a:pt x="1057422" y="2379785"/>
                  <a:pt x="1237957" y="1786597"/>
                </a:cubicBezTo>
                <a:cubicBezTo>
                  <a:pt x="1418492" y="1193409"/>
                  <a:pt x="1250852" y="596704"/>
                  <a:pt x="1083212" y="0"/>
                </a:cubicBezTo>
              </a:path>
            </a:pathLst>
          </a:custGeom>
          <a:noFill/>
          <a:ln>
            <a:solidFill>
              <a:srgbClr val="F37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505243" y="1012859"/>
            <a:ext cx="0" cy="372793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482327" y="4755892"/>
            <a:ext cx="1338775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200000">
            <a:off x="544783" y="2528145"/>
            <a:ext cx="135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Height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1037296" y="4818833"/>
            <a:ext cx="210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Wind Speed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335303" y="5325063"/>
            <a:ext cx="3870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0070C0"/>
                </a:solidFill>
              </a:rPr>
              <a:t>Input Energy: </a:t>
            </a:r>
            <a:r>
              <a:rPr lang="en-GB" b="1" dirty="0" smtClean="0"/>
              <a:t>Described by wind profile (REWS) and density.</a:t>
            </a:r>
            <a:endParaRPr lang="en-GB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457523" y="5294117"/>
            <a:ext cx="4391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0070C0"/>
                </a:solidFill>
              </a:rPr>
              <a:t>Conversion Energy: </a:t>
            </a:r>
            <a:r>
              <a:rPr lang="en-GB" b="1" dirty="0" smtClean="0"/>
              <a:t>Described by power curve (+ corrections)</a:t>
            </a:r>
            <a:endParaRPr lang="en-GB" b="1" dirty="0"/>
          </a:p>
        </p:txBody>
      </p:sp>
      <p:sp>
        <p:nvSpPr>
          <p:cNvPr id="25" name="Rectangle 24"/>
          <p:cNvSpPr/>
          <p:nvPr/>
        </p:nvSpPr>
        <p:spPr>
          <a:xfrm>
            <a:off x="418170" y="6097639"/>
            <a:ext cx="87258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Also IEC </a:t>
            </a:r>
            <a:r>
              <a:rPr lang="en-GB" b="1" dirty="0"/>
              <a:t>Turbulence </a:t>
            </a:r>
            <a:r>
              <a:rPr lang="en-GB" b="1" dirty="0" smtClean="0"/>
              <a:t>Correction</a:t>
            </a:r>
            <a:r>
              <a:rPr lang="en-GB" b="1" dirty="0"/>
              <a:t> </a:t>
            </a:r>
            <a:r>
              <a:rPr lang="en-GB" b="1" dirty="0" smtClean="0"/>
              <a:t>describes ‘apparent’ changes in efficiency due to temporal averaging.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96887062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Existing Performance Loss Classicisation</a:t>
            </a:r>
            <a:endParaRPr lang="en-US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  <a:noFill/>
        </p:spPr>
        <p:txBody>
          <a:bodyPr/>
          <a:lstStyle/>
          <a:p>
            <a:fld id="{0859093F-A229-45E4-A65C-6EC38643D267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" name="AutoShape 4" descr="Image result for japan m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285750" y="1268413"/>
            <a:ext cx="7742238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b="1" dirty="0" smtClean="0">
                <a:latin typeface="Arial" charset="0"/>
              </a:rPr>
              <a:t>PCWG statement</a:t>
            </a:r>
            <a:r>
              <a:rPr lang="en-GB" altLang="en-US" dirty="0" smtClean="0">
                <a:latin typeface="Arial" charset="0"/>
              </a:rPr>
              <a:t>: </a:t>
            </a:r>
            <a:r>
              <a:rPr lang="en-GB" altLang="en-US" i="1" dirty="0" smtClean="0">
                <a:latin typeface="Arial" charset="0"/>
              </a:rPr>
              <a:t>Corrections </a:t>
            </a:r>
            <a:r>
              <a:rPr lang="en-GB" altLang="en-US" i="1" dirty="0">
                <a:latin typeface="Arial" charset="0"/>
              </a:rPr>
              <a:t>should be applied for ‘real world’ conditions which are different to those for which a power curve is representative. These corrections fall into two categories: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i="1" dirty="0">
              <a:latin typeface="Arial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GB" altLang="en-US" sz="1800" b="1" i="1" dirty="0">
                <a:solidFill>
                  <a:srgbClr val="0076C0"/>
                </a:solidFill>
                <a:latin typeface="Arial" charset="0"/>
              </a:rPr>
              <a:t>Type A</a:t>
            </a:r>
            <a:r>
              <a:rPr lang="en-GB" altLang="en-US" sz="1800" i="1" dirty="0">
                <a:latin typeface="Arial" charset="0"/>
              </a:rPr>
              <a:t>: Adjustments made to reflect changes in the </a:t>
            </a:r>
            <a:r>
              <a:rPr lang="en-GB" altLang="en-US" sz="1800" b="1" i="1" dirty="0" smtClean="0">
                <a:latin typeface="Arial" charset="0"/>
              </a:rPr>
              <a:t>kinetic</a:t>
            </a:r>
            <a:r>
              <a:rPr lang="en-GB" altLang="en-US" sz="1800" i="1" dirty="0" smtClean="0">
                <a:latin typeface="Arial" charset="0"/>
              </a:rPr>
              <a:t> energy </a:t>
            </a:r>
            <a:r>
              <a:rPr lang="en-GB" altLang="en-US" sz="1800" i="1" dirty="0">
                <a:latin typeface="Arial" charset="0"/>
              </a:rPr>
              <a:t>available for conversion across the rotor in a ten minute period due to </a:t>
            </a:r>
            <a:r>
              <a:rPr lang="en-GB" altLang="en-US" sz="1800" i="1" dirty="0" smtClean="0">
                <a:latin typeface="Arial" charset="0"/>
              </a:rPr>
              <a:t>‘outer-range </a:t>
            </a:r>
            <a:r>
              <a:rPr lang="en-GB" altLang="en-US" sz="1800" i="1" dirty="0">
                <a:latin typeface="Arial" charset="0"/>
              </a:rPr>
              <a:t>conditions’.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GB" altLang="en-US" sz="1800" i="1" dirty="0">
              <a:latin typeface="Arial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GB" altLang="en-US" sz="1800" b="1" i="1" dirty="0">
              <a:solidFill>
                <a:srgbClr val="0076C0"/>
              </a:solidFill>
              <a:latin typeface="Arial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GB" altLang="en-US" sz="1800" b="1" i="1" dirty="0">
                <a:solidFill>
                  <a:srgbClr val="0076C0"/>
                </a:solidFill>
                <a:latin typeface="Arial" charset="0"/>
              </a:rPr>
              <a:t>Type B</a:t>
            </a:r>
            <a:r>
              <a:rPr lang="en-GB" altLang="en-US" sz="1800" i="1" dirty="0">
                <a:latin typeface="Arial" charset="0"/>
              </a:rPr>
              <a:t>: Adjustments made to reflect changes in the conversion efficiency due to </a:t>
            </a:r>
            <a:r>
              <a:rPr lang="en-GB" altLang="en-US" sz="1800" i="1" dirty="0" smtClean="0">
                <a:latin typeface="Arial" charset="0"/>
              </a:rPr>
              <a:t>‘outer-range </a:t>
            </a:r>
            <a:r>
              <a:rPr lang="en-GB" altLang="en-US" sz="1800" i="1" dirty="0">
                <a:latin typeface="Arial" charset="0"/>
              </a:rPr>
              <a:t>conditions’.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GB" altLang="en-US" sz="1800" dirty="0">
              <a:latin typeface="Arial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GB" altLang="en-US" sz="1800" dirty="0">
              <a:latin typeface="Arial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GB" altLang="en-US" sz="1800" dirty="0">
              <a:latin typeface="Arial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84213" y="2673350"/>
            <a:ext cx="7460981" cy="9366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4487586" y="2307296"/>
            <a:ext cx="38967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dirty="0">
                <a:solidFill>
                  <a:srgbClr val="FF0000"/>
                </a:solidFill>
                <a:latin typeface="Arial" charset="0"/>
              </a:rPr>
              <a:t>Available </a:t>
            </a:r>
            <a:r>
              <a:rPr lang="en-GB" altLang="en-US" dirty="0" smtClean="0">
                <a:solidFill>
                  <a:srgbClr val="FF0000"/>
                </a:solidFill>
                <a:latin typeface="Arial" charset="0"/>
              </a:rPr>
              <a:t>Energy (the atmosphere)</a:t>
            </a:r>
            <a:endParaRPr lang="en-GB" altLang="en-US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52463" y="3970338"/>
            <a:ext cx="7492731" cy="7905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3826412" y="4760913"/>
            <a:ext cx="46704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dirty="0" smtClean="0">
                <a:solidFill>
                  <a:srgbClr val="FF0000"/>
                </a:solidFill>
                <a:latin typeface="Arial" charset="0"/>
              </a:rPr>
              <a:t>Conversion Efficiency (Turbine Behaviour)</a:t>
            </a:r>
            <a:endParaRPr lang="en-GB" altLang="en-US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213" y="5504480"/>
            <a:ext cx="7127875" cy="830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What if there is a loss mechanism which does not fit into either of these categories?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46037091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2" grpId="0" animBg="1"/>
      <p:bldP spid="33" grpId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 to Axial Flow Theory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4434233" y="2972668"/>
            <a:ext cx="277815" cy="3257336"/>
            <a:chOff x="5015736" y="1771650"/>
            <a:chExt cx="277815" cy="3257336"/>
          </a:xfrm>
        </p:grpSpPr>
        <p:cxnSp>
          <p:nvCxnSpPr>
            <p:cNvPr id="5" name="Straight Connector 4"/>
            <p:cNvCxnSpPr/>
            <p:nvPr/>
          </p:nvCxnSpPr>
          <p:spPr bwMode="auto">
            <a:xfrm flipH="1">
              <a:off x="5061775" y="2742543"/>
              <a:ext cx="231776" cy="0"/>
            </a:xfrm>
            <a:prstGeom prst="line">
              <a:avLst/>
            </a:prstGeom>
            <a:noFill/>
            <a:ln w="1270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  <p:sp>
          <p:nvSpPr>
            <p:cNvPr id="6" name="Oval 5"/>
            <p:cNvSpPr/>
            <p:nvPr/>
          </p:nvSpPr>
          <p:spPr bwMode="auto">
            <a:xfrm rot="5400000">
              <a:off x="4592419" y="3156499"/>
              <a:ext cx="924424" cy="77786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GB" kern="0" smtClean="0">
                <a:solidFill>
                  <a:srgbClr val="FFFFFF"/>
                </a:solidFill>
                <a:latin typeface="Trebuchet M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153850" y="2801239"/>
              <a:ext cx="47625" cy="2227747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GB" kern="0" smtClean="0">
                <a:solidFill>
                  <a:srgbClr val="FFFFFF"/>
                </a:solidFill>
                <a:latin typeface="Trebuchet MS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 rot="5400000">
              <a:off x="4552796" y="2234590"/>
              <a:ext cx="1003670" cy="77790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GB" kern="0">
                <a:solidFill>
                  <a:srgbClr val="FFFFFF"/>
                </a:solidFill>
                <a:latin typeface="Trebuchet MS"/>
              </a:endParaRPr>
            </a:p>
          </p:txBody>
        </p:sp>
      </p:grpSp>
      <p:cxnSp>
        <p:nvCxnSpPr>
          <p:cNvPr id="9" name="Straight Connector 8"/>
          <p:cNvCxnSpPr/>
          <p:nvPr/>
        </p:nvCxnSpPr>
        <p:spPr>
          <a:xfrm>
            <a:off x="895624" y="6230004"/>
            <a:ext cx="720080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823616" y="2579300"/>
            <a:ext cx="7272808" cy="1130424"/>
            <a:chOff x="683568" y="1772816"/>
            <a:chExt cx="7272808" cy="1130424"/>
          </a:xfrm>
        </p:grpSpPr>
        <p:sp>
          <p:nvSpPr>
            <p:cNvPr id="11" name="Freeform 10"/>
            <p:cNvSpPr/>
            <p:nvPr/>
          </p:nvSpPr>
          <p:spPr>
            <a:xfrm>
              <a:off x="683568" y="1772816"/>
              <a:ext cx="7272808" cy="712351"/>
            </a:xfrm>
            <a:custGeom>
              <a:avLst/>
              <a:gdLst>
                <a:gd name="connsiteX0" fmla="*/ 0 w 7860890"/>
                <a:gd name="connsiteY0" fmla="*/ 1183211 h 1239441"/>
                <a:gd name="connsiteX1" fmla="*/ 2905432 w 7860890"/>
                <a:gd name="connsiteY1" fmla="*/ 1124218 h 1239441"/>
                <a:gd name="connsiteX2" fmla="*/ 4984955 w 7860890"/>
                <a:gd name="connsiteY2" fmla="*/ 150824 h 1239441"/>
                <a:gd name="connsiteX3" fmla="*/ 7860890 w 7860890"/>
                <a:gd name="connsiteY3" fmla="*/ 18089 h 1239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60890" h="1239441">
                  <a:moveTo>
                    <a:pt x="0" y="1183211"/>
                  </a:moveTo>
                  <a:cubicBezTo>
                    <a:pt x="1037303" y="1239746"/>
                    <a:pt x="2074606" y="1296282"/>
                    <a:pt x="2905432" y="1124218"/>
                  </a:cubicBezTo>
                  <a:cubicBezTo>
                    <a:pt x="3736258" y="952154"/>
                    <a:pt x="4159045" y="335179"/>
                    <a:pt x="4984955" y="150824"/>
                  </a:cubicBezTo>
                  <a:cubicBezTo>
                    <a:pt x="5810865" y="-33531"/>
                    <a:pt x="6835877" y="-7721"/>
                    <a:pt x="7860890" y="18089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3568" y="1988840"/>
              <a:ext cx="1584176" cy="914400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white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683568" y="2485167"/>
              <a:ext cx="1830474" cy="0"/>
            </a:xfrm>
            <a:prstGeom prst="lin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4" name="Group 13"/>
          <p:cNvGrpSpPr/>
          <p:nvPr/>
        </p:nvGrpSpPr>
        <p:grpSpPr>
          <a:xfrm flipV="1">
            <a:off x="823616" y="4357796"/>
            <a:ext cx="7272808" cy="712800"/>
            <a:chOff x="683568" y="1772816"/>
            <a:chExt cx="7272808" cy="1130424"/>
          </a:xfrm>
        </p:grpSpPr>
        <p:sp>
          <p:nvSpPr>
            <p:cNvPr id="15" name="Freeform 14"/>
            <p:cNvSpPr/>
            <p:nvPr/>
          </p:nvSpPr>
          <p:spPr>
            <a:xfrm>
              <a:off x="683568" y="1772816"/>
              <a:ext cx="7272808" cy="712351"/>
            </a:xfrm>
            <a:custGeom>
              <a:avLst/>
              <a:gdLst>
                <a:gd name="connsiteX0" fmla="*/ 0 w 7860890"/>
                <a:gd name="connsiteY0" fmla="*/ 1183211 h 1239441"/>
                <a:gd name="connsiteX1" fmla="*/ 2905432 w 7860890"/>
                <a:gd name="connsiteY1" fmla="*/ 1124218 h 1239441"/>
                <a:gd name="connsiteX2" fmla="*/ 4984955 w 7860890"/>
                <a:gd name="connsiteY2" fmla="*/ 150824 h 1239441"/>
                <a:gd name="connsiteX3" fmla="*/ 7860890 w 7860890"/>
                <a:gd name="connsiteY3" fmla="*/ 18089 h 1239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60890" h="1239441">
                  <a:moveTo>
                    <a:pt x="0" y="1183211"/>
                  </a:moveTo>
                  <a:cubicBezTo>
                    <a:pt x="1037303" y="1239746"/>
                    <a:pt x="2074606" y="1296282"/>
                    <a:pt x="2905432" y="1124218"/>
                  </a:cubicBezTo>
                  <a:cubicBezTo>
                    <a:pt x="3736258" y="952154"/>
                    <a:pt x="4159045" y="335179"/>
                    <a:pt x="4984955" y="150824"/>
                  </a:cubicBezTo>
                  <a:cubicBezTo>
                    <a:pt x="5810865" y="-33531"/>
                    <a:pt x="6835877" y="-7721"/>
                    <a:pt x="7860890" y="18089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83568" y="1988840"/>
              <a:ext cx="1584176" cy="914400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white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683568" y="2485167"/>
              <a:ext cx="1830474" cy="0"/>
            </a:xfrm>
            <a:prstGeom prst="lin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8" name="Straight Connector 17"/>
          <p:cNvCxnSpPr/>
          <p:nvPr/>
        </p:nvCxnSpPr>
        <p:spPr>
          <a:xfrm>
            <a:off x="823616" y="3925748"/>
            <a:ext cx="7200800" cy="0"/>
          </a:xfrm>
          <a:prstGeom prst="line">
            <a:avLst/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9822" y="942534"/>
            <a:ext cx="8356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According to axial flow theory in order for a wind turbine to produce power the wind must slow down both upwind and downwind of the turbine.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379822" y="1679745"/>
            <a:ext cx="8637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According to the continuity equation the </a:t>
            </a:r>
            <a:r>
              <a:rPr lang="en-GB" dirty="0" err="1" smtClean="0"/>
              <a:t>streamtube</a:t>
            </a:r>
            <a:r>
              <a:rPr lang="en-GB" dirty="0" smtClean="0"/>
              <a:t> must expand vertically and/or horizontally in order for the wind to slow down.</a:t>
            </a:r>
            <a:endParaRPr lang="en-GB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49965" y="3071144"/>
            <a:ext cx="0" cy="1631216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949478" y="2795324"/>
            <a:ext cx="0" cy="2139056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020971" y="3477489"/>
            <a:ext cx="2996419" cy="830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Consider a parcel of air (green box)…</a:t>
            </a:r>
            <a:endParaRPr lang="en-GB" sz="24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1195754" y="3709724"/>
            <a:ext cx="419950" cy="412110"/>
            <a:chOff x="1195754" y="3709724"/>
            <a:chExt cx="419950" cy="412110"/>
          </a:xfrm>
        </p:grpSpPr>
        <p:sp>
          <p:nvSpPr>
            <p:cNvPr id="31" name="Rectangle 30"/>
            <p:cNvSpPr/>
            <p:nvPr/>
          </p:nvSpPr>
          <p:spPr>
            <a:xfrm>
              <a:off x="1195754" y="3709724"/>
              <a:ext cx="419950" cy="41211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1260372" y="3925748"/>
              <a:ext cx="29071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373866" y="3558911"/>
            <a:ext cx="308058" cy="657300"/>
            <a:chOff x="5373866" y="3558911"/>
            <a:chExt cx="308058" cy="657300"/>
          </a:xfrm>
        </p:grpSpPr>
        <p:sp>
          <p:nvSpPr>
            <p:cNvPr id="32" name="Rectangle 31"/>
            <p:cNvSpPr/>
            <p:nvPr/>
          </p:nvSpPr>
          <p:spPr>
            <a:xfrm>
              <a:off x="5373866" y="3558911"/>
              <a:ext cx="308058" cy="6573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5448775" y="3709724"/>
              <a:ext cx="19094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5446427" y="4016872"/>
              <a:ext cx="19094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73554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 to Axial Flow Theory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379822" y="942534"/>
            <a:ext cx="8356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‘energy content’ of the parcel of air is described by its (instantaneous) velocity and density.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138224" y="3226396"/>
            <a:ext cx="1280160" cy="1153551"/>
            <a:chOff x="1195754" y="3709724"/>
            <a:chExt cx="419950" cy="412110"/>
          </a:xfrm>
        </p:grpSpPr>
        <p:sp>
          <p:nvSpPr>
            <p:cNvPr id="24" name="Rectangle 23"/>
            <p:cNvSpPr/>
            <p:nvPr/>
          </p:nvSpPr>
          <p:spPr>
            <a:xfrm>
              <a:off x="1195754" y="3709724"/>
              <a:ext cx="419950" cy="41211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1260372" y="3925748"/>
              <a:ext cx="29071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572326" y="2728918"/>
            <a:ext cx="817342" cy="2204316"/>
            <a:chOff x="5373866" y="3558911"/>
            <a:chExt cx="308058" cy="657300"/>
          </a:xfrm>
        </p:grpSpPr>
        <p:sp>
          <p:nvSpPr>
            <p:cNvPr id="29" name="Rectangle 28"/>
            <p:cNvSpPr/>
            <p:nvPr/>
          </p:nvSpPr>
          <p:spPr>
            <a:xfrm>
              <a:off x="5373866" y="3558911"/>
              <a:ext cx="308058" cy="6573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5448775" y="3709724"/>
              <a:ext cx="19094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5446427" y="4016872"/>
              <a:ext cx="19094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2138224" y="5162860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Upwind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5340917" y="5200371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Downwind</a:t>
            </a:r>
            <a:endParaRPr lang="en-GB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4431330" y="2602544"/>
            <a:ext cx="0" cy="251357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79822" y="1698280"/>
            <a:ext cx="8356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However the degree to which this energy can be extract is influenced by the </a:t>
            </a:r>
            <a:r>
              <a:rPr lang="en-GB" b="1" dirty="0" smtClean="0"/>
              <a:t>‘expandability’</a:t>
            </a:r>
            <a:r>
              <a:rPr lang="en-GB" dirty="0" smtClean="0"/>
              <a:t> of the parcel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8979" y="5813968"/>
            <a:ext cx="7877896" cy="7078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A stable boundary layer (associated with low turbulence) will serve to inhibit vertical expansion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271328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6" grpId="0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Stable Boundary Layer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379822" y="942534"/>
            <a:ext cx="8356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 a stable atmosphere the temperature profile sets up buoyancy forces (blue arrows) which act to supress vertical motion.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181679" y="1701409"/>
            <a:ext cx="0" cy="372793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58763" y="5444442"/>
            <a:ext cx="1338775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6200000">
            <a:off x="221219" y="3216695"/>
            <a:ext cx="135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Height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713732" y="5507383"/>
            <a:ext cx="210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Temperature</a:t>
            </a: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434901" y="1927273"/>
            <a:ext cx="618979" cy="3502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10149" y="1786593"/>
            <a:ext cx="82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Warm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2262549" y="4865073"/>
            <a:ext cx="82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Cold</a:t>
            </a:r>
            <a:endParaRPr lang="en-GB" dirty="0"/>
          </a:p>
        </p:txBody>
      </p:sp>
      <p:grpSp>
        <p:nvGrpSpPr>
          <p:cNvPr id="34" name="Group 33"/>
          <p:cNvGrpSpPr/>
          <p:nvPr/>
        </p:nvGrpSpPr>
        <p:grpSpPr>
          <a:xfrm>
            <a:off x="3687891" y="2862403"/>
            <a:ext cx="1280160" cy="1153551"/>
            <a:chOff x="1195754" y="3709724"/>
            <a:chExt cx="419950" cy="41211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5" name="Rectangle 34"/>
            <p:cNvSpPr/>
            <p:nvPr/>
          </p:nvSpPr>
          <p:spPr>
            <a:xfrm>
              <a:off x="1195754" y="3709724"/>
              <a:ext cx="419950" cy="41211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260372" y="3925748"/>
              <a:ext cx="290713" cy="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6890585" y="2602523"/>
            <a:ext cx="1280158" cy="1729120"/>
            <a:chOff x="5373866" y="3558911"/>
            <a:chExt cx="308058" cy="657300"/>
          </a:xfrm>
        </p:grpSpPr>
        <p:sp>
          <p:nvSpPr>
            <p:cNvPr id="40" name="Rectangle 39"/>
            <p:cNvSpPr/>
            <p:nvPr/>
          </p:nvSpPr>
          <p:spPr>
            <a:xfrm>
              <a:off x="5373866" y="3558911"/>
              <a:ext cx="308058" cy="6573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5419347" y="3709724"/>
              <a:ext cx="23549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5419347" y="4016872"/>
              <a:ext cx="23549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3687891" y="4798867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Upwind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6890583" y="5327307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Downwind</a:t>
            </a:r>
            <a:endParaRPr lang="en-GB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5980997" y="2238551"/>
            <a:ext cx="0" cy="251357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own Arrow 10"/>
          <p:cNvSpPr/>
          <p:nvPr/>
        </p:nvSpPr>
        <p:spPr>
          <a:xfrm>
            <a:off x="4192172" y="2154143"/>
            <a:ext cx="365755" cy="623852"/>
          </a:xfrm>
          <a:prstGeom prst="down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Down Arrow 45"/>
          <p:cNvSpPr/>
          <p:nvPr/>
        </p:nvSpPr>
        <p:spPr>
          <a:xfrm rot="10800000">
            <a:off x="4192171" y="4080022"/>
            <a:ext cx="365755" cy="623852"/>
          </a:xfrm>
          <a:prstGeom prst="down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Down Arrow 46"/>
          <p:cNvSpPr/>
          <p:nvPr/>
        </p:nvSpPr>
        <p:spPr>
          <a:xfrm>
            <a:off x="7347786" y="1670501"/>
            <a:ext cx="365755" cy="623852"/>
          </a:xfrm>
          <a:prstGeom prst="down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Down Arrow 47"/>
          <p:cNvSpPr/>
          <p:nvPr/>
        </p:nvSpPr>
        <p:spPr>
          <a:xfrm rot="10800000">
            <a:off x="7347786" y="4581858"/>
            <a:ext cx="365755" cy="623852"/>
          </a:xfrm>
          <a:prstGeom prst="down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Rectangle 49"/>
          <p:cNvSpPr/>
          <p:nvPr/>
        </p:nvSpPr>
        <p:spPr>
          <a:xfrm>
            <a:off x="7121993" y="2336948"/>
            <a:ext cx="817342" cy="220431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TextBox 52"/>
          <p:cNvSpPr txBox="1"/>
          <p:nvPr/>
        </p:nvSpPr>
        <p:spPr>
          <a:xfrm>
            <a:off x="626977" y="5901270"/>
            <a:ext cx="7877896" cy="7078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The requirement of the flow to perform work against these buoyancy forces (in order to achieve power extraction) implies a turbine loss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690500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Cause and Effect</a:t>
            </a:r>
            <a:endParaRPr lang="en-GB" dirty="0"/>
          </a:p>
        </p:txBody>
      </p:sp>
      <p:grpSp>
        <p:nvGrpSpPr>
          <p:cNvPr id="28" name="Group 27"/>
          <p:cNvGrpSpPr/>
          <p:nvPr/>
        </p:nvGrpSpPr>
        <p:grpSpPr>
          <a:xfrm>
            <a:off x="5517459" y="3060104"/>
            <a:ext cx="277815" cy="3257336"/>
            <a:chOff x="5015736" y="1771650"/>
            <a:chExt cx="277815" cy="3257336"/>
          </a:xfrm>
        </p:grpSpPr>
        <p:cxnSp>
          <p:nvCxnSpPr>
            <p:cNvPr id="29" name="Straight Connector 28"/>
            <p:cNvCxnSpPr/>
            <p:nvPr/>
          </p:nvCxnSpPr>
          <p:spPr bwMode="auto">
            <a:xfrm flipH="1">
              <a:off x="5061775" y="2742543"/>
              <a:ext cx="231776" cy="0"/>
            </a:xfrm>
            <a:prstGeom prst="line">
              <a:avLst/>
            </a:prstGeom>
            <a:noFill/>
            <a:ln w="1270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  <p:sp>
          <p:nvSpPr>
            <p:cNvPr id="30" name="Oval 29"/>
            <p:cNvSpPr/>
            <p:nvPr/>
          </p:nvSpPr>
          <p:spPr bwMode="auto">
            <a:xfrm rot="5400000">
              <a:off x="4592419" y="3156499"/>
              <a:ext cx="924424" cy="77786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GB" kern="0" smtClean="0">
                <a:solidFill>
                  <a:srgbClr val="FFFFFF"/>
                </a:solidFill>
                <a:latin typeface="Trebuchet M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53850" y="2801239"/>
              <a:ext cx="47625" cy="2227747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GB" kern="0" smtClean="0">
                <a:solidFill>
                  <a:srgbClr val="FFFFFF"/>
                </a:solidFill>
                <a:latin typeface="Trebuchet MS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 rot="5400000">
              <a:off x="4552796" y="2234590"/>
              <a:ext cx="1003670" cy="77790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GB" kern="0">
                <a:solidFill>
                  <a:srgbClr val="FFFFFF"/>
                </a:solidFill>
                <a:latin typeface="Trebuchet MS"/>
              </a:endParaRPr>
            </a:p>
          </p:txBody>
        </p:sp>
      </p:grpSp>
      <p:cxnSp>
        <p:nvCxnSpPr>
          <p:cNvPr id="33" name="Straight Connector 32"/>
          <p:cNvCxnSpPr/>
          <p:nvPr/>
        </p:nvCxnSpPr>
        <p:spPr>
          <a:xfrm>
            <a:off x="1303586" y="6317440"/>
            <a:ext cx="720080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2701023" y="2743219"/>
            <a:ext cx="1315859" cy="3559126"/>
          </a:xfrm>
          <a:custGeom>
            <a:avLst/>
            <a:gdLst>
              <a:gd name="connsiteX0" fmla="*/ 0 w 1315859"/>
              <a:gd name="connsiteY0" fmla="*/ 3559126 h 3559126"/>
              <a:gd name="connsiteX1" fmla="*/ 1237957 w 1315859"/>
              <a:gd name="connsiteY1" fmla="*/ 1786597 h 3559126"/>
              <a:gd name="connsiteX2" fmla="*/ 1083212 w 1315859"/>
              <a:gd name="connsiteY2" fmla="*/ 0 h 355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5859" h="3559126">
                <a:moveTo>
                  <a:pt x="0" y="3559126"/>
                </a:moveTo>
                <a:cubicBezTo>
                  <a:pt x="528711" y="2969455"/>
                  <a:pt x="1057422" y="2379785"/>
                  <a:pt x="1237957" y="1786597"/>
                </a:cubicBezTo>
                <a:cubicBezTo>
                  <a:pt x="1418492" y="1193409"/>
                  <a:pt x="1250852" y="596704"/>
                  <a:pt x="1083212" y="0"/>
                </a:cubicBezTo>
              </a:path>
            </a:pathLst>
          </a:custGeom>
          <a:noFill/>
          <a:ln>
            <a:solidFill>
              <a:srgbClr val="F37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686955" y="2574407"/>
            <a:ext cx="0" cy="372793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664039" y="6317440"/>
            <a:ext cx="1338775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16200000">
            <a:off x="1740563" y="4089693"/>
            <a:ext cx="135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Height</a:t>
            </a:r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2233076" y="6380381"/>
            <a:ext cx="210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Wind Speed</a:t>
            </a:r>
            <a:endParaRPr lang="en-GB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605427" y="2589502"/>
            <a:ext cx="0" cy="372793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82511" y="6332535"/>
            <a:ext cx="1338775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rot="16200000">
            <a:off x="-355033" y="4104788"/>
            <a:ext cx="135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Height</a:t>
            </a:r>
            <a:endParaRPr lang="en-GB" dirty="0"/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858649" y="2815366"/>
            <a:ext cx="618979" cy="3502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33897" y="2674686"/>
            <a:ext cx="82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Warm</a:t>
            </a:r>
            <a:endParaRPr lang="en-GB" dirty="0"/>
          </a:p>
        </p:txBody>
      </p:sp>
      <p:sp>
        <p:nvSpPr>
          <p:cNvPr id="59" name="TextBox 58"/>
          <p:cNvSpPr txBox="1"/>
          <p:nvPr/>
        </p:nvSpPr>
        <p:spPr>
          <a:xfrm>
            <a:off x="1686297" y="5753166"/>
            <a:ext cx="82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Cold</a:t>
            </a:r>
            <a:endParaRPr lang="en-GB" dirty="0"/>
          </a:p>
        </p:txBody>
      </p:sp>
      <p:sp>
        <p:nvSpPr>
          <p:cNvPr id="60" name="TextBox 59"/>
          <p:cNvSpPr txBox="1"/>
          <p:nvPr/>
        </p:nvSpPr>
        <p:spPr>
          <a:xfrm>
            <a:off x="368434" y="6338422"/>
            <a:ext cx="157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Temperature</a:t>
            </a:r>
            <a:endParaRPr lang="en-GB" dirty="0"/>
          </a:p>
        </p:txBody>
      </p:sp>
      <p:sp>
        <p:nvSpPr>
          <p:cNvPr id="61" name="TextBox 60"/>
          <p:cNvSpPr txBox="1"/>
          <p:nvPr/>
        </p:nvSpPr>
        <p:spPr>
          <a:xfrm>
            <a:off x="322144" y="907293"/>
            <a:ext cx="6374077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buoyancy forces act to reduce the turbulence and increase the vertical wind speed gradient (wind shear) </a:t>
            </a:r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>
            <a:off x="285750" y="1706024"/>
            <a:ext cx="6410471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buoyancy forces act against the expansion required to achieve power production (thereby inducing a loss)</a:t>
            </a:r>
            <a:endParaRPr lang="en-GB" dirty="0"/>
          </a:p>
        </p:txBody>
      </p:sp>
      <p:sp>
        <p:nvSpPr>
          <p:cNvPr id="3" name="Right Brace 2"/>
          <p:cNvSpPr/>
          <p:nvPr/>
        </p:nvSpPr>
        <p:spPr>
          <a:xfrm>
            <a:off x="6569609" y="836953"/>
            <a:ext cx="464234" cy="168220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146387" y="1160118"/>
            <a:ext cx="1674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Two </a:t>
            </a:r>
            <a:r>
              <a:rPr lang="en-GB" b="1" dirty="0" smtClean="0"/>
              <a:t>effects</a:t>
            </a:r>
            <a:r>
              <a:rPr lang="en-GB" dirty="0" smtClean="0"/>
              <a:t> with the same </a:t>
            </a:r>
            <a:r>
              <a:rPr lang="en-GB" b="1" dirty="0" smtClean="0"/>
              <a:t>cause…</a:t>
            </a:r>
            <a:endParaRPr lang="en-GB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7101836" y="2283361"/>
            <a:ext cx="1943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…which is why proxy methods based on turbulence work reasonably well.</a:t>
            </a:r>
            <a:endParaRPr lang="en-GB" b="1" dirty="0"/>
          </a:p>
        </p:txBody>
      </p: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235" y="3740274"/>
            <a:ext cx="2925288" cy="1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27441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3" grpId="0" animBg="1"/>
      <p:bldP spid="4" grpId="0"/>
      <p:bldP spid="6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 to from here?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379821" y="1163708"/>
            <a:ext cx="808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ideas presented here need to be further developed by establishing mathematical formulation prepared.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9820" y="1976507"/>
            <a:ext cx="8342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 new parameter/metric needs to be designed which describes the expandability of the flow (stability dependent) which can be used in complement with REWS.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9821" y="3164326"/>
            <a:ext cx="8342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These ideas need to be tested against real data e.g. future PCWG haring initiatives.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77472" y="3987943"/>
            <a:ext cx="8342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Collaboration on all of the above is invited from PCWG members.</a:t>
            </a:r>
          </a:p>
        </p:txBody>
      </p:sp>
    </p:spTree>
    <p:extLst>
      <p:ext uri="{BB962C8B-B14F-4D97-AF65-F5344CB8AC3E}">
        <p14:creationId xmlns:p14="http://schemas.microsoft.com/office/powerpoint/2010/main" val="41678605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4" grpId="0"/>
      <p:bldP spid="35" grpId="0"/>
    </p:bldLst>
  </p:timing>
</p:sld>
</file>

<file path=ppt/theme/theme1.xml><?xml version="1.0" encoding="utf-8"?>
<a:theme xmlns:a="http://schemas.openxmlformats.org/drawingml/2006/main" name="16_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9933"/>
        </a:solidFill>
        <a:ln>
          <a:solidFill>
            <a:srgbClr val="F3742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39593</TotalTime>
  <Words>551</Words>
  <Application>Microsoft Office PowerPoint</Application>
  <PresentationFormat>On-screen Show (4:3)</PresentationFormat>
  <Paragraphs>69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16_Default Design</vt:lpstr>
      <vt:lpstr>PowerPoint Presentation</vt:lpstr>
      <vt:lpstr>Introduction</vt:lpstr>
      <vt:lpstr>How do we look at things today?</vt:lpstr>
      <vt:lpstr>Existing Performance Loss Classicisation</vt:lpstr>
      <vt:lpstr>Back to Axial Flow Theory</vt:lpstr>
      <vt:lpstr>Back to Axial Flow Theory</vt:lpstr>
      <vt:lpstr>Stable Boundary Layer</vt:lpstr>
      <vt:lpstr>Cause and Effect</vt:lpstr>
      <vt:lpstr>Where to from here?</vt:lpstr>
    </vt:vector>
  </TitlesOfParts>
  <Company>JCIM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Jeremy Cook</dc:creator>
  <cp:lastModifiedBy>Peter Stuart</cp:lastModifiedBy>
  <cp:revision>1263</cp:revision>
  <cp:lastPrinted>2014-11-21T23:36:37Z</cp:lastPrinted>
  <dcterms:created xsi:type="dcterms:W3CDTF">2008-10-10T09:13:56Z</dcterms:created>
  <dcterms:modified xsi:type="dcterms:W3CDTF">2015-09-15T02:32:04Z</dcterms:modified>
</cp:coreProperties>
</file>