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7" r:id="rId5"/>
  </p:sldMasterIdLst>
  <p:notesMasterIdLst>
    <p:notesMasterId r:id="rId18"/>
  </p:notesMasterIdLst>
  <p:sldIdLst>
    <p:sldId id="257" r:id="rId6"/>
    <p:sldId id="302" r:id="rId7"/>
    <p:sldId id="296" r:id="rId8"/>
    <p:sldId id="293" r:id="rId9"/>
    <p:sldId id="297" r:id="rId10"/>
    <p:sldId id="312" r:id="rId11"/>
    <p:sldId id="308" r:id="rId12"/>
    <p:sldId id="305" r:id="rId13"/>
    <p:sldId id="313" r:id="rId14"/>
    <p:sldId id="314" r:id="rId15"/>
    <p:sldId id="315" r:id="rId16"/>
    <p:sldId id="30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6" autoAdjust="0"/>
    <p:restoredTop sz="94660"/>
  </p:normalViewPr>
  <p:slideViewPr>
    <p:cSldViewPr>
      <p:cViewPr varScale="1">
        <p:scale>
          <a:sx n="65" d="100"/>
          <a:sy n="65" d="100"/>
        </p:scale>
        <p:origin x="-8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73790-FC78-4B7C-994C-001551491B12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B5619-8711-4638-A58C-EF0E13A8E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2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D8AE-10EB-644F-97EC-77061D77B0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2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D8AE-10EB-644F-97EC-77061D77B0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2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33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601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RES Master Bkgrnd SCT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Blue2 PNG copy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188"/>
            <a:ext cx="62007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Holding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484188"/>
            <a:ext cx="2525713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" y="576263"/>
            <a:ext cx="5643563" cy="752475"/>
          </a:xfrm>
        </p:spPr>
        <p:txBody>
          <a:bodyPr anchor="t"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4788" y="1328738"/>
            <a:ext cx="5629275" cy="922337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263112D-6174-48D2-AF07-B2CD0EC38F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84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BD4E7-68A5-4922-A600-39A8B0B7D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7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762A9-382D-442F-BBE7-B7493E9E5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7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1435100"/>
            <a:ext cx="3962400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0550" y="1435100"/>
            <a:ext cx="3963988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B7952-9B54-4AF3-A50B-0889E2427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60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5CC21-8268-4104-A363-BC75DD8E8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3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4CB4-F94A-488F-B15D-D48FA9A3B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09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39D41-FEC4-42B4-9F3B-BF949774F3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06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B759B-1251-48CD-BB25-B91440C36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1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158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393A8-E0B9-4E96-BDCD-0F552CFF6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74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E2F88-DC3F-4F0A-A9C8-CF4A7E945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83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5238" y="730250"/>
            <a:ext cx="2019300" cy="5318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730250"/>
            <a:ext cx="5907088" cy="5318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7DA36-D32B-4F08-B107-74E48D5B2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13" name="Picture 2" descr="Z:\Logos\RES logo folder\logo_300x600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1856" y="880599"/>
            <a:ext cx="2687112" cy="1343556"/>
          </a:xfrm>
          <a:prstGeom prst="rect">
            <a:avLst/>
          </a:prstGeom>
          <a:noFill/>
        </p:spPr>
      </p:pic>
      <p:pic>
        <p:nvPicPr>
          <p:cNvPr id="6" name="Picture 2" descr="Z:\Group\Branding Elements\Logos\Icons\RES_5icons_LATEST_notext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460" y="4339366"/>
            <a:ext cx="7153276" cy="1304925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631745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68669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429626"/>
            <a:ext cx="5527675" cy="32385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0193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6529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420" y="795867"/>
            <a:ext cx="903657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733" y="5139267"/>
            <a:ext cx="5486400" cy="1216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132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5238" y="730250"/>
            <a:ext cx="2019300" cy="5318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730250"/>
            <a:ext cx="5907088" cy="5318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D086E-44DA-4C43-B922-063D4B92383C}" type="slidenum">
              <a:rPr lang="en-US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5" name="Picture 5" descr="Holding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405957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68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5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981201"/>
            <a:ext cx="5507590" cy="403860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655733" y="1411055"/>
            <a:ext cx="238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WIND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7152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783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6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2819" y="2057386"/>
            <a:ext cx="4800600" cy="4051499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55733" y="1411055"/>
            <a:ext cx="282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SOLAR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62448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37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886786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3048000"/>
            <a:ext cx="5279596" cy="3508376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470400" y="2057386"/>
            <a:ext cx="46736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470400" y="1411055"/>
            <a:ext cx="463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STORAGE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493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601030" y="1411055"/>
            <a:ext cx="450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TRANSMISSION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Z:\Logos\icons\transmissionIcon2-01.png"/>
          <p:cNvPicPr>
            <a:picLocks noChangeAspect="1" noChangeArrowheads="1"/>
          </p:cNvPicPr>
          <p:nvPr userDrawn="1"/>
        </p:nvPicPr>
        <p:blipFill>
          <a:blip r:embed="rId2" cstate="print"/>
          <a:srcRect l="23780" t="31868" r="24805" b="12097"/>
          <a:stretch>
            <a:fillRect/>
          </a:stretch>
        </p:blipFill>
        <p:spPr bwMode="auto">
          <a:xfrm>
            <a:off x="275572" y="2191916"/>
            <a:ext cx="4033381" cy="439577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601030" y="2057386"/>
            <a:ext cx="454297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4195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8A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655733" y="1411055"/>
            <a:ext cx="345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DSM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496" y="2215759"/>
            <a:ext cx="4669536" cy="397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855702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2" name="Picture 2" descr="Z:\Logos\icons\RES_6icons_we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128" y="4244810"/>
            <a:ext cx="7656838" cy="1161669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5324F8-EFEF-4C5F-811A-35CC7624FAAE}" type="slidenum">
              <a:rPr lang="en-US">
                <a:solidFill>
                  <a:srgbClr val="FFFFFF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13" name="Picture 2" descr="Z:\Logos\RES logo folder\logo_300x600.jp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11856" y="880599"/>
            <a:ext cx="2687112" cy="13435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27128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36602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429626"/>
            <a:ext cx="5527675" cy="32385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6794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5552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420" y="795867"/>
            <a:ext cx="903657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733" y="5139267"/>
            <a:ext cx="5486400" cy="1216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7417027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5238" y="730250"/>
            <a:ext cx="2019300" cy="5318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730250"/>
            <a:ext cx="5907088" cy="5318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6D086E-44DA-4C43-B922-063D4B92383C}" type="slidenum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5" descr="Holding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747849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3093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492EBC-DEF2-4E61-B2FC-E4D9B636B3DB}" type="slidenum">
              <a:rPr lang="en-US" smtClean="0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68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5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981201"/>
            <a:ext cx="5507590" cy="403860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655733" y="1411055"/>
            <a:ext cx="238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WIND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18705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6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2819" y="2057386"/>
            <a:ext cx="4800600" cy="4051499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55733" y="1411055"/>
            <a:ext cx="282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SOLAR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2252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8A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83716" name="Picture 4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82135" y="1506348"/>
            <a:ext cx="3352800" cy="494842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5655733" y="1411055"/>
            <a:ext cx="345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THERMAL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72605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492EBC-DEF2-4E61-B2FC-E4D9B636B3DB}" type="slidenum">
              <a:rPr lang="en-US" smtClean="0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884738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64117" y="1697754"/>
            <a:ext cx="4394198" cy="4757022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5655733" y="1411055"/>
            <a:ext cx="345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MARINE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3643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601030" y="1411055"/>
            <a:ext cx="450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INFRASTRUCTURE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Z:\Logos\icons\transmissionIcon2-01.png"/>
          <p:cNvPicPr>
            <a:picLocks noChangeAspect="1" noChangeArrowheads="1"/>
          </p:cNvPicPr>
          <p:nvPr userDrawn="1"/>
        </p:nvPicPr>
        <p:blipFill>
          <a:blip r:embed="rId2" cstate="print"/>
          <a:srcRect l="23780" t="31868" r="24805" b="12097"/>
          <a:stretch>
            <a:fillRect/>
          </a:stretch>
        </p:blipFill>
        <p:spPr bwMode="auto">
          <a:xfrm>
            <a:off x="275572" y="2191916"/>
            <a:ext cx="4033381" cy="439577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601030" y="2057386"/>
            <a:ext cx="454297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05897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492EBC-DEF2-4E61-B2FC-E4D9B636B3DB}" type="slidenum">
              <a:rPr lang="en-US" smtClean="0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37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886786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3048000"/>
            <a:ext cx="5279596" cy="3508376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470400" y="2057386"/>
            <a:ext cx="46736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470400" y="1411055"/>
            <a:ext cx="463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ENERGY SERVICES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06590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738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6375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165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38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6532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649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5833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6051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7305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7300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580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46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76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24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35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2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42BC-CC31-4CA8-BD49-D7D2765FE1FB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9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2"/>
          <p:cNvSpPr>
            <a:spLocks noChangeArrowheads="1"/>
          </p:cNvSpPr>
          <p:nvPr/>
        </p:nvSpPr>
        <p:spPr bwMode="auto">
          <a:xfrm>
            <a:off x="0" y="982663"/>
            <a:ext cx="8686800" cy="5332412"/>
          </a:xfrm>
          <a:prstGeom prst="rect">
            <a:avLst/>
          </a:prstGeom>
          <a:solidFill>
            <a:srgbClr val="E2D1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GB" altLang="en-US" smtClean="0">
              <a:solidFill>
                <a:srgbClr val="000000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435100"/>
            <a:ext cx="8078788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9156" name="Rectangle 9"/>
          <p:cNvSpPr>
            <a:spLocks noChangeArrowheads="1"/>
          </p:cNvSpPr>
          <p:nvPr/>
        </p:nvSpPr>
        <p:spPr bwMode="auto">
          <a:xfrm>
            <a:off x="0" y="688975"/>
            <a:ext cx="7556500" cy="404813"/>
          </a:xfrm>
          <a:prstGeom prst="rect">
            <a:avLst/>
          </a:prstGeom>
          <a:solidFill>
            <a:srgbClr val="F37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smtClean="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730250"/>
            <a:ext cx="55276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3838" y="6454775"/>
            <a:ext cx="93821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Arial" pitchFamily="34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8DB044-6603-41D9-A18C-F8728FE8EF9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pic>
        <p:nvPicPr>
          <p:cNvPr id="49159" name="Picture 3" descr="Holding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7" t="21870" r="12239" b="30873"/>
          <a:stretch>
            <a:fillRect/>
          </a:stretch>
        </p:blipFill>
        <p:spPr bwMode="auto">
          <a:xfrm>
            <a:off x="7839075" y="282575"/>
            <a:ext cx="889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4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52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60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68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979613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4368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8940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3512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084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34476"/>
            <a:ext cx="8078788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" y="393173"/>
            <a:ext cx="7416799" cy="404813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9626"/>
            <a:ext cx="55276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566722" name="Picture 2" descr="Z:\Logos\RES logo folder\RES_logo_transparent.png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7940518" y="384207"/>
            <a:ext cx="687821" cy="336127"/>
          </a:xfrm>
          <a:prstGeom prst="rect">
            <a:avLst/>
          </a:prstGeom>
          <a:noFill/>
        </p:spPr>
      </p:pic>
      <p:sp>
        <p:nvSpPr>
          <p:cNvPr id="11" name="Rectangle 9"/>
          <p:cNvSpPr>
            <a:spLocks noChangeArrowheads="1"/>
          </p:cNvSpPr>
          <p:nvPr userDrawn="1"/>
        </p:nvSpPr>
        <p:spPr bwMode="auto">
          <a:xfrm rot="16200000" flipV="1">
            <a:off x="-3010127" y="3740373"/>
            <a:ext cx="6127753" cy="107506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4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52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60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68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979613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4368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8940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3512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084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34476"/>
            <a:ext cx="8078788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" y="393173"/>
            <a:ext cx="7416799" cy="404813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9626"/>
            <a:ext cx="55276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566722" name="Picture 2" descr="Z:\Logos\RES logo folder\RES_logo_transparent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7940518" y="384207"/>
            <a:ext cx="687821" cy="336127"/>
          </a:xfrm>
          <a:prstGeom prst="rect">
            <a:avLst/>
          </a:prstGeom>
          <a:noFill/>
        </p:spPr>
      </p:pic>
      <p:sp>
        <p:nvSpPr>
          <p:cNvPr id="11" name="Rectangle 9"/>
          <p:cNvSpPr>
            <a:spLocks noChangeArrowheads="1"/>
          </p:cNvSpPr>
          <p:nvPr userDrawn="1"/>
        </p:nvSpPr>
        <p:spPr bwMode="auto">
          <a:xfrm rot="16200000" flipV="1">
            <a:off x="-3010127" y="3740373"/>
            <a:ext cx="6127753" cy="107506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62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52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60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68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979613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4368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8940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3512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084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7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wg.org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cwg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0" y="2151930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GB" altLang="en-US" sz="3200" b="1" dirty="0" smtClean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Power Curve Working Group Update</a:t>
            </a:r>
          </a:p>
          <a:p>
            <a:pPr algn="ctr"/>
            <a:endParaRPr lang="en-GB" altLang="en-US" sz="3200" b="1" dirty="0" smtClean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Aarhus, Denmark</a:t>
            </a:r>
          </a:p>
          <a:p>
            <a:pPr algn="ctr"/>
            <a:r>
              <a:rPr lang="en-GB" altLang="en-US" sz="3200" b="1" dirty="0">
                <a:solidFill>
                  <a:srgbClr val="00B0F0"/>
                </a:solidFill>
              </a:rPr>
              <a:t>8</a:t>
            </a:r>
            <a:r>
              <a:rPr lang="en-GB" altLang="en-US" sz="3200" b="1" baseline="30000" dirty="0" smtClean="0">
                <a:solidFill>
                  <a:srgbClr val="00B0F0"/>
                </a:solidFill>
              </a:rPr>
              <a:t>th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 October 2015</a:t>
            </a:r>
          </a:p>
          <a:p>
            <a:pPr algn="ctr"/>
            <a:endParaRPr lang="en-GB" altLang="en-US" sz="2400" b="1" dirty="0" smtClean="0">
              <a:solidFill>
                <a:srgbClr val="00B0F0"/>
              </a:solidFill>
            </a:endParaRPr>
          </a:p>
          <a:p>
            <a:pPr algn="ctr"/>
            <a:endParaRPr lang="en-GB" altLang="en-US" sz="3200" b="1" dirty="0">
              <a:solidFill>
                <a:srgbClr val="00B0F0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477409"/>
            <a:ext cx="2160240" cy="183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9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0" y="207714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September US Meeting Summary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7783" y="980728"/>
            <a:ext cx="8720681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t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1800" b="1" dirty="0" smtClean="0"/>
              <a:t>Discussion of PCWG-Share-01: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1800" b="1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altLang="en-US" sz="1800" dirty="0" smtClean="0"/>
              <a:t>Board support from US Members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altLang="en-US" sz="1800" dirty="0" smtClean="0"/>
              <a:t>Feedback given on definition document (to be discussed in detail today).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altLang="en-US" sz="1800" dirty="0" smtClean="0"/>
              <a:t>A commitment to participate with 40 datasets from one US member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1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1800" b="1" dirty="0" smtClean="0"/>
              <a:t>Presentations on candidate methods for PCWG-Share-02 (to be reviewed today):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1800" b="1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altLang="en-US" sz="1800" dirty="0" smtClean="0"/>
              <a:t>Production by Height</a:t>
            </a:r>
            <a:endParaRPr lang="en-GB" altLang="en-US" sz="18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altLang="en-US" sz="1800" dirty="0" smtClean="0"/>
              <a:t>Machine Learning</a:t>
            </a:r>
            <a:endParaRPr lang="en-GB" altLang="en-US" sz="18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altLang="en-US" sz="1800" dirty="0" smtClean="0"/>
              <a:t>3D Power Deviation Matrix</a:t>
            </a:r>
            <a:endParaRPr lang="en-GB" altLang="en-US" sz="1800" dirty="0"/>
          </a:p>
          <a:p>
            <a:endParaRPr lang="en-GB" altLang="en-US" sz="1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1800" b="1" dirty="0"/>
              <a:t>Discussion on </a:t>
            </a:r>
            <a:r>
              <a:rPr lang="en-GB" altLang="en-US" sz="1800" b="1" dirty="0" smtClean="0"/>
              <a:t>DRAFT Turbine Performance Information Pack Guidelines Document </a:t>
            </a:r>
            <a:r>
              <a:rPr lang="en-GB" altLang="en-US" sz="1800" b="1" dirty="0"/>
              <a:t>(harmonisation of communication action from roadmap</a:t>
            </a:r>
            <a:r>
              <a:rPr lang="en-GB" altLang="en-US" sz="1800" b="1" dirty="0" smtClean="0"/>
              <a:t>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1800" dirty="0" smtClean="0"/>
          </a:p>
          <a:p>
            <a:pPr marL="1143000" lvl="3" indent="-285750">
              <a:buFont typeface="Courier New" panose="02070309020205020404" pitchFamily="49" charset="0"/>
              <a:buChar char="o"/>
            </a:pPr>
            <a:r>
              <a:rPr lang="en-GB" altLang="en-US" sz="1800" dirty="0"/>
              <a:t>Board support from US </a:t>
            </a:r>
            <a:r>
              <a:rPr lang="en-GB" altLang="en-US" sz="1800" dirty="0" smtClean="0"/>
              <a:t>Members</a:t>
            </a:r>
          </a:p>
          <a:p>
            <a:pPr marL="1143000" lvl="3" indent="-285750">
              <a:buFont typeface="Courier New" panose="02070309020205020404" pitchFamily="49" charset="0"/>
              <a:buChar char="o"/>
            </a:pPr>
            <a:r>
              <a:rPr lang="en-GB" altLang="en-US" sz="1800" dirty="0" smtClean="0"/>
              <a:t>Several items of feedback (see September minutes)</a:t>
            </a:r>
          </a:p>
          <a:p>
            <a:pPr marL="1143000" lvl="3" indent="-285750">
              <a:buFont typeface="Courier New" panose="02070309020205020404" pitchFamily="49" charset="0"/>
              <a:buChar char="o"/>
            </a:pPr>
            <a:endParaRPr lang="en-GB" altLang="en-US" sz="1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662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-12177" y="2996952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Review Agenda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7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-8690" y="6237312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Any other objectives for today?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-8690" y="116632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Objectives for 8</a:t>
            </a:r>
            <a:r>
              <a:rPr lang="en-GB" altLang="en-US" sz="3200" b="1" baseline="30000" dirty="0" smtClean="0">
                <a:solidFill>
                  <a:srgbClr val="00B0F0"/>
                </a:solidFill>
              </a:rPr>
              <a:t>th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 October 2015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7783" y="980728"/>
            <a:ext cx="8432649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000" b="1" dirty="0" smtClean="0">
                <a:solidFill>
                  <a:srgbClr val="00B0F0"/>
                </a:solidFill>
              </a:rPr>
              <a:t>Identify and eliminate any final obstructions to the completion of PCWG-Share-01.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000" b="1" dirty="0" smtClean="0">
              <a:solidFill>
                <a:srgbClr val="00B0F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000" b="1" dirty="0" smtClean="0">
                <a:solidFill>
                  <a:srgbClr val="00B0F0"/>
                </a:solidFill>
              </a:rPr>
              <a:t>Review Candidate Methods for PCWG-Share-02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000" b="1" dirty="0" smtClean="0">
              <a:solidFill>
                <a:srgbClr val="00B0F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000" b="1" dirty="0">
                <a:solidFill>
                  <a:srgbClr val="00B0F0"/>
                </a:solidFill>
              </a:rPr>
              <a:t>Discuss DRAFT Turbine Performance Information Pack Guidelines Document (harmonisation of communication action from roadmap</a:t>
            </a:r>
            <a:r>
              <a:rPr lang="en-GB" altLang="en-US" sz="2000" b="1" dirty="0" smtClean="0">
                <a:solidFill>
                  <a:srgbClr val="00B0F0"/>
                </a:solidFill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000" b="1" dirty="0">
              <a:solidFill>
                <a:srgbClr val="00B0F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000" b="1" dirty="0" smtClean="0">
                <a:solidFill>
                  <a:srgbClr val="00B0F0"/>
                </a:solidFill>
              </a:rPr>
              <a:t>Discuss possible 2016 PCWG Road Map </a:t>
            </a:r>
            <a:endParaRPr lang="en-GB" alt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60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-36512" y="279722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The Power Curve Working Group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7504" y="1052736"/>
            <a:ext cx="519671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The PCWG aims to further refine the </a:t>
            </a:r>
            <a:r>
              <a:rPr lang="en-GB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accuracy </a:t>
            </a:r>
            <a:r>
              <a:rPr lang="en-GB" alt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energy </a:t>
            </a:r>
            <a:r>
              <a:rPr lang="en-GB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yield predictions </a:t>
            </a:r>
            <a:r>
              <a:rPr lang="en-GB" alt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to </a:t>
            </a:r>
            <a:r>
              <a:rPr lang="en-GB" altLang="en-US" sz="2400" b="1" dirty="0" smtClean="0">
                <a:solidFill>
                  <a:srgbClr val="00B0F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improve </a:t>
            </a:r>
            <a:r>
              <a:rPr lang="en-GB" alt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investor confidence</a:t>
            </a:r>
            <a:r>
              <a:rPr lang="en-GB" altLang="en-US" sz="2400" b="1" dirty="0" smtClean="0">
                <a:solidFill>
                  <a:srgbClr val="0076C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.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400" b="1" dirty="0">
              <a:solidFill>
                <a:srgbClr val="0076C0"/>
              </a:solidFill>
              <a:latin typeface="Calibri" panose="020F0502020204030204" pitchFamily="34" charset="0"/>
              <a:cs typeface="Traditional Arabic" panose="02020603050405020304" pitchFamily="18" charset="-78"/>
            </a:endParaRP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 smtClean="0">
                <a:latin typeface="Calibri" panose="020F0502020204030204" pitchFamily="34" charset="0"/>
                <a:cs typeface="Traditional Arabic" panose="02020603050405020304" pitchFamily="18" charset="-78"/>
              </a:rPr>
              <a:t>The PCWG has over 200 members across 80 organisations.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400" b="1" dirty="0">
              <a:solidFill>
                <a:srgbClr val="0076C0"/>
              </a:solidFill>
              <a:latin typeface="Calibri" panose="020F0502020204030204" pitchFamily="34" charset="0"/>
              <a:cs typeface="Traditional Arabic" panose="02020603050405020304" pitchFamily="18" charset="-78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1" y="1291771"/>
            <a:ext cx="2520279" cy="213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364088" y="4000996"/>
            <a:ext cx="3504020" cy="1954683"/>
            <a:chOff x="5580112" y="3658557"/>
            <a:chExt cx="3504020" cy="1954683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3721956"/>
              <a:ext cx="3222762" cy="1841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8549047" y="3658557"/>
              <a:ext cx="535085" cy="1827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828550" y="4609179"/>
              <a:ext cx="1891285" cy="1168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Turbulence Intensity [%]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7180095" y="3701226"/>
              <a:ext cx="267542" cy="3467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92252" y="5270420"/>
              <a:ext cx="3467508" cy="3188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Wind Speed [m/s]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44380" y="3717032"/>
              <a:ext cx="2303239" cy="150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 smtClean="0">
                  <a:solidFill>
                    <a:schemeClr val="tx1"/>
                  </a:solidFill>
                </a:rPr>
                <a:t>Colour = % Power Deviation</a:t>
              </a:r>
              <a:endParaRPr lang="en-GB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25698" y="3856980"/>
            <a:ext cx="502236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The PCWG is </a:t>
            </a:r>
            <a:r>
              <a:rPr lang="en-GB" altLang="en-US" sz="2400" b="1" dirty="0" smtClean="0">
                <a:solidFill>
                  <a:srgbClr val="00B0F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focused on accurately predicting wind turbine performance in ‘non-standard’ (outer range) atmospheric conditions</a:t>
            </a:r>
            <a:r>
              <a:rPr lang="en-GB" alt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 e.g. low/high shear/veer, low/high turbulence, inflow etc.</a:t>
            </a:r>
            <a:endParaRPr lang="en-GB" altLang="en-US" sz="2400" dirty="0">
              <a:solidFill>
                <a:srgbClr val="000000"/>
              </a:solidFill>
              <a:latin typeface="Calibri" panose="020F050202020403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435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41312"/>
            <a:ext cx="83439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5117" y="6372036"/>
            <a:ext cx="7989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Download PCWG 2015 Roadmap from </a:t>
            </a:r>
            <a:r>
              <a:rPr lang="en-GB" sz="2200" dirty="0" smtClean="0">
                <a:hlinkClick r:id="rId3"/>
              </a:rPr>
              <a:t>www.pcwg.org</a:t>
            </a:r>
            <a:endParaRPr lang="en-GB" sz="2200" dirty="0"/>
          </a:p>
        </p:txBody>
      </p:sp>
      <p:sp>
        <p:nvSpPr>
          <p:cNvPr id="2" name="Rectangle 1"/>
          <p:cNvSpPr/>
          <p:nvPr/>
        </p:nvSpPr>
        <p:spPr>
          <a:xfrm>
            <a:off x="911789" y="3692352"/>
            <a:ext cx="3420380" cy="2328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17" y="548680"/>
            <a:ext cx="8493766" cy="571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34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80" y="116632"/>
            <a:ext cx="83439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63988" y="2852936"/>
            <a:ext cx="3420380" cy="2520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0"/>
          <a:stretch/>
        </p:blipFill>
        <p:spPr bwMode="auto">
          <a:xfrm>
            <a:off x="676798" y="332656"/>
            <a:ext cx="8143674" cy="6039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504" y="6372036"/>
            <a:ext cx="8482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Download PCWG 2015 Roadmap from </a:t>
            </a:r>
            <a:r>
              <a:rPr lang="en-GB" sz="2200" dirty="0">
                <a:hlinkClick r:id="rId4"/>
              </a:rPr>
              <a:t>www.pcwg.org</a:t>
            </a:r>
            <a:endParaRPr lang="en-GB" sz="2200" dirty="0"/>
          </a:p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92596" y="692695"/>
            <a:ext cx="8127876" cy="3554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883185" y="2115434"/>
            <a:ext cx="248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Intelligence Sharing Initiative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2596" y="4289080"/>
            <a:ext cx="8127876" cy="151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805814" y="4745367"/>
            <a:ext cx="2414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Turbine Performance Information Pack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11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1" grpId="0"/>
      <p:bldP spid="14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Box 200"/>
          <p:cNvSpPr txBox="1"/>
          <p:nvPr/>
        </p:nvSpPr>
        <p:spPr>
          <a:xfrm>
            <a:off x="7279359" y="1665867"/>
            <a:ext cx="1760697" cy="17232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7466281" y="2670781"/>
            <a:ext cx="1465471" cy="6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Proprietary Dataset D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7477121" y="1833126"/>
            <a:ext cx="1465471" cy="6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Analysis Definition Y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7364117" y="3345279"/>
            <a:ext cx="16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Organization D</a:t>
            </a:r>
            <a:endParaRPr lang="en-US" b="1" dirty="0"/>
          </a:p>
        </p:txBody>
      </p:sp>
      <p:sp>
        <p:nvSpPr>
          <p:cNvPr id="222" name="Down Arrow 221"/>
          <p:cNvSpPr/>
          <p:nvPr/>
        </p:nvSpPr>
        <p:spPr>
          <a:xfrm rot="2271116">
            <a:off x="7494531" y="3682365"/>
            <a:ext cx="513969" cy="1477711"/>
          </a:xfrm>
          <a:prstGeom prst="downArrow">
            <a:avLst>
              <a:gd name="adj1" fmla="val 22113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7718" y="1665867"/>
            <a:ext cx="1905159" cy="174971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4640" y="2684168"/>
            <a:ext cx="1465471" cy="6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Proprietary Dataset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59640" y="3355106"/>
            <a:ext cx="16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Organization A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182162" y="1665866"/>
            <a:ext cx="1905159" cy="17476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53808" y="2677165"/>
            <a:ext cx="1465471" cy="6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Proprietary Dataset 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74084" y="3353081"/>
            <a:ext cx="16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Organization B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352356" y="1665865"/>
            <a:ext cx="1760697" cy="17497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39278" y="2683588"/>
            <a:ext cx="1465471" cy="6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Proprietary Dataset 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44278" y="3355106"/>
            <a:ext cx="16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Organization C</a:t>
            </a:r>
            <a:endParaRPr lang="en-US" b="1" dirty="0"/>
          </a:p>
        </p:txBody>
      </p:sp>
      <p:sp>
        <p:nvSpPr>
          <p:cNvPr id="31" name="Down Arrow 30"/>
          <p:cNvSpPr/>
          <p:nvPr/>
        </p:nvSpPr>
        <p:spPr>
          <a:xfrm rot="19163373">
            <a:off x="2542487" y="3769940"/>
            <a:ext cx="513969" cy="1299952"/>
          </a:xfrm>
          <a:prstGeom prst="downArrow">
            <a:avLst>
              <a:gd name="adj1" fmla="val 22113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3906410" y="3808082"/>
            <a:ext cx="513969" cy="761693"/>
          </a:xfrm>
          <a:prstGeom prst="downArrow">
            <a:avLst>
              <a:gd name="adj1" fmla="val 22113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 rot="156429">
            <a:off x="6128412" y="3773282"/>
            <a:ext cx="513969" cy="796568"/>
          </a:xfrm>
          <a:prstGeom prst="downArrow">
            <a:avLst>
              <a:gd name="adj1" fmla="val 22113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364891" y="4675640"/>
            <a:ext cx="1668441" cy="5777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843808" y="4648330"/>
            <a:ext cx="2622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Aggregator</a:t>
            </a:r>
          </a:p>
          <a:p>
            <a:pPr algn="ctr"/>
            <a:r>
              <a:rPr lang="en-US" b="1" dirty="0" smtClean="0"/>
              <a:t>(Academic Institution )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5364892" y="4647142"/>
            <a:ext cx="166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Combination Analysis</a:t>
            </a:r>
            <a:endParaRPr lang="en-US" b="1" dirty="0"/>
          </a:p>
        </p:txBody>
      </p:sp>
      <p:sp>
        <p:nvSpPr>
          <p:cNvPr id="97" name="Down Arrow 96"/>
          <p:cNvSpPr/>
          <p:nvPr/>
        </p:nvSpPr>
        <p:spPr>
          <a:xfrm>
            <a:off x="5993520" y="5405082"/>
            <a:ext cx="513969" cy="352344"/>
          </a:xfrm>
          <a:prstGeom prst="downArrow">
            <a:avLst>
              <a:gd name="adj1" fmla="val 43488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972877" y="5879179"/>
            <a:ext cx="260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Aggregated Hypothesis </a:t>
            </a:r>
            <a:r>
              <a:rPr lang="en-US" b="1" dirty="0"/>
              <a:t>Performance Metrics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-19190" y="3871113"/>
            <a:ext cx="233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Hypothesis Performance </a:t>
            </a:r>
            <a:r>
              <a:rPr lang="en-US" b="1" dirty="0" smtClean="0"/>
              <a:t>Metrics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1250556" y="1887802"/>
            <a:ext cx="1465471" cy="6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Analysis Definition Y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354543" y="1856419"/>
            <a:ext cx="1465471" cy="6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Analysis Definition Y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5550118" y="1833126"/>
            <a:ext cx="1465471" cy="6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Analysis Definition Y</a:t>
            </a:r>
            <a:endParaRPr lang="en-US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5662498" y="5808885"/>
            <a:ext cx="1094355" cy="931382"/>
            <a:chOff x="3879186" y="5658399"/>
            <a:chExt cx="1094355" cy="931382"/>
          </a:xfrm>
        </p:grpSpPr>
        <p:grpSp>
          <p:nvGrpSpPr>
            <p:cNvPr id="171" name="Group 170"/>
            <p:cNvGrpSpPr/>
            <p:nvPr/>
          </p:nvGrpSpPr>
          <p:grpSpPr>
            <a:xfrm>
              <a:off x="3879186" y="5658399"/>
              <a:ext cx="1094355" cy="931382"/>
              <a:chOff x="-2527003" y="836265"/>
              <a:chExt cx="1216926" cy="1136506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-2519099" y="836265"/>
                <a:ext cx="1209022" cy="1136506"/>
                <a:chOff x="-2519099" y="836265"/>
                <a:chExt cx="1209022" cy="1136506"/>
              </a:xfrm>
            </p:grpSpPr>
            <p:sp>
              <p:nvSpPr>
                <p:cNvPr id="183" name="TextBox 182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-1611286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 rot="16200000">
                <a:off x="-2480014" y="799591"/>
                <a:ext cx="1122948" cy="1216926"/>
                <a:chOff x="-2519099" y="836265"/>
                <a:chExt cx="1209025" cy="1136508"/>
              </a:xfrm>
            </p:grpSpPr>
            <p:sp>
              <p:nvSpPr>
                <p:cNvPr id="179" name="TextBox 178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-1611282" y="837488"/>
                  <a:ext cx="301208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72" name="TextBox 171"/>
            <p:cNvSpPr txBox="1"/>
            <p:nvPr/>
          </p:nvSpPr>
          <p:spPr>
            <a:xfrm>
              <a:off x="3880362" y="6102362"/>
              <a:ext cx="543946" cy="487419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879187" y="5658399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413075" y="5670747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413075" y="6100223"/>
              <a:ext cx="545122" cy="489558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1067718" y="548680"/>
            <a:ext cx="321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Hypothesis/Trial Methodology</a:t>
            </a:r>
            <a:endParaRPr lang="en-US" b="1" dirty="0"/>
          </a:p>
        </p:txBody>
      </p:sp>
      <p:grpSp>
        <p:nvGrpSpPr>
          <p:cNvPr id="189" name="Group 188"/>
          <p:cNvGrpSpPr/>
          <p:nvPr/>
        </p:nvGrpSpPr>
        <p:grpSpPr>
          <a:xfrm>
            <a:off x="4317984" y="530289"/>
            <a:ext cx="1094355" cy="931382"/>
            <a:chOff x="3879186" y="5658399"/>
            <a:chExt cx="1094355" cy="931382"/>
          </a:xfrm>
        </p:grpSpPr>
        <p:grpSp>
          <p:nvGrpSpPr>
            <p:cNvPr id="190" name="Group 189"/>
            <p:cNvGrpSpPr/>
            <p:nvPr/>
          </p:nvGrpSpPr>
          <p:grpSpPr>
            <a:xfrm>
              <a:off x="3879186" y="5658399"/>
              <a:ext cx="1094355" cy="931382"/>
              <a:chOff x="-2527003" y="836265"/>
              <a:chExt cx="1216926" cy="1136506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-2519099" y="836265"/>
                <a:ext cx="1209022" cy="1136506"/>
                <a:chOff x="-2519099" y="836265"/>
                <a:chExt cx="1209022" cy="1136506"/>
              </a:xfrm>
            </p:grpSpPr>
            <p:sp>
              <p:nvSpPr>
                <p:cNvPr id="244" name="TextBox 243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5" name="TextBox 244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6" name="TextBox 245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/>
                <p:cNvSpPr txBox="1"/>
                <p:nvPr/>
              </p:nvSpPr>
              <p:spPr>
                <a:xfrm>
                  <a:off x="-1611286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 rot="16200000">
                <a:off x="-2480014" y="799591"/>
                <a:ext cx="1122948" cy="1216926"/>
                <a:chOff x="-2519099" y="836265"/>
                <a:chExt cx="1209025" cy="1136508"/>
              </a:xfrm>
            </p:grpSpPr>
            <p:sp>
              <p:nvSpPr>
                <p:cNvPr id="197" name="TextBox 196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3" name="TextBox 242"/>
                <p:cNvSpPr txBox="1"/>
                <p:nvPr/>
              </p:nvSpPr>
              <p:spPr>
                <a:xfrm>
                  <a:off x="-1611282" y="837488"/>
                  <a:ext cx="301208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91" name="TextBox 190"/>
            <p:cNvSpPr txBox="1"/>
            <p:nvPr/>
          </p:nvSpPr>
          <p:spPr>
            <a:xfrm>
              <a:off x="3880362" y="6102362"/>
              <a:ext cx="543946" cy="48741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879187" y="5658399"/>
              <a:ext cx="545122" cy="443963"/>
            </a:xfrm>
            <a:prstGeom prst="rect">
              <a:avLst/>
            </a:prstGeom>
            <a:solidFill>
              <a:srgbClr val="008000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413075" y="5670747"/>
              <a:ext cx="545122" cy="443963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413075" y="6100223"/>
              <a:ext cx="545122" cy="489558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48" name="Down Arrow 247"/>
          <p:cNvSpPr/>
          <p:nvPr/>
        </p:nvSpPr>
        <p:spPr>
          <a:xfrm rot="2252063">
            <a:off x="4050051" y="1282800"/>
            <a:ext cx="478396" cy="576589"/>
          </a:xfrm>
          <a:prstGeom prst="downArrow">
            <a:avLst>
              <a:gd name="adj1" fmla="val 22113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Down Arrow 248"/>
          <p:cNvSpPr/>
          <p:nvPr/>
        </p:nvSpPr>
        <p:spPr>
          <a:xfrm rot="4028519">
            <a:off x="3075833" y="434603"/>
            <a:ext cx="507099" cy="1886952"/>
          </a:xfrm>
          <a:prstGeom prst="downArrow">
            <a:avLst>
              <a:gd name="adj1" fmla="val 22113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Down Arrow 266"/>
          <p:cNvSpPr/>
          <p:nvPr/>
        </p:nvSpPr>
        <p:spPr>
          <a:xfrm rot="17445095">
            <a:off x="6146028" y="401568"/>
            <a:ext cx="478396" cy="1694681"/>
          </a:xfrm>
          <a:prstGeom prst="downArrow">
            <a:avLst>
              <a:gd name="adj1" fmla="val 22113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Down Arrow 267"/>
          <p:cNvSpPr/>
          <p:nvPr/>
        </p:nvSpPr>
        <p:spPr>
          <a:xfrm rot="18504035">
            <a:off x="5297295" y="1230934"/>
            <a:ext cx="552545" cy="632483"/>
          </a:xfrm>
          <a:prstGeom prst="downArrow">
            <a:avLst>
              <a:gd name="adj1" fmla="val 22113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5" name="Group 284"/>
          <p:cNvGrpSpPr/>
          <p:nvPr/>
        </p:nvGrpSpPr>
        <p:grpSpPr>
          <a:xfrm>
            <a:off x="2344357" y="3961533"/>
            <a:ext cx="548592" cy="482549"/>
            <a:chOff x="3879186" y="5658399"/>
            <a:chExt cx="1094355" cy="931382"/>
          </a:xfrm>
        </p:grpSpPr>
        <p:grpSp>
          <p:nvGrpSpPr>
            <p:cNvPr id="286" name="Group 285"/>
            <p:cNvGrpSpPr/>
            <p:nvPr/>
          </p:nvGrpSpPr>
          <p:grpSpPr>
            <a:xfrm>
              <a:off x="3879186" y="5658399"/>
              <a:ext cx="1094355" cy="931382"/>
              <a:chOff x="-2527003" y="836265"/>
              <a:chExt cx="1216926" cy="1136506"/>
            </a:xfrm>
          </p:grpSpPr>
          <p:grpSp>
            <p:nvGrpSpPr>
              <p:cNvPr id="291" name="Group 290"/>
              <p:cNvGrpSpPr/>
              <p:nvPr/>
            </p:nvGrpSpPr>
            <p:grpSpPr>
              <a:xfrm>
                <a:off x="-2519099" y="836265"/>
                <a:ext cx="1209022" cy="1136506"/>
                <a:chOff x="-2519099" y="836265"/>
                <a:chExt cx="1209022" cy="1136506"/>
              </a:xfrm>
            </p:grpSpPr>
            <p:sp>
              <p:nvSpPr>
                <p:cNvPr id="297" name="TextBox 296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8" name="TextBox 297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9" name="TextBox 298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0" name="TextBox 299"/>
                <p:cNvSpPr txBox="1"/>
                <p:nvPr/>
              </p:nvSpPr>
              <p:spPr>
                <a:xfrm>
                  <a:off x="-1611286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92" name="Group 291"/>
              <p:cNvGrpSpPr/>
              <p:nvPr/>
            </p:nvGrpSpPr>
            <p:grpSpPr>
              <a:xfrm rot="16200000">
                <a:off x="-2480014" y="799591"/>
                <a:ext cx="1122948" cy="1216926"/>
                <a:chOff x="-2519099" y="836265"/>
                <a:chExt cx="1209025" cy="1136508"/>
              </a:xfrm>
            </p:grpSpPr>
            <p:sp>
              <p:nvSpPr>
                <p:cNvPr id="293" name="TextBox 292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4" name="TextBox 293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5" name="TextBox 294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6" name="TextBox 295"/>
                <p:cNvSpPr txBox="1"/>
                <p:nvPr/>
              </p:nvSpPr>
              <p:spPr>
                <a:xfrm>
                  <a:off x="-1611282" y="837488"/>
                  <a:ext cx="301208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87" name="TextBox 286"/>
            <p:cNvSpPr txBox="1"/>
            <p:nvPr/>
          </p:nvSpPr>
          <p:spPr>
            <a:xfrm>
              <a:off x="3880362" y="6102362"/>
              <a:ext cx="543946" cy="487419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3879187" y="5658399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413075" y="5670747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4413075" y="6100223"/>
              <a:ext cx="545122" cy="489558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3907773" y="3934580"/>
            <a:ext cx="548592" cy="482549"/>
            <a:chOff x="3879186" y="5658399"/>
            <a:chExt cx="1094355" cy="931382"/>
          </a:xfrm>
        </p:grpSpPr>
        <p:grpSp>
          <p:nvGrpSpPr>
            <p:cNvPr id="302" name="Group 301"/>
            <p:cNvGrpSpPr/>
            <p:nvPr/>
          </p:nvGrpSpPr>
          <p:grpSpPr>
            <a:xfrm>
              <a:off x="3879186" y="5658399"/>
              <a:ext cx="1094355" cy="931382"/>
              <a:chOff x="-2527003" y="836265"/>
              <a:chExt cx="1216926" cy="1136506"/>
            </a:xfrm>
          </p:grpSpPr>
          <p:grpSp>
            <p:nvGrpSpPr>
              <p:cNvPr id="307" name="Group 306"/>
              <p:cNvGrpSpPr/>
              <p:nvPr/>
            </p:nvGrpSpPr>
            <p:grpSpPr>
              <a:xfrm>
                <a:off x="-2519099" y="836265"/>
                <a:ext cx="1209022" cy="1136506"/>
                <a:chOff x="-2519099" y="836265"/>
                <a:chExt cx="1209022" cy="1136506"/>
              </a:xfrm>
            </p:grpSpPr>
            <p:sp>
              <p:nvSpPr>
                <p:cNvPr id="313" name="TextBox 312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4" name="TextBox 313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5" name="TextBox 314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6" name="TextBox 315"/>
                <p:cNvSpPr txBox="1"/>
                <p:nvPr/>
              </p:nvSpPr>
              <p:spPr>
                <a:xfrm>
                  <a:off x="-1611286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08" name="Group 307"/>
              <p:cNvGrpSpPr/>
              <p:nvPr/>
            </p:nvGrpSpPr>
            <p:grpSpPr>
              <a:xfrm rot="16200000">
                <a:off x="-2480014" y="799591"/>
                <a:ext cx="1122948" cy="1216926"/>
                <a:chOff x="-2519099" y="836265"/>
                <a:chExt cx="1209025" cy="1136508"/>
              </a:xfrm>
            </p:grpSpPr>
            <p:sp>
              <p:nvSpPr>
                <p:cNvPr id="309" name="TextBox 308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0" name="TextBox 309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1" name="TextBox 310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2" name="TextBox 311"/>
                <p:cNvSpPr txBox="1"/>
                <p:nvPr/>
              </p:nvSpPr>
              <p:spPr>
                <a:xfrm>
                  <a:off x="-1611282" y="837488"/>
                  <a:ext cx="301208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303" name="TextBox 302"/>
            <p:cNvSpPr txBox="1"/>
            <p:nvPr/>
          </p:nvSpPr>
          <p:spPr>
            <a:xfrm>
              <a:off x="3880362" y="6102362"/>
              <a:ext cx="543946" cy="487419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3879187" y="5658399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4413075" y="5670747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413075" y="6100223"/>
              <a:ext cx="545122" cy="489558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6102453" y="3864078"/>
            <a:ext cx="548592" cy="482549"/>
            <a:chOff x="3879186" y="5658399"/>
            <a:chExt cx="1094355" cy="931382"/>
          </a:xfrm>
        </p:grpSpPr>
        <p:grpSp>
          <p:nvGrpSpPr>
            <p:cNvPr id="318" name="Group 317"/>
            <p:cNvGrpSpPr/>
            <p:nvPr/>
          </p:nvGrpSpPr>
          <p:grpSpPr>
            <a:xfrm>
              <a:off x="3879186" y="5658399"/>
              <a:ext cx="1094355" cy="931382"/>
              <a:chOff x="-2527003" y="836265"/>
              <a:chExt cx="1216926" cy="1136506"/>
            </a:xfrm>
          </p:grpSpPr>
          <p:grpSp>
            <p:nvGrpSpPr>
              <p:cNvPr id="323" name="Group 322"/>
              <p:cNvGrpSpPr/>
              <p:nvPr/>
            </p:nvGrpSpPr>
            <p:grpSpPr>
              <a:xfrm>
                <a:off x="-2519099" y="836265"/>
                <a:ext cx="1209022" cy="1136506"/>
                <a:chOff x="-2519099" y="836265"/>
                <a:chExt cx="1209022" cy="1136506"/>
              </a:xfrm>
            </p:grpSpPr>
            <p:sp>
              <p:nvSpPr>
                <p:cNvPr id="329" name="TextBox 328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0" name="TextBox 329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1" name="TextBox 330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2" name="TextBox 331"/>
                <p:cNvSpPr txBox="1"/>
                <p:nvPr/>
              </p:nvSpPr>
              <p:spPr>
                <a:xfrm>
                  <a:off x="-1611286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24" name="Group 323"/>
              <p:cNvGrpSpPr/>
              <p:nvPr/>
            </p:nvGrpSpPr>
            <p:grpSpPr>
              <a:xfrm rot="16200000">
                <a:off x="-2480014" y="799591"/>
                <a:ext cx="1122948" cy="1216926"/>
                <a:chOff x="-2519099" y="836265"/>
                <a:chExt cx="1209025" cy="1136508"/>
              </a:xfrm>
            </p:grpSpPr>
            <p:sp>
              <p:nvSpPr>
                <p:cNvPr id="325" name="TextBox 324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6" name="TextBox 325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7" name="TextBox 326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8" name="TextBox 327"/>
                <p:cNvSpPr txBox="1"/>
                <p:nvPr/>
              </p:nvSpPr>
              <p:spPr>
                <a:xfrm>
                  <a:off x="-1611282" y="837488"/>
                  <a:ext cx="301208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319" name="TextBox 318"/>
            <p:cNvSpPr txBox="1"/>
            <p:nvPr/>
          </p:nvSpPr>
          <p:spPr>
            <a:xfrm>
              <a:off x="3880362" y="6102362"/>
              <a:ext cx="543946" cy="487419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3879187" y="5658399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4413075" y="5670747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4413075" y="6100223"/>
              <a:ext cx="545122" cy="489558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7718643" y="3908570"/>
            <a:ext cx="548592" cy="482549"/>
            <a:chOff x="3879186" y="5658399"/>
            <a:chExt cx="1094355" cy="931382"/>
          </a:xfrm>
        </p:grpSpPr>
        <p:grpSp>
          <p:nvGrpSpPr>
            <p:cNvPr id="334" name="Group 333"/>
            <p:cNvGrpSpPr/>
            <p:nvPr/>
          </p:nvGrpSpPr>
          <p:grpSpPr>
            <a:xfrm>
              <a:off x="3879186" y="5658399"/>
              <a:ext cx="1094355" cy="931382"/>
              <a:chOff x="-2527003" y="836265"/>
              <a:chExt cx="1216926" cy="1136506"/>
            </a:xfrm>
          </p:grpSpPr>
          <p:grpSp>
            <p:nvGrpSpPr>
              <p:cNvPr id="339" name="Group 338"/>
              <p:cNvGrpSpPr/>
              <p:nvPr/>
            </p:nvGrpSpPr>
            <p:grpSpPr>
              <a:xfrm>
                <a:off x="-2519099" y="836265"/>
                <a:ext cx="1209022" cy="1136506"/>
                <a:chOff x="-2519099" y="836265"/>
                <a:chExt cx="1209022" cy="1136506"/>
              </a:xfrm>
            </p:grpSpPr>
            <p:sp>
              <p:nvSpPr>
                <p:cNvPr id="345" name="TextBox 344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6" name="TextBox 345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7" name="TextBox 346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8" name="TextBox 347"/>
                <p:cNvSpPr txBox="1"/>
                <p:nvPr/>
              </p:nvSpPr>
              <p:spPr>
                <a:xfrm>
                  <a:off x="-1611286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40" name="Group 339"/>
              <p:cNvGrpSpPr/>
              <p:nvPr/>
            </p:nvGrpSpPr>
            <p:grpSpPr>
              <a:xfrm rot="16200000">
                <a:off x="-2480014" y="799591"/>
                <a:ext cx="1122948" cy="1216926"/>
                <a:chOff x="-2519099" y="836265"/>
                <a:chExt cx="1209025" cy="1136508"/>
              </a:xfrm>
            </p:grpSpPr>
            <p:sp>
              <p:nvSpPr>
                <p:cNvPr id="341" name="TextBox 340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2" name="TextBox 341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3" name="TextBox 342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4" name="TextBox 343"/>
                <p:cNvSpPr txBox="1"/>
                <p:nvPr/>
              </p:nvSpPr>
              <p:spPr>
                <a:xfrm>
                  <a:off x="-1611282" y="837488"/>
                  <a:ext cx="301208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335" name="TextBox 334"/>
            <p:cNvSpPr txBox="1"/>
            <p:nvPr/>
          </p:nvSpPr>
          <p:spPr>
            <a:xfrm>
              <a:off x="3880362" y="6102362"/>
              <a:ext cx="543946" cy="487419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3879187" y="5658399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4413075" y="5670747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4413075" y="6100223"/>
              <a:ext cx="545122" cy="489558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87592" y="5879179"/>
            <a:ext cx="2551597" cy="646331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B050"/>
                </a:solidFill>
              </a:rPr>
              <a:t>How well did the trial method perform?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31" name="TextBox 6"/>
          <p:cNvSpPr txBox="1">
            <a:spLocks noChangeArrowheads="1"/>
          </p:cNvSpPr>
          <p:nvPr/>
        </p:nvSpPr>
        <p:spPr bwMode="auto">
          <a:xfrm>
            <a:off x="-36512" y="-8310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 smtClean="0">
                <a:solidFill>
                  <a:srgbClr val="00B0F0"/>
                </a:solidFill>
              </a:rPr>
              <a:t>PCWG-Share-01: Data Flow</a:t>
            </a:r>
            <a:endParaRPr lang="en-GB" altLang="en-US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4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4949982" cy="607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29494" y="764704"/>
            <a:ext cx="38349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The proposed structure of PCWG-Share-01 has been captured in a “definition document” which has now been finalised and circulated to PCWG </a:t>
            </a:r>
            <a:r>
              <a:rPr lang="en-GB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members.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en-US" dirty="0">
              <a:solidFill>
                <a:srgbClr val="000000"/>
              </a:solidFill>
              <a:latin typeface="Calibri" panose="020F0502020204030204" pitchFamily="34" charset="0"/>
              <a:cs typeface="Traditional Arabic" panose="02020603050405020304" pitchFamily="18" charset="-78"/>
            </a:endParaRP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Final definition document is available at www.pcwg.org.</a:t>
            </a:r>
            <a:endParaRPr lang="en-GB" altLang="en-US" dirty="0">
              <a:solidFill>
                <a:srgbClr val="000000"/>
              </a:solidFill>
              <a:latin typeface="Calibri" panose="020F0502020204030204" pitchFamily="34" charset="0"/>
              <a:cs typeface="Traditional Arabic" panose="02020603050405020304" pitchFamily="18" charset="-78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-36512" y="135706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 smtClean="0">
                <a:solidFill>
                  <a:srgbClr val="00B0F0"/>
                </a:solidFill>
              </a:rPr>
              <a:t>PCWG Intelligence Sharing Initiative</a:t>
            </a:r>
            <a:endParaRPr lang="en-GB" altLang="en-US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12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54" y="620688"/>
            <a:ext cx="4032448" cy="283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93" y="3573016"/>
            <a:ext cx="7632707" cy="296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69" y="620689"/>
            <a:ext cx="3615239" cy="28335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36512" y="135706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 smtClean="0">
                <a:solidFill>
                  <a:srgbClr val="00B0F0"/>
                </a:solidFill>
              </a:rPr>
              <a:t>PCWG Analysis Tool</a:t>
            </a:r>
            <a:endParaRPr lang="en-GB" altLang="en-US" sz="30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237" y="6458890"/>
            <a:ext cx="847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Excel Benchmark and PCWG Analysis Tool Comparison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80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35496" y="892808"/>
            <a:ext cx="8551867" cy="66398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Another key action of the PCWG 2015 roadmap is the creation of a document to </a:t>
            </a:r>
            <a:r>
              <a:rPr lang="en-US" sz="2000" dirty="0" err="1" smtClean="0"/>
              <a:t>harmonise</a:t>
            </a:r>
            <a:r>
              <a:rPr lang="en-US" sz="2000" dirty="0" smtClean="0"/>
              <a:t> the communication of power curve information.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GB" sz="2000" dirty="0"/>
              <a:t> The guidelines </a:t>
            </a:r>
            <a:r>
              <a:rPr lang="en-GB" sz="2000" dirty="0" smtClean="0"/>
              <a:t>aim to </a:t>
            </a:r>
            <a:r>
              <a:rPr lang="en-GB" sz="2000" dirty="0"/>
              <a:t>ensure that </a:t>
            </a:r>
            <a:r>
              <a:rPr lang="en-GB" sz="2000" dirty="0" smtClean="0"/>
              <a:t>all stakeholders </a:t>
            </a:r>
            <a:r>
              <a:rPr lang="en-GB" sz="2000" dirty="0"/>
              <a:t>can confidently: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b="1" dirty="0" smtClean="0">
              <a:solidFill>
                <a:srgbClr val="00B0F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B0F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-36512" y="207714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 smtClean="0">
                <a:solidFill>
                  <a:srgbClr val="00B0F0"/>
                </a:solidFill>
              </a:rPr>
              <a:t>Harmonisation of Power Curve Communication</a:t>
            </a:r>
            <a:endParaRPr lang="en-GB" altLang="en-US" sz="3000" b="1" dirty="0">
              <a:solidFill>
                <a:srgbClr val="00B0F0"/>
              </a:solidFill>
            </a:endParaRPr>
          </a:p>
        </p:txBody>
      </p:sp>
      <p:pic>
        <p:nvPicPr>
          <p:cNvPr id="20" name="Picture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55734"/>
            <a:ext cx="3996085" cy="25477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395536" y="2321436"/>
            <a:ext cx="44644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b="1" dirty="0">
                <a:solidFill>
                  <a:srgbClr val="00B0F0"/>
                </a:solidFill>
              </a:rPr>
              <a:t>Understand the evidence base behind the </a:t>
            </a:r>
            <a:r>
              <a:rPr lang="en-GB" b="1" dirty="0" smtClean="0">
                <a:solidFill>
                  <a:srgbClr val="00B0F0"/>
                </a:solidFill>
              </a:rPr>
              <a:t>documented turbine performance.</a:t>
            </a:r>
            <a:endParaRPr lang="en-GB" b="1" dirty="0">
              <a:solidFill>
                <a:srgbClr val="00B0F0"/>
              </a:solidFill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en-GB" dirty="0" smtClean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b="1" dirty="0" smtClean="0">
                <a:solidFill>
                  <a:srgbClr val="00B0F0"/>
                </a:solidFill>
              </a:rPr>
              <a:t>Understand </a:t>
            </a:r>
            <a:r>
              <a:rPr lang="en-GB" b="1" dirty="0">
                <a:solidFill>
                  <a:srgbClr val="00B0F0"/>
                </a:solidFill>
              </a:rPr>
              <a:t>what elements of the </a:t>
            </a:r>
            <a:r>
              <a:rPr lang="en-GB" b="1" dirty="0" smtClean="0">
                <a:solidFill>
                  <a:srgbClr val="00B0F0"/>
                </a:solidFill>
              </a:rPr>
              <a:t>turbine performance data are warranted </a:t>
            </a:r>
            <a:r>
              <a:rPr lang="en-GB" b="1" dirty="0">
                <a:solidFill>
                  <a:srgbClr val="00B0F0"/>
                </a:solidFill>
              </a:rPr>
              <a:t>and what elements are purely informative.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en-GB" dirty="0" smtClean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b="1" dirty="0" smtClean="0">
                <a:solidFill>
                  <a:srgbClr val="00B0F0"/>
                </a:solidFill>
              </a:rPr>
              <a:t>Understand </a:t>
            </a:r>
            <a:r>
              <a:rPr lang="en-GB" b="1" dirty="0">
                <a:solidFill>
                  <a:srgbClr val="00B0F0"/>
                </a:solidFill>
              </a:rPr>
              <a:t>how to model turbine performance in Inner Range Conditions</a:t>
            </a:r>
            <a:r>
              <a:rPr lang="en-GB" b="1" dirty="0" smtClean="0">
                <a:solidFill>
                  <a:srgbClr val="00B0F0"/>
                </a:solidFill>
              </a:rPr>
              <a:t>.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b="1" dirty="0">
                <a:solidFill>
                  <a:srgbClr val="00B0F0"/>
                </a:solidFill>
              </a:rPr>
              <a:t>Understand how to model turbine performance in Outer Range Conditions.</a:t>
            </a:r>
          </a:p>
        </p:txBody>
      </p:sp>
    </p:spTree>
    <p:extLst>
      <p:ext uri="{BB962C8B-B14F-4D97-AF65-F5344CB8AC3E}">
        <p14:creationId xmlns:p14="http://schemas.microsoft.com/office/powerpoint/2010/main" val="31568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35488" y="869981"/>
            <a:ext cx="46415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A DRAFT document </a:t>
            </a:r>
            <a:r>
              <a:rPr lang="en-GB" altLang="en-US" b="1" dirty="0">
                <a:solidFill>
                  <a:srgbClr val="00B0F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“Guidelines for Preparation of a Turbine Performance Information Pack” </a:t>
            </a:r>
            <a:r>
              <a:rPr lang="en-GB" altLang="en-US" dirty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has been circulated to members and will be discussed at the September and October PCWG meetings.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current draft is available on </a:t>
            </a:r>
            <a:r>
              <a:rPr lang="en-GB" dirty="0" err="1" smtClean="0"/>
              <a:t>DropBox</a:t>
            </a:r>
            <a:r>
              <a:rPr lang="en-GB" dirty="0" smtClean="0"/>
              <a:t>: ‘DRAFT </a:t>
            </a:r>
            <a:r>
              <a:rPr lang="en-GB" dirty="0"/>
              <a:t>Guidelines for Preparation of a Turbine Performance Information </a:t>
            </a:r>
            <a:r>
              <a:rPr lang="en-GB" dirty="0" smtClean="0"/>
              <a:t>Pack.docx’</a:t>
            </a: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836712"/>
            <a:ext cx="4602662" cy="590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-36512" y="207714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 smtClean="0">
                <a:solidFill>
                  <a:srgbClr val="00B0F0"/>
                </a:solidFill>
              </a:rPr>
              <a:t>Harmonisation of Power Curve Communication</a:t>
            </a:r>
            <a:endParaRPr lang="en-GB" altLang="en-US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81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7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buFont typeface="Arial" pitchFamily="34" charset="0"/>
          <a:buChar char="•"/>
          <a:defRPr dirty="0" smtClean="0"/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7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1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6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1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500</Words>
  <Application>Microsoft Office PowerPoint</Application>
  <PresentationFormat>On-screen Show (4:3)</PresentationFormat>
  <Paragraphs>88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Office Theme</vt:lpstr>
      <vt:lpstr>37_Default Design</vt:lpstr>
      <vt:lpstr>17_Default Design</vt:lpstr>
      <vt:lpstr>16_Default Design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RES Group (UK)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Stuart</dc:creator>
  <cp:lastModifiedBy>Peter Stuart</cp:lastModifiedBy>
  <cp:revision>58</cp:revision>
  <dcterms:created xsi:type="dcterms:W3CDTF">2015-05-07T19:09:35Z</dcterms:created>
  <dcterms:modified xsi:type="dcterms:W3CDTF">2016-01-26T22:20:48Z</dcterms:modified>
</cp:coreProperties>
</file>