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1" r:id="rId3"/>
    <p:sldId id="262" r:id="rId4"/>
    <p:sldId id="263" r:id="rId5"/>
    <p:sldId id="268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E5720-4F2F-483C-81BA-32B293126406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3A-8C17-48D6-9DF0-5634C634C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1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3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8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27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4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8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6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9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0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AC6A-597E-4117-916F-CDE6ACAFA1E4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2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roupsmith.com/uploads/file/technical%20problems%20vs%20%20adaptive%20challenge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328498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15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Meeting: 9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December 2015 – Kings Langley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2" y="4633445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107504" y="112474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Road Map Exercise: 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Revisiting </a:t>
            </a:r>
            <a:r>
              <a:rPr lang="en-GB" altLang="en-US" sz="3200" b="1" dirty="0">
                <a:solidFill>
                  <a:srgbClr val="00B0F0"/>
                </a:solidFill>
              </a:rPr>
              <a:t>the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Adaptive Problem Space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331640" y="720080"/>
            <a:ext cx="0" cy="50131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31640" y="5733256"/>
            <a:ext cx="67687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6135" y="5908630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Certainty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876364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Certainty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54331" y="627796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Technical Dimension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6372200" y="1019850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Adapted from work on adaptive leadership by </a:t>
            </a:r>
            <a:r>
              <a:rPr lang="en-GB" dirty="0" err="1" smtClean="0"/>
              <a:t>Heifitz</a:t>
            </a:r>
            <a:r>
              <a:rPr lang="en-GB" dirty="0" smtClean="0"/>
              <a:t> and </a:t>
            </a:r>
            <a:r>
              <a:rPr lang="en-GB" dirty="0" err="1" smtClean="0"/>
              <a:t>Linsky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827939" y="287251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Political Dimension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5588" y="1697098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Consensus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2519" y="4598151"/>
            <a:ext cx="218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Consensus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1331640" y="3945817"/>
            <a:ext cx="2890683" cy="1787439"/>
          </a:xfrm>
          <a:custGeom>
            <a:avLst/>
            <a:gdLst>
              <a:gd name="connsiteX0" fmla="*/ 0 w 2890683"/>
              <a:gd name="connsiteY0" fmla="*/ 2885 h 1787439"/>
              <a:gd name="connsiteX1" fmla="*/ 1460090 w 2890683"/>
              <a:gd name="connsiteY1" fmla="*/ 283104 h 1787439"/>
              <a:gd name="connsiteX2" fmla="*/ 2890683 w 2890683"/>
              <a:gd name="connsiteY2" fmla="*/ 1787439 h 178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683" h="1787439">
                <a:moveTo>
                  <a:pt x="0" y="2885"/>
                </a:moveTo>
                <a:cubicBezTo>
                  <a:pt x="489155" y="-5719"/>
                  <a:pt x="978310" y="-14322"/>
                  <a:pt x="1460090" y="283104"/>
                </a:cubicBezTo>
                <a:cubicBezTo>
                  <a:pt x="1941871" y="580530"/>
                  <a:pt x="2890683" y="1787439"/>
                  <a:pt x="2890683" y="1787439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75656" y="4365104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B0F0"/>
                </a:solidFill>
              </a:rPr>
              <a:t>Simple</a:t>
            </a:r>
            <a:endParaRPr lang="en-GB" sz="3200" b="1" dirty="0">
              <a:solidFill>
                <a:srgbClr val="00B0F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460090" y="766916"/>
            <a:ext cx="1972935" cy="3569110"/>
          </a:xfrm>
          <a:custGeom>
            <a:avLst/>
            <a:gdLst>
              <a:gd name="connsiteX0" fmla="*/ 0 w 1972935"/>
              <a:gd name="connsiteY0" fmla="*/ 0 h 3569110"/>
              <a:gd name="connsiteX1" fmla="*/ 1902542 w 1972935"/>
              <a:gd name="connsiteY1" fmla="*/ 1120878 h 3569110"/>
              <a:gd name="connsiteX2" fmla="*/ 1548581 w 1972935"/>
              <a:gd name="connsiteY2" fmla="*/ 3569110 h 35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35" h="3569110">
                <a:moveTo>
                  <a:pt x="0" y="0"/>
                </a:moveTo>
                <a:cubicBezTo>
                  <a:pt x="822222" y="263013"/>
                  <a:pt x="1644445" y="526026"/>
                  <a:pt x="1902542" y="1120878"/>
                </a:cubicBezTo>
                <a:cubicBezTo>
                  <a:pt x="2160639" y="1715730"/>
                  <a:pt x="1632155" y="3143865"/>
                  <a:pt x="1548581" y="356911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509436" y="1881764"/>
            <a:ext cx="1766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B050"/>
                </a:solidFill>
              </a:rPr>
              <a:t>Political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987824" y="4122942"/>
            <a:ext cx="4822722" cy="1610314"/>
          </a:xfrm>
          <a:custGeom>
            <a:avLst/>
            <a:gdLst>
              <a:gd name="connsiteX0" fmla="*/ 0 w 4822722"/>
              <a:gd name="connsiteY0" fmla="*/ 199160 h 1659250"/>
              <a:gd name="connsiteX1" fmla="*/ 2566219 w 4822722"/>
              <a:gd name="connsiteY1" fmla="*/ 125418 h 1659250"/>
              <a:gd name="connsiteX2" fmla="*/ 4822722 w 4822722"/>
              <a:gd name="connsiteY2" fmla="*/ 1659250 h 165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2722" h="1659250">
                <a:moveTo>
                  <a:pt x="0" y="199160"/>
                </a:moveTo>
                <a:cubicBezTo>
                  <a:pt x="881216" y="40615"/>
                  <a:pt x="1762432" y="-117930"/>
                  <a:pt x="2566219" y="125418"/>
                </a:cubicBezTo>
                <a:cubicBezTo>
                  <a:pt x="3370006" y="368766"/>
                  <a:pt x="4822722" y="1659250"/>
                  <a:pt x="4822722" y="16592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350753" y="496421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Technical Puzzles</a:t>
            </a:r>
            <a:endParaRPr lang="en-GB" sz="2400" b="1" dirty="0"/>
          </a:p>
        </p:txBody>
      </p:sp>
      <p:sp>
        <p:nvSpPr>
          <p:cNvPr id="22" name="Freeform 21"/>
          <p:cNvSpPr/>
          <p:nvPr/>
        </p:nvSpPr>
        <p:spPr>
          <a:xfrm>
            <a:off x="2802194" y="1019850"/>
            <a:ext cx="3996812" cy="3832369"/>
          </a:xfrm>
          <a:custGeom>
            <a:avLst/>
            <a:gdLst>
              <a:gd name="connsiteX0" fmla="*/ 0 w 3996812"/>
              <a:gd name="connsiteY0" fmla="*/ 189518 h 3832369"/>
              <a:gd name="connsiteX1" fmla="*/ 2993922 w 3996812"/>
              <a:gd name="connsiteY1" fmla="*/ 410744 h 3832369"/>
              <a:gd name="connsiteX2" fmla="*/ 3996812 w 3996812"/>
              <a:gd name="connsiteY2" fmla="*/ 3832369 h 383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6812" h="3832369">
                <a:moveTo>
                  <a:pt x="0" y="189518"/>
                </a:moveTo>
                <a:cubicBezTo>
                  <a:pt x="1163893" y="-3440"/>
                  <a:pt x="2327787" y="-196398"/>
                  <a:pt x="2993922" y="410744"/>
                </a:cubicBezTo>
                <a:cubicBezTo>
                  <a:pt x="3660057" y="1017886"/>
                  <a:pt x="3828434" y="2425127"/>
                  <a:pt x="3996812" y="38323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800600" y="5102279"/>
            <a:ext cx="2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</a:rPr>
              <a:t>Complicated</a:t>
            </a:r>
            <a:endParaRPr lang="en-GB" sz="3200" b="1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3928" y="234888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Adaptive Problems</a:t>
            </a:r>
            <a:endParaRPr lang="en-GB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25645" y="1772816"/>
            <a:ext cx="2120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Complexity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20" grpId="0"/>
      <p:bldP spid="19" grpId="0" animBg="1"/>
      <p:bldP spid="23" grpId="0"/>
      <p:bldP spid="22" grpId="0" animBg="1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843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Source: </a:t>
            </a:r>
            <a:r>
              <a:rPr lang="en-GB" dirty="0" smtClean="0">
                <a:hlinkClick r:id="rId2"/>
              </a:rPr>
              <a:t>h</a:t>
            </a:r>
            <a:r>
              <a:rPr lang="en-GB" sz="1400" dirty="0" smtClean="0">
                <a:hlinkClick r:id="rId2"/>
              </a:rPr>
              <a:t>ttp</a:t>
            </a:r>
            <a:r>
              <a:rPr lang="en-GB" sz="1400" dirty="0">
                <a:hlinkClick r:id="rId2"/>
              </a:rPr>
              <a:t>://www.groupsmith.com/uploads/file/technical%20problems%20vs%20%20adaptive%20challenges.pdf</a:t>
            </a:r>
            <a:endParaRPr lang="en-GB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29" y="980728"/>
            <a:ext cx="6840760" cy="45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331640" y="720080"/>
            <a:ext cx="0" cy="50131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31640" y="5733256"/>
            <a:ext cx="67687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6135" y="5908630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Certainty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876364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Certainty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54331" y="627796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Technical Dimension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827939" y="287251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Political Dimension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5588" y="1697098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Consensus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2519" y="4598151"/>
            <a:ext cx="218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Consensus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78221"/>
            <a:ext cx="5827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Exercise: during the break mark the flipchart with an X to indicate where you think the wind industry is on the issue of turbine performance in outer range conditions.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1938" y="4131197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  <p:sp>
        <p:nvSpPr>
          <p:cNvPr id="24" name="Rectangle 23"/>
          <p:cNvSpPr/>
          <p:nvPr/>
        </p:nvSpPr>
        <p:spPr>
          <a:xfrm>
            <a:off x="2113141" y="1881764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  <p:sp>
        <p:nvSpPr>
          <p:cNvPr id="28" name="Rectangle 27"/>
          <p:cNvSpPr/>
          <p:nvPr/>
        </p:nvSpPr>
        <p:spPr>
          <a:xfrm>
            <a:off x="6494231" y="4500529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  <p:sp>
        <p:nvSpPr>
          <p:cNvPr id="29" name="Rectangle 28"/>
          <p:cNvSpPr/>
          <p:nvPr/>
        </p:nvSpPr>
        <p:spPr>
          <a:xfrm>
            <a:off x="4716015" y="2488004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13846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42">
            <a:off x="1943225" y="607964"/>
            <a:ext cx="4624092" cy="573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275856" y="1484784"/>
            <a:ext cx="224384" cy="216024"/>
            <a:chOff x="7452320" y="836712"/>
            <a:chExt cx="224384" cy="21602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31592" y="1124744"/>
            <a:ext cx="224384" cy="216024"/>
            <a:chOff x="7452320" y="836712"/>
            <a:chExt cx="224384" cy="21602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644008" y="1268760"/>
            <a:ext cx="224384" cy="216024"/>
            <a:chOff x="7452320" y="836712"/>
            <a:chExt cx="224384" cy="21602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427736" y="1988840"/>
            <a:ext cx="224384" cy="216024"/>
            <a:chOff x="7452320" y="836712"/>
            <a:chExt cx="224384" cy="21602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851672" y="1700808"/>
            <a:ext cx="224384" cy="216024"/>
            <a:chOff x="7452320" y="836712"/>
            <a:chExt cx="224384" cy="21602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211960" y="1628800"/>
            <a:ext cx="224384" cy="216024"/>
            <a:chOff x="7452320" y="836712"/>
            <a:chExt cx="224384" cy="21602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987576" y="1916832"/>
            <a:ext cx="224384" cy="216024"/>
            <a:chOff x="7452320" y="836712"/>
            <a:chExt cx="224384" cy="21602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24" y="1916832"/>
            <a:ext cx="224384" cy="216024"/>
            <a:chOff x="7452320" y="836712"/>
            <a:chExt cx="224384" cy="21602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16016" y="2132856"/>
            <a:ext cx="224384" cy="216024"/>
            <a:chOff x="7452320" y="836712"/>
            <a:chExt cx="224384" cy="21602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419624" y="2204864"/>
            <a:ext cx="224384" cy="216024"/>
            <a:chOff x="7452320" y="836712"/>
            <a:chExt cx="224384" cy="21602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699544" y="2348880"/>
            <a:ext cx="224384" cy="216024"/>
            <a:chOff x="7452320" y="836712"/>
            <a:chExt cx="224384" cy="216024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915568" y="2492896"/>
            <a:ext cx="224384" cy="216024"/>
            <a:chOff x="7452320" y="836712"/>
            <a:chExt cx="224384" cy="21602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131592" y="2492896"/>
            <a:ext cx="224384" cy="216024"/>
            <a:chOff x="7452320" y="836712"/>
            <a:chExt cx="224384" cy="21602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131592" y="2780928"/>
            <a:ext cx="224384" cy="216024"/>
            <a:chOff x="7452320" y="836712"/>
            <a:chExt cx="224384" cy="21602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995688" y="2492896"/>
            <a:ext cx="224384" cy="216024"/>
            <a:chOff x="7452320" y="836712"/>
            <a:chExt cx="224384" cy="216024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427984" y="2780928"/>
            <a:ext cx="224384" cy="216024"/>
            <a:chOff x="7452320" y="836712"/>
            <a:chExt cx="224384" cy="216024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83968" y="3140968"/>
            <a:ext cx="224384" cy="216024"/>
            <a:chOff x="7452320" y="836712"/>
            <a:chExt cx="224384" cy="216024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95688" y="3573016"/>
            <a:ext cx="224384" cy="216024"/>
            <a:chOff x="7452320" y="836712"/>
            <a:chExt cx="224384" cy="21602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491632" y="3140968"/>
            <a:ext cx="224384" cy="216024"/>
            <a:chOff x="7452320" y="836712"/>
            <a:chExt cx="224384" cy="21602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779664" y="3789040"/>
            <a:ext cx="224384" cy="216024"/>
            <a:chOff x="7452320" y="836712"/>
            <a:chExt cx="224384" cy="21602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88024" y="4221088"/>
            <a:ext cx="224384" cy="216024"/>
            <a:chOff x="7452320" y="836712"/>
            <a:chExt cx="224384" cy="216024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V="1">
            <a:off x="2699792" y="5292243"/>
            <a:ext cx="3672408" cy="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699792" y="764704"/>
            <a:ext cx="0" cy="45275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77037" y="44624"/>
            <a:ext cx="47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Results: Where is the PCWG on this Issue?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27784" y="57239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Technical Dimension</a:t>
            </a:r>
            <a:endParaRPr lang="en-GB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-222059" y="2805223"/>
            <a:ext cx="462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Political Dimension</a:t>
            </a:r>
            <a:endParaRPr lang="en-GB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499992" y="5301208"/>
            <a:ext cx="2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Far From Certainty</a:t>
            </a:r>
            <a:endParaRPr lang="en-GB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339752" y="5304319"/>
            <a:ext cx="2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Close to Certainty</a:t>
            </a:r>
            <a:endParaRPr lang="en-GB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1410353" y="4170534"/>
            <a:ext cx="21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Close to Consensus</a:t>
            </a:r>
            <a:endParaRPr lang="en-GB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1425102" y="1468508"/>
            <a:ext cx="21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Far from Consensus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10979" y="764704"/>
            <a:ext cx="173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2014 Results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93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5" t="3618" r="34952" b="18984"/>
          <a:stretch/>
        </p:blipFill>
        <p:spPr>
          <a:xfrm rot="16200000">
            <a:off x="1894616" y="1071004"/>
            <a:ext cx="5345478" cy="432977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55163" y="3717032"/>
            <a:ext cx="224384" cy="216024"/>
            <a:chOff x="7452320" y="836712"/>
            <a:chExt cx="224384" cy="21602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83720" y="2924944"/>
            <a:ext cx="224384" cy="216024"/>
            <a:chOff x="7452320" y="836712"/>
            <a:chExt cx="224384" cy="21602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851672" y="1841400"/>
            <a:ext cx="224384" cy="216024"/>
            <a:chOff x="7452320" y="836712"/>
            <a:chExt cx="224384" cy="21602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03800" y="2240844"/>
            <a:ext cx="224384" cy="216024"/>
            <a:chOff x="7452320" y="836712"/>
            <a:chExt cx="224384" cy="21602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364088" y="1736812"/>
            <a:ext cx="279672" cy="216024"/>
            <a:chOff x="7388672" y="836712"/>
            <a:chExt cx="279672" cy="21602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388672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883156" y="3012670"/>
            <a:ext cx="224384" cy="216024"/>
            <a:chOff x="7452320" y="836712"/>
            <a:chExt cx="224384" cy="21602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524052" y="3150173"/>
            <a:ext cx="224384" cy="216024"/>
            <a:chOff x="7452320" y="836712"/>
            <a:chExt cx="224384" cy="21602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48436" y="2911853"/>
            <a:ext cx="224384" cy="216024"/>
            <a:chOff x="7452320" y="836712"/>
            <a:chExt cx="224384" cy="21602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491647" y="3157164"/>
            <a:ext cx="224384" cy="216024"/>
            <a:chOff x="7452320" y="836712"/>
            <a:chExt cx="224384" cy="21602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93004" y="3127877"/>
            <a:ext cx="224384" cy="216024"/>
            <a:chOff x="7452320" y="836712"/>
            <a:chExt cx="224384" cy="21602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091408" y="3348372"/>
            <a:ext cx="224384" cy="216024"/>
            <a:chOff x="7452320" y="836712"/>
            <a:chExt cx="224384" cy="216024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041316" y="2600908"/>
            <a:ext cx="224384" cy="216024"/>
            <a:chOff x="7452320" y="836712"/>
            <a:chExt cx="224384" cy="21602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304068" y="3099264"/>
            <a:ext cx="224384" cy="216024"/>
            <a:chOff x="7452320" y="836712"/>
            <a:chExt cx="224384" cy="21602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963864" y="3293000"/>
            <a:ext cx="224384" cy="216024"/>
            <a:chOff x="7452320" y="836712"/>
            <a:chExt cx="224384" cy="21602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724128" y="2852936"/>
            <a:ext cx="224384" cy="216024"/>
            <a:chOff x="7452320" y="836712"/>
            <a:chExt cx="224384" cy="216024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747864" y="3518160"/>
            <a:ext cx="224384" cy="216024"/>
            <a:chOff x="7452320" y="836712"/>
            <a:chExt cx="224384" cy="216024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394840" y="3464980"/>
            <a:ext cx="224384" cy="216024"/>
            <a:chOff x="7452320" y="836712"/>
            <a:chExt cx="224384" cy="216024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093004" y="3717032"/>
            <a:ext cx="224384" cy="216024"/>
            <a:chOff x="7452320" y="836712"/>
            <a:chExt cx="224384" cy="21602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619224" y="3609008"/>
            <a:ext cx="224384" cy="216024"/>
            <a:chOff x="7452320" y="836712"/>
            <a:chExt cx="224384" cy="21602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063852" y="4221088"/>
            <a:ext cx="224384" cy="216024"/>
            <a:chOff x="7452320" y="836712"/>
            <a:chExt cx="224384" cy="21602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635896" y="3356968"/>
            <a:ext cx="224384" cy="216024"/>
            <a:chOff x="7452320" y="836712"/>
            <a:chExt cx="224384" cy="216024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V="1">
            <a:off x="2699792" y="5292243"/>
            <a:ext cx="3672408" cy="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699792" y="764704"/>
            <a:ext cx="0" cy="45275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77037" y="44624"/>
            <a:ext cx="47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Results: Where is the PCWG on this Issue?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27784" y="57239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Technical Dimension</a:t>
            </a:r>
            <a:endParaRPr lang="en-GB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-222059" y="2805223"/>
            <a:ext cx="462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Political Dimension</a:t>
            </a:r>
            <a:endParaRPr lang="en-GB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499992" y="5301208"/>
            <a:ext cx="2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Far From Certainty</a:t>
            </a:r>
            <a:endParaRPr lang="en-GB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339752" y="5304319"/>
            <a:ext cx="2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Close to Certainty</a:t>
            </a:r>
            <a:endParaRPr lang="en-GB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1410353" y="4170534"/>
            <a:ext cx="21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Close to Consensus</a:t>
            </a:r>
            <a:endParaRPr lang="en-GB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1425102" y="1468508"/>
            <a:ext cx="21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Far from Consensus</a:t>
            </a:r>
            <a:endParaRPr lang="en-GB" b="1" dirty="0"/>
          </a:p>
        </p:txBody>
      </p:sp>
      <p:grpSp>
        <p:nvGrpSpPr>
          <p:cNvPr id="76" name="Group 75"/>
          <p:cNvGrpSpPr/>
          <p:nvPr/>
        </p:nvGrpSpPr>
        <p:grpSpPr>
          <a:xfrm>
            <a:off x="4558995" y="2904646"/>
            <a:ext cx="264904" cy="216024"/>
            <a:chOff x="7452320" y="836712"/>
            <a:chExt cx="264904" cy="216024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750122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010979" y="764704"/>
            <a:ext cx="173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2015 Results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9963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 rot="16200000">
            <a:off x="1425102" y="1468508"/>
            <a:ext cx="21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Far from Consensus</a:t>
            </a:r>
            <a:endParaRPr lang="en-GB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79512" y="116632"/>
            <a:ext cx="8928992" cy="5976664"/>
            <a:chOff x="179512" y="116632"/>
            <a:chExt cx="8928992" cy="5976664"/>
          </a:xfrm>
        </p:grpSpPr>
        <p:sp>
          <p:nvSpPr>
            <p:cNvPr id="81" name="TextBox 80"/>
            <p:cNvSpPr txBox="1"/>
            <p:nvPr/>
          </p:nvSpPr>
          <p:spPr>
            <a:xfrm>
              <a:off x="179512" y="116632"/>
              <a:ext cx="8928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Where is the PCWG on </a:t>
              </a:r>
              <a:r>
                <a:rPr lang="en-GB" b="1" dirty="0"/>
                <a:t>the issue of turbine performance in outer range </a:t>
              </a:r>
              <a:r>
                <a:rPr lang="en-GB" b="1" dirty="0" smtClean="0"/>
                <a:t>conditions?</a:t>
              </a:r>
              <a:endParaRPr lang="en-GB" b="1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07705" y="675459"/>
              <a:ext cx="5024366" cy="5417837"/>
              <a:chOff x="1907705" y="675459"/>
              <a:chExt cx="5024366" cy="541783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275856" y="1484784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4131592" y="1124744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644008" y="1268760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27736" y="1988840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851672" y="170080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4211960" y="1628800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987576" y="1916832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4419624" y="1916832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4716016" y="2132856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4419624" y="2204864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3699544" y="2348880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915568" y="2492896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>
                <a:off x="4131592" y="2492896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4131592" y="278092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4995688" y="2492896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4427984" y="278092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4283968" y="314096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4995688" y="3573016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4491632" y="314096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4779664" y="3789040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4788024" y="4221088"/>
                <a:ext cx="224384" cy="216024"/>
                <a:chOff x="7452320" y="836712"/>
                <a:chExt cx="224384" cy="216024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452320" y="836712"/>
                  <a:ext cx="216024" cy="216024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7460704" y="836712"/>
                  <a:ext cx="216000" cy="21600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699792" y="5292243"/>
                <a:ext cx="3672408" cy="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2699792" y="764704"/>
                <a:ext cx="0" cy="452754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627784" y="5723964"/>
                <a:ext cx="374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/>
                  <a:t>Technical Dimension</a:t>
                </a:r>
                <a:endParaRPr lang="en-GB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-222059" y="2805223"/>
                <a:ext cx="4628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/>
                  <a:t>Political Dimension</a:t>
                </a:r>
                <a:endParaRPr lang="en-GB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499992" y="5301208"/>
                <a:ext cx="2432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/>
                  <a:t>Far From Certainty</a:t>
                </a:r>
                <a:endParaRPr lang="en-GB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9752" y="5304319"/>
                <a:ext cx="2432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/>
                  <a:t>Close to Certainty</a:t>
                </a:r>
                <a:endParaRPr lang="en-GB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1410353" y="4170534"/>
                <a:ext cx="2180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/>
                  <a:t>Close to Consensus</a:t>
                </a:r>
                <a:endParaRPr lang="en-GB" b="1" dirty="0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2731461" y="3688362"/>
                <a:ext cx="2323369" cy="1610314"/>
              </a:xfrm>
              <a:custGeom>
                <a:avLst/>
                <a:gdLst>
                  <a:gd name="connsiteX0" fmla="*/ 0 w 2890683"/>
                  <a:gd name="connsiteY0" fmla="*/ 2885 h 1787439"/>
                  <a:gd name="connsiteX1" fmla="*/ 1460090 w 2890683"/>
                  <a:gd name="connsiteY1" fmla="*/ 283104 h 1787439"/>
                  <a:gd name="connsiteX2" fmla="*/ 2890683 w 2890683"/>
                  <a:gd name="connsiteY2" fmla="*/ 1787439 h 178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90683" h="1787439">
                    <a:moveTo>
                      <a:pt x="0" y="2885"/>
                    </a:moveTo>
                    <a:cubicBezTo>
                      <a:pt x="489155" y="-5719"/>
                      <a:pt x="978310" y="-14322"/>
                      <a:pt x="1460090" y="283104"/>
                    </a:cubicBezTo>
                    <a:cubicBezTo>
                      <a:pt x="1941871" y="580530"/>
                      <a:pt x="2890683" y="1787439"/>
                      <a:pt x="2890683" y="1787439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859911" y="764704"/>
                <a:ext cx="1316891" cy="3136742"/>
              </a:xfrm>
              <a:custGeom>
                <a:avLst/>
                <a:gdLst>
                  <a:gd name="connsiteX0" fmla="*/ 0 w 1972935"/>
                  <a:gd name="connsiteY0" fmla="*/ 0 h 3569110"/>
                  <a:gd name="connsiteX1" fmla="*/ 1902542 w 1972935"/>
                  <a:gd name="connsiteY1" fmla="*/ 1120878 h 3569110"/>
                  <a:gd name="connsiteX2" fmla="*/ 1548581 w 1972935"/>
                  <a:gd name="connsiteY2" fmla="*/ 3569110 h 356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2935" h="3569110">
                    <a:moveTo>
                      <a:pt x="0" y="0"/>
                    </a:moveTo>
                    <a:cubicBezTo>
                      <a:pt x="822222" y="263013"/>
                      <a:pt x="1644445" y="526026"/>
                      <a:pt x="1902542" y="1120878"/>
                    </a:cubicBezTo>
                    <a:cubicBezTo>
                      <a:pt x="2160639" y="1715730"/>
                      <a:pt x="1632155" y="3143865"/>
                      <a:pt x="1548581" y="356911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837788" y="1052737"/>
                <a:ext cx="2379224" cy="3456384"/>
              </a:xfrm>
              <a:custGeom>
                <a:avLst/>
                <a:gdLst>
                  <a:gd name="connsiteX0" fmla="*/ 0 w 3996812"/>
                  <a:gd name="connsiteY0" fmla="*/ 189518 h 3832369"/>
                  <a:gd name="connsiteX1" fmla="*/ 2993922 w 3996812"/>
                  <a:gd name="connsiteY1" fmla="*/ 410744 h 3832369"/>
                  <a:gd name="connsiteX2" fmla="*/ 3996812 w 3996812"/>
                  <a:gd name="connsiteY2" fmla="*/ 3832369 h 383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96812" h="3832369">
                    <a:moveTo>
                      <a:pt x="0" y="189518"/>
                    </a:moveTo>
                    <a:cubicBezTo>
                      <a:pt x="1163893" y="-3440"/>
                      <a:pt x="2327787" y="-196398"/>
                      <a:pt x="2993922" y="410744"/>
                    </a:cubicBezTo>
                    <a:cubicBezTo>
                      <a:pt x="3660057" y="1017886"/>
                      <a:pt x="3828434" y="2425127"/>
                      <a:pt x="3996812" y="383236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878826" y="3614157"/>
                <a:ext cx="2521974" cy="1665766"/>
              </a:xfrm>
              <a:custGeom>
                <a:avLst/>
                <a:gdLst>
                  <a:gd name="connsiteX0" fmla="*/ 0 w 2521974"/>
                  <a:gd name="connsiteY0" fmla="*/ 279417 h 1665766"/>
                  <a:gd name="connsiteX1" fmla="*/ 1769806 w 2521974"/>
                  <a:gd name="connsiteY1" fmla="*/ 102437 h 1665766"/>
                  <a:gd name="connsiteX2" fmla="*/ 2521974 w 2521974"/>
                  <a:gd name="connsiteY2" fmla="*/ 1665766 h 166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1974" h="1665766">
                    <a:moveTo>
                      <a:pt x="0" y="279417"/>
                    </a:moveTo>
                    <a:cubicBezTo>
                      <a:pt x="674738" y="75398"/>
                      <a:pt x="1349477" y="-128621"/>
                      <a:pt x="1769806" y="102437"/>
                    </a:cubicBezTo>
                    <a:cubicBezTo>
                      <a:pt x="2190135" y="333495"/>
                      <a:pt x="2356054" y="999630"/>
                      <a:pt x="2521974" y="1665766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10979" y="764704"/>
            <a:ext cx="173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2014 Results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424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455163" y="3717032"/>
            <a:ext cx="224384" cy="216024"/>
            <a:chOff x="7452320" y="836712"/>
            <a:chExt cx="224384" cy="21602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83720" y="2924944"/>
            <a:ext cx="224384" cy="216024"/>
            <a:chOff x="7452320" y="836712"/>
            <a:chExt cx="224384" cy="21602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851672" y="1841400"/>
            <a:ext cx="224384" cy="216024"/>
            <a:chOff x="7452320" y="836712"/>
            <a:chExt cx="224384" cy="21602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03800" y="2240844"/>
            <a:ext cx="224384" cy="216024"/>
            <a:chOff x="7452320" y="836712"/>
            <a:chExt cx="224384" cy="21602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364088" y="1736812"/>
            <a:ext cx="279672" cy="216024"/>
            <a:chOff x="7388672" y="836712"/>
            <a:chExt cx="279672" cy="21602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388672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883156" y="3012670"/>
            <a:ext cx="224384" cy="216024"/>
            <a:chOff x="7452320" y="836712"/>
            <a:chExt cx="224384" cy="21602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524052" y="3150173"/>
            <a:ext cx="224384" cy="216024"/>
            <a:chOff x="7452320" y="836712"/>
            <a:chExt cx="224384" cy="21602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48436" y="2911853"/>
            <a:ext cx="224384" cy="216024"/>
            <a:chOff x="7452320" y="836712"/>
            <a:chExt cx="224384" cy="21602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491647" y="3157164"/>
            <a:ext cx="224384" cy="216024"/>
            <a:chOff x="7452320" y="836712"/>
            <a:chExt cx="224384" cy="21602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93004" y="3127877"/>
            <a:ext cx="224384" cy="216024"/>
            <a:chOff x="7452320" y="836712"/>
            <a:chExt cx="224384" cy="21602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091408" y="3348372"/>
            <a:ext cx="224384" cy="216024"/>
            <a:chOff x="7452320" y="836712"/>
            <a:chExt cx="224384" cy="216024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041316" y="2600908"/>
            <a:ext cx="224384" cy="216024"/>
            <a:chOff x="7452320" y="836712"/>
            <a:chExt cx="224384" cy="21602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304068" y="3099264"/>
            <a:ext cx="224384" cy="216024"/>
            <a:chOff x="7452320" y="836712"/>
            <a:chExt cx="224384" cy="21602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963864" y="3293000"/>
            <a:ext cx="224384" cy="216024"/>
            <a:chOff x="7452320" y="836712"/>
            <a:chExt cx="224384" cy="21602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724128" y="2852936"/>
            <a:ext cx="224384" cy="216024"/>
            <a:chOff x="7452320" y="836712"/>
            <a:chExt cx="224384" cy="216024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747864" y="3518160"/>
            <a:ext cx="224384" cy="216024"/>
            <a:chOff x="7452320" y="836712"/>
            <a:chExt cx="224384" cy="216024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394840" y="3464980"/>
            <a:ext cx="224384" cy="216024"/>
            <a:chOff x="7452320" y="836712"/>
            <a:chExt cx="224384" cy="216024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093004" y="3717032"/>
            <a:ext cx="224384" cy="216024"/>
            <a:chOff x="7452320" y="836712"/>
            <a:chExt cx="224384" cy="21602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619224" y="3609008"/>
            <a:ext cx="224384" cy="216024"/>
            <a:chOff x="7452320" y="836712"/>
            <a:chExt cx="224384" cy="21602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063852" y="4221088"/>
            <a:ext cx="224384" cy="216024"/>
            <a:chOff x="7452320" y="836712"/>
            <a:chExt cx="224384" cy="21602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635896" y="3356968"/>
            <a:ext cx="224384" cy="216024"/>
            <a:chOff x="7452320" y="836712"/>
            <a:chExt cx="224384" cy="216024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46070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558995" y="2904646"/>
            <a:ext cx="264904" cy="216024"/>
            <a:chOff x="7452320" y="836712"/>
            <a:chExt cx="264904" cy="216024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452320" y="836712"/>
              <a:ext cx="216024" cy="2160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7501224" y="836712"/>
              <a:ext cx="216000" cy="216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179512" y="116632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Where is the PCWG on </a:t>
            </a:r>
            <a:r>
              <a:rPr lang="en-GB" b="1" dirty="0"/>
              <a:t>the issue of turbine performance in outer range </a:t>
            </a:r>
            <a:r>
              <a:rPr lang="en-GB" b="1" dirty="0" smtClean="0"/>
              <a:t>conditions?</a:t>
            </a:r>
            <a:endParaRPr lang="en-GB" b="1" dirty="0"/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2699792" y="5292243"/>
            <a:ext cx="3672408" cy="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2699792" y="764704"/>
            <a:ext cx="0" cy="4527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627784" y="57239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Technical Dimension</a:t>
            </a:r>
            <a:endParaRPr lang="en-GB" b="1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-222059" y="2805223"/>
            <a:ext cx="462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Political Dimension</a:t>
            </a:r>
            <a:endParaRPr lang="en-GB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99992" y="5301208"/>
            <a:ext cx="2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Far From Certainty</a:t>
            </a:r>
            <a:endParaRPr lang="en-GB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2339752" y="5304319"/>
            <a:ext cx="243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Close to Certainty</a:t>
            </a:r>
            <a:endParaRPr lang="en-GB" b="1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1410353" y="4170534"/>
            <a:ext cx="21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Close to Consensus</a:t>
            </a:r>
            <a:endParaRPr lang="en-GB" b="1" dirty="0"/>
          </a:p>
        </p:txBody>
      </p:sp>
      <p:sp>
        <p:nvSpPr>
          <p:cNvPr id="183" name="Freeform 182"/>
          <p:cNvSpPr/>
          <p:nvPr/>
        </p:nvSpPr>
        <p:spPr>
          <a:xfrm>
            <a:off x="2731461" y="3688362"/>
            <a:ext cx="2323369" cy="1610314"/>
          </a:xfrm>
          <a:custGeom>
            <a:avLst/>
            <a:gdLst>
              <a:gd name="connsiteX0" fmla="*/ 0 w 2890683"/>
              <a:gd name="connsiteY0" fmla="*/ 2885 h 1787439"/>
              <a:gd name="connsiteX1" fmla="*/ 1460090 w 2890683"/>
              <a:gd name="connsiteY1" fmla="*/ 283104 h 1787439"/>
              <a:gd name="connsiteX2" fmla="*/ 2890683 w 2890683"/>
              <a:gd name="connsiteY2" fmla="*/ 1787439 h 178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683" h="1787439">
                <a:moveTo>
                  <a:pt x="0" y="2885"/>
                </a:moveTo>
                <a:cubicBezTo>
                  <a:pt x="489155" y="-5719"/>
                  <a:pt x="978310" y="-14322"/>
                  <a:pt x="1460090" y="283104"/>
                </a:cubicBezTo>
                <a:cubicBezTo>
                  <a:pt x="1941871" y="580530"/>
                  <a:pt x="2890683" y="1787439"/>
                  <a:pt x="2890683" y="1787439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Freeform 183"/>
          <p:cNvSpPr/>
          <p:nvPr/>
        </p:nvSpPr>
        <p:spPr>
          <a:xfrm>
            <a:off x="2859911" y="764704"/>
            <a:ext cx="1316891" cy="3136742"/>
          </a:xfrm>
          <a:custGeom>
            <a:avLst/>
            <a:gdLst>
              <a:gd name="connsiteX0" fmla="*/ 0 w 1972935"/>
              <a:gd name="connsiteY0" fmla="*/ 0 h 3569110"/>
              <a:gd name="connsiteX1" fmla="*/ 1902542 w 1972935"/>
              <a:gd name="connsiteY1" fmla="*/ 1120878 h 3569110"/>
              <a:gd name="connsiteX2" fmla="*/ 1548581 w 1972935"/>
              <a:gd name="connsiteY2" fmla="*/ 3569110 h 35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35" h="3569110">
                <a:moveTo>
                  <a:pt x="0" y="0"/>
                </a:moveTo>
                <a:cubicBezTo>
                  <a:pt x="822222" y="263013"/>
                  <a:pt x="1644445" y="526026"/>
                  <a:pt x="1902542" y="1120878"/>
                </a:cubicBezTo>
                <a:cubicBezTo>
                  <a:pt x="2160639" y="1715730"/>
                  <a:pt x="1632155" y="3143865"/>
                  <a:pt x="1548581" y="356911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Freeform 184"/>
          <p:cNvSpPr/>
          <p:nvPr/>
        </p:nvSpPr>
        <p:spPr>
          <a:xfrm>
            <a:off x="3837788" y="1052737"/>
            <a:ext cx="2379224" cy="3456384"/>
          </a:xfrm>
          <a:custGeom>
            <a:avLst/>
            <a:gdLst>
              <a:gd name="connsiteX0" fmla="*/ 0 w 3996812"/>
              <a:gd name="connsiteY0" fmla="*/ 189518 h 3832369"/>
              <a:gd name="connsiteX1" fmla="*/ 2993922 w 3996812"/>
              <a:gd name="connsiteY1" fmla="*/ 410744 h 3832369"/>
              <a:gd name="connsiteX2" fmla="*/ 3996812 w 3996812"/>
              <a:gd name="connsiteY2" fmla="*/ 3832369 h 383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6812" h="3832369">
                <a:moveTo>
                  <a:pt x="0" y="189518"/>
                </a:moveTo>
                <a:cubicBezTo>
                  <a:pt x="1163893" y="-3440"/>
                  <a:pt x="2327787" y="-196398"/>
                  <a:pt x="2993922" y="410744"/>
                </a:cubicBezTo>
                <a:cubicBezTo>
                  <a:pt x="3660057" y="1017886"/>
                  <a:pt x="3828434" y="2425127"/>
                  <a:pt x="3996812" y="38323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Freeform 185"/>
          <p:cNvSpPr/>
          <p:nvPr/>
        </p:nvSpPr>
        <p:spPr>
          <a:xfrm>
            <a:off x="3878826" y="3614157"/>
            <a:ext cx="2521974" cy="1665766"/>
          </a:xfrm>
          <a:custGeom>
            <a:avLst/>
            <a:gdLst>
              <a:gd name="connsiteX0" fmla="*/ 0 w 2521974"/>
              <a:gd name="connsiteY0" fmla="*/ 279417 h 1665766"/>
              <a:gd name="connsiteX1" fmla="*/ 1769806 w 2521974"/>
              <a:gd name="connsiteY1" fmla="*/ 102437 h 1665766"/>
              <a:gd name="connsiteX2" fmla="*/ 2521974 w 2521974"/>
              <a:gd name="connsiteY2" fmla="*/ 1665766 h 166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974" h="1665766">
                <a:moveTo>
                  <a:pt x="0" y="279417"/>
                </a:moveTo>
                <a:cubicBezTo>
                  <a:pt x="674738" y="75398"/>
                  <a:pt x="1349477" y="-128621"/>
                  <a:pt x="1769806" y="102437"/>
                </a:cubicBezTo>
                <a:cubicBezTo>
                  <a:pt x="2190135" y="333495"/>
                  <a:pt x="2356054" y="999630"/>
                  <a:pt x="2521974" y="166576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TextBox 186"/>
          <p:cNvSpPr txBox="1"/>
          <p:nvPr/>
        </p:nvSpPr>
        <p:spPr>
          <a:xfrm rot="16200000">
            <a:off x="1425102" y="1468508"/>
            <a:ext cx="21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Far from Consensus</a:t>
            </a:r>
            <a:endParaRPr lang="en-GB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010979" y="764704"/>
            <a:ext cx="173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2015 Results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15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231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11</cp:revision>
  <dcterms:created xsi:type="dcterms:W3CDTF">2015-01-07T20:10:18Z</dcterms:created>
  <dcterms:modified xsi:type="dcterms:W3CDTF">2016-01-26T22:10:07Z</dcterms:modified>
</cp:coreProperties>
</file>