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sldIdLst>
    <p:sldId id="272" r:id="rId4"/>
    <p:sldId id="268" r:id="rId5"/>
    <p:sldId id="273" r:id="rId6"/>
    <p:sldId id="256" r:id="rId7"/>
    <p:sldId id="257" r:id="rId8"/>
    <p:sldId id="261" r:id="rId9"/>
    <p:sldId id="262" r:id="rId10"/>
    <p:sldId id="263" r:id="rId11"/>
    <p:sldId id="274" r:id="rId12"/>
    <p:sldId id="275" r:id="rId13"/>
    <p:sldId id="276" r:id="rId14"/>
    <p:sldId id="264" r:id="rId15"/>
    <p:sldId id="265" r:id="rId16"/>
    <p:sldId id="266" r:id="rId17"/>
    <p:sldId id="267" r:id="rId18"/>
    <p:sldId id="285" r:id="rId19"/>
    <p:sldId id="278" r:id="rId20"/>
    <p:sldId id="280" r:id="rId21"/>
    <p:sldId id="281" r:id="rId22"/>
    <p:sldId id="282" r:id="rId23"/>
    <p:sldId id="283" r:id="rId24"/>
    <p:sldId id="286" r:id="rId25"/>
    <p:sldId id="287" r:id="rId26"/>
    <p:sldId id="290" r:id="rId27"/>
    <p:sldId id="291" r:id="rId28"/>
    <p:sldId id="292" r:id="rId29"/>
    <p:sldId id="293" r:id="rId30"/>
    <p:sldId id="294" r:id="rId31"/>
    <p:sldId id="295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01902-73E3-483E-9450-90CD249C7FC0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D74C-9BC0-49EE-8A30-A26982818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0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D8AE-10EB-644F-97EC-77061D77B0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53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8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55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55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66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557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3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5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96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90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75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8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0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764323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0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2153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3274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2986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172464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777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24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9587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7344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61950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2215759"/>
            <a:ext cx="4669536" cy="397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450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2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0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78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974C-A422-4787-9633-2C1F512FF4D2}" type="datetimeFigureOut">
              <a:rPr lang="en-GB" smtClean="0"/>
              <a:t>26/01/2016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974C-A422-4787-9633-2C1F512FF4D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376C-0102-4958-82A2-6E175FBE91C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0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588292" y="155121"/>
            <a:ext cx="1374778" cy="671832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6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www.amazon.co.uk/Understanding-A3-Thinking-Component-Management/dp/1563273608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bulsuk.com/" TargetMode="Externa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80000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15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Meeting December 2015 – Kings Langley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2" y="4633445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79512" y="98072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2016 Roadmap: Detailed Survey Results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" y="548680"/>
            <a:ext cx="879381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187624" y="980728"/>
            <a:ext cx="26642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851920" y="270892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Some concerns have been raised regarding the wording of this question and an alternative phrasing has been proposed.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620688"/>
            <a:ext cx="7272808" cy="112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1920" y="4005064"/>
            <a:ext cx="508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Does everyone agree the revised wording is better?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2" y="620688"/>
            <a:ext cx="858599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2466"/>
            <a:ext cx="5233789" cy="342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64775"/>
            <a:ext cx="4985890" cy="326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4" y="427395"/>
            <a:ext cx="8869042" cy="580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6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4861646" cy="318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91274"/>
            <a:ext cx="5292080" cy="3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8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24866" cy="571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1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40" y="548681"/>
            <a:ext cx="8507240" cy="55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631"/>
            <a:ext cx="4917597" cy="321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501008"/>
            <a:ext cx="4917596" cy="321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8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4" y="274101"/>
            <a:ext cx="4518453" cy="295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017122" y="3573016"/>
            <a:ext cx="4019374" cy="28083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Comment from participant</a:t>
            </a:r>
            <a:r>
              <a:rPr lang="en-GB" dirty="0" smtClean="0"/>
              <a:t>: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/>
              <a:t>Some of these areas feel like second order effects (anemometer response) that are better suited to other expert groups. Also, although the question of performance in a waked flow is important, the PCWG (as it currently exists) should complete work on a single </a:t>
            </a:r>
            <a:r>
              <a:rPr lang="en-GB" dirty="0" smtClean="0"/>
              <a:t>turbine…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1" y="3573016"/>
            <a:ext cx="462322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78" y="274101"/>
            <a:ext cx="4272433" cy="295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3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0" y="260648"/>
            <a:ext cx="4499990" cy="294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9" y="3645024"/>
            <a:ext cx="4491321" cy="293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90" y="3645024"/>
            <a:ext cx="4367004" cy="285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4729090" y="274100"/>
            <a:ext cx="4019374" cy="272285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Comment from participant</a:t>
            </a:r>
            <a:r>
              <a:rPr lang="en-GB" dirty="0" smtClean="0"/>
              <a:t>: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/>
              <a:t>I actually think the difference between the measured inner range and the sales power curve is a higher impact and risk than the difference between the inner- and outer-range.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180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196662"/>
            <a:ext cx="857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27 Responses in Total (from 16 distinct organisations)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" y="476672"/>
            <a:ext cx="857397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6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617318" cy="56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507241" cy="556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9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19271"/>
              </p:ext>
            </p:extLst>
          </p:nvPr>
        </p:nvGraphicFramePr>
        <p:xfrm>
          <a:off x="251520" y="476672"/>
          <a:ext cx="8445623" cy="6106077"/>
        </p:xfrm>
        <a:graphic>
          <a:graphicData uri="http://schemas.openxmlformats.org/drawingml/2006/table">
            <a:tbl>
              <a:tblPr/>
              <a:tblGrid>
                <a:gridCol w="721004"/>
                <a:gridCol w="647148"/>
                <a:gridCol w="1368152"/>
                <a:gridCol w="5709319"/>
              </a:tblGrid>
              <a:tr h="157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Classification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5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 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T6. The communication of power curve information should be harmonised to make it easier to apply corrections for outer range conditions (Strong 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 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C1. Real world wind conditions are composed of both inner range and outer range wind conditions. (Strong 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 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A15. The PCWG should prepare a summary document/paper of its work to help dissemenate its conclusions throughout the wind industry (Strong 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T1. The wind energy industry should define validated consensus methods for predicting wind turbine power output in outer range conditions for the purposes of resource assessment. (Positive)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A6. The PCWG should continue to develop a document to harmonise the communication of power curve information (Positive)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A2. The PCWG should attempt to define the uncertainty associated with modelling outer range conditions. (Positive)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T4. Investors should clearly understand which conditions are warranted and which are not. (Positive)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T5. Power performance tests should make some consideration of outer range conditions. (Positive)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76975" y="35332"/>
            <a:ext cx="294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Strongest Positive Responses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118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45618"/>
              </p:ext>
            </p:extLst>
          </p:nvPr>
        </p:nvGraphicFramePr>
        <p:xfrm>
          <a:off x="323528" y="548680"/>
          <a:ext cx="8445623" cy="5857365"/>
        </p:xfrm>
        <a:graphic>
          <a:graphicData uri="http://schemas.openxmlformats.org/drawingml/2006/table">
            <a:tbl>
              <a:tblPr/>
              <a:tblGrid>
                <a:gridCol w="518236"/>
                <a:gridCol w="748649"/>
                <a:gridCol w="1330167"/>
                <a:gridCol w="5848571"/>
              </a:tblGrid>
              <a:tr h="315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Classification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 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C6. The failure to consider outer range conditions in power performance tests increases the risk perceived by wind energy investors. (Weak 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 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A10. The PCWG should attempt to extend models for predicting outer range performance from the 'turbine scale' to the 'wind farm scale' (Weak 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 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A16. The PCWG should perform a round robin of the uncertain methods in IEC614-12-1 (Weak 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 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A9. The PCWG should try and close the gap between engineering models, full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aeroelastic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models and observations. (Weak 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 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A8. The PCWG should use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aeroelastic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models to examine the physical reasons for observed performance in outer range conditions. (Weak 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 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A17. The PCWG should examine the impact of instrument response (e.g. anemometer response) on the analysis of wind turbine performance. (Weak 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 Positive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A11. The PCWG should attempt to extend models for predicting outer range performance from 'free stream' to 'waked flow' (Weak Positive)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9102" y="35332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Weakest Responses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019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301602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9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Meeting: 12 December 2014 - Glasgow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2" y="4633445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79512" y="112474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2015 Roadmap – A3 Report Introduction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8960" y="2818898"/>
            <a:ext cx="2840137" cy="1266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prstClr val="white"/>
                </a:solidFill>
              </a:rPr>
              <a:t>Current</a:t>
            </a:r>
            <a:r>
              <a:rPr lang="en-GB" b="1" dirty="0" smtClean="0">
                <a:solidFill>
                  <a:prstClr val="white"/>
                </a:solidFill>
              </a:rPr>
              <a:t> Industry State</a:t>
            </a:r>
          </a:p>
          <a:p>
            <a:pPr algn="ctr"/>
            <a:r>
              <a:rPr lang="en-GB" dirty="0" smtClean="0">
                <a:solidFill>
                  <a:prstClr val="white"/>
                </a:solidFill>
              </a:rPr>
              <a:t>(Where we are now)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4168" y="2818898"/>
            <a:ext cx="2840137" cy="1266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prstClr val="white"/>
                </a:solidFill>
              </a:rPr>
              <a:t>Target</a:t>
            </a:r>
            <a:r>
              <a:rPr lang="en-GB" b="1" dirty="0" smtClean="0">
                <a:solidFill>
                  <a:prstClr val="white"/>
                </a:solidFill>
              </a:rPr>
              <a:t> Industry State</a:t>
            </a:r>
          </a:p>
          <a:p>
            <a:pPr algn="ctr"/>
            <a:r>
              <a:rPr lang="en-GB" dirty="0" smtClean="0">
                <a:solidFill>
                  <a:prstClr val="white"/>
                </a:solidFill>
              </a:rPr>
              <a:t>(Where we need to be)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1555415" y="4428162"/>
            <a:ext cx="967227" cy="6155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436" y="5330909"/>
            <a:ext cx="2840137" cy="1266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prstClr val="white"/>
                </a:solidFill>
              </a:rPr>
              <a:t>Reasons</a:t>
            </a:r>
            <a:r>
              <a:rPr lang="en-GB" b="1" dirty="0" smtClean="0">
                <a:solidFill>
                  <a:prstClr val="white"/>
                </a:solidFill>
              </a:rPr>
              <a:t> for gap between current and target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68330" y="5657957"/>
            <a:ext cx="1855797" cy="612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1162" y="5330909"/>
            <a:ext cx="2840137" cy="1266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prstClr val="white"/>
                </a:solidFill>
              </a:rPr>
              <a:t>PCWG 2015 </a:t>
            </a:r>
            <a:r>
              <a:rPr lang="en-GB" b="1" u="sng" dirty="0" smtClean="0">
                <a:solidFill>
                  <a:prstClr val="white"/>
                </a:solidFill>
              </a:rPr>
              <a:t>Actions</a:t>
            </a:r>
            <a:endParaRPr lang="en-GB" u="sng" dirty="0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6999895" y="4407285"/>
            <a:ext cx="1064647" cy="6155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3868330" y="2853690"/>
            <a:ext cx="1577465" cy="111335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prstClr val="black"/>
                </a:solidFill>
              </a:rPr>
              <a:t>Gap</a:t>
            </a:r>
            <a:endParaRPr lang="en-GB" sz="3200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4661" y="1315866"/>
            <a:ext cx="2359467" cy="98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prstClr val="white"/>
                </a:solidFill>
              </a:rPr>
              <a:t>Background</a:t>
            </a:r>
          </a:p>
          <a:p>
            <a:pPr algn="ctr"/>
            <a:r>
              <a:rPr lang="en-GB" dirty="0" smtClean="0">
                <a:solidFill>
                  <a:prstClr val="white"/>
                </a:solidFill>
              </a:rPr>
              <a:t>(Reasons for Action)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6200000" flipH="1">
            <a:off x="2045475" y="1415856"/>
            <a:ext cx="934991" cy="148652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5" name="Sun 14"/>
          <p:cNvSpPr/>
          <p:nvPr/>
        </p:nvSpPr>
        <p:spPr>
          <a:xfrm>
            <a:off x="4041466" y="2888485"/>
            <a:ext cx="1231192" cy="1078562"/>
          </a:xfrm>
          <a:prstGeom prst="sun">
            <a:avLst/>
          </a:prstGeom>
          <a:solidFill>
            <a:srgbClr val="F9ED0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0270" y="100386"/>
            <a:ext cx="8814218" cy="66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Brief Introduction to A3 Report Format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91163" y="1322370"/>
            <a:ext cx="2833142" cy="984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>
                <a:solidFill>
                  <a:prstClr val="white"/>
                </a:solidFill>
              </a:rPr>
              <a:t>Confirmed State</a:t>
            </a:r>
          </a:p>
          <a:p>
            <a:pPr algn="ctr"/>
            <a:r>
              <a:rPr lang="en-GB" dirty="0" smtClean="0">
                <a:solidFill>
                  <a:prstClr val="white"/>
                </a:solidFill>
              </a:rPr>
              <a:t>Have we got there!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764704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/>
                </a:solidFill>
              </a:rPr>
              <a:t>The PCWG 2016 Road Map will use the A3 Report Format.</a:t>
            </a: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286633" y="2255526"/>
            <a:ext cx="435207" cy="6155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4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20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0270" y="100386"/>
            <a:ext cx="8814218" cy="66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A3 Report Format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/>
                </a:solidFill>
              </a:rPr>
              <a:t>A3 Report Format</a:t>
            </a:r>
            <a:r>
              <a:rPr lang="en-GB" dirty="0" smtClean="0">
                <a:solidFill>
                  <a:prstClr val="black"/>
                </a:solidFill>
              </a:rPr>
              <a:t>: Statement of problem and solution designed to fit on a single A3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988" y="1627059"/>
            <a:ext cx="331688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</a:rPr>
              <a:t>Report divided into </a:t>
            </a:r>
            <a:r>
              <a:rPr lang="en-GB" sz="1400" b="1" dirty="0" smtClean="0">
                <a:solidFill>
                  <a:prstClr val="black"/>
                </a:solidFill>
              </a:rPr>
              <a:t>7 boxes*</a:t>
            </a:r>
            <a:r>
              <a:rPr lang="en-GB" sz="1400" dirty="0" smtClean="0">
                <a:solidFill>
                  <a:prstClr val="black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prstClr val="black"/>
                </a:solidFill>
              </a:rPr>
              <a:t>Reasons for action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prstClr val="black"/>
                </a:solidFill>
              </a:rPr>
              <a:t>Current State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prstClr val="black"/>
                </a:solidFill>
              </a:rPr>
              <a:t>Target State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prstClr val="black"/>
                </a:solidFill>
              </a:rPr>
              <a:t>Gap Analysis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prstClr val="black"/>
                </a:solidFill>
              </a:rPr>
              <a:t>Action Plan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b="1" dirty="0" smtClean="0">
                <a:solidFill>
                  <a:prstClr val="black"/>
                </a:solidFill>
              </a:rPr>
              <a:t>Confirmed State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prstClr val="black"/>
                </a:solidFill>
              </a:rPr>
              <a:t>Insights and Observations</a:t>
            </a:r>
          </a:p>
          <a:p>
            <a:pPr marL="719138" lvl="1"/>
            <a:r>
              <a:rPr lang="en-GB" sz="1400" dirty="0" smtClean="0">
                <a:solidFill>
                  <a:prstClr val="black"/>
                </a:solidFill>
              </a:rPr>
              <a:t>(what do next)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1400" dirty="0">
              <a:solidFill>
                <a:prstClr val="black"/>
              </a:solidFill>
            </a:endParaRPr>
          </a:p>
          <a:p>
            <a:r>
              <a:rPr lang="en-GB" sz="1400" dirty="0" smtClean="0">
                <a:solidFill>
                  <a:prstClr val="black"/>
                </a:solidFill>
              </a:rPr>
              <a:t>* Variants of the A3 report with up to 9 boxes exist, but the PCWG is working with a relatively simple form of the A3 report.</a:t>
            </a: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prstClr val="black"/>
                </a:solidFill>
              </a:rPr>
              <a:t>A3 thinking was pioneered by Toyota:: </a:t>
            </a:r>
            <a:r>
              <a:rPr lang="en-GB" sz="1400" dirty="0" smtClean="0">
                <a:solidFill>
                  <a:prstClr val="black"/>
                </a:solidFill>
                <a:hlinkClick r:id="rId2"/>
              </a:rPr>
              <a:t>http://www.amazon.co.uk/Understanding-A3-Thinking-Component-Management/dp/1563273608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3" t="-4745" r="17748" b="4745"/>
          <a:stretch/>
        </p:blipFill>
        <p:spPr bwMode="auto">
          <a:xfrm>
            <a:off x="3084103" y="1289798"/>
            <a:ext cx="5808377" cy="509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2060848"/>
            <a:ext cx="172819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227687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Plan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190" y="2979040"/>
            <a:ext cx="225861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6387" y="295979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Do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8576" y="320368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Check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8576" y="34290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Act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A3 Thinking: Plan, Do, Check, Act (PDCA)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9" y="1134476"/>
            <a:ext cx="8540751" cy="5184131"/>
          </a:xfrm>
        </p:spPr>
        <p:txBody>
          <a:bodyPr/>
          <a:lstStyle/>
          <a:p>
            <a:pPr lvl="0"/>
            <a:r>
              <a:rPr lang="en-GB" b="1" dirty="0" smtClean="0"/>
              <a:t>Plan:</a:t>
            </a:r>
            <a:r>
              <a:rPr lang="en-GB" dirty="0" smtClean="0"/>
              <a:t> Develop a hypothesis and experiential design.</a:t>
            </a:r>
          </a:p>
          <a:p>
            <a:pPr lvl="0"/>
            <a:endParaRPr lang="en-GB" dirty="0"/>
          </a:p>
          <a:p>
            <a:pPr lvl="0"/>
            <a:r>
              <a:rPr lang="en-GB" b="1" dirty="0" smtClean="0"/>
              <a:t>Do</a:t>
            </a:r>
            <a:r>
              <a:rPr lang="en-GB" dirty="0" smtClean="0"/>
              <a:t>: Conduct the experiment</a:t>
            </a:r>
          </a:p>
          <a:p>
            <a:pPr lvl="0"/>
            <a:endParaRPr lang="en-GB" dirty="0"/>
          </a:p>
          <a:p>
            <a:pPr lvl="0"/>
            <a:r>
              <a:rPr lang="en-GB" b="1" dirty="0" smtClean="0">
                <a:solidFill>
                  <a:srgbClr val="00B0F0"/>
                </a:solidFill>
              </a:rPr>
              <a:t>Check</a:t>
            </a:r>
            <a:r>
              <a:rPr lang="en-GB" dirty="0" smtClean="0">
                <a:solidFill>
                  <a:srgbClr val="00B0F0"/>
                </a:solidFill>
              </a:rPr>
              <a:t>: Collect measurements and results</a:t>
            </a:r>
          </a:p>
          <a:p>
            <a:pPr lvl="0"/>
            <a:endParaRPr lang="en-GB" dirty="0"/>
          </a:p>
          <a:p>
            <a:pPr lvl="0"/>
            <a:r>
              <a:rPr lang="en-GB" b="1" dirty="0" smtClean="0"/>
              <a:t>Act</a:t>
            </a:r>
            <a:r>
              <a:rPr lang="en-GB" dirty="0" smtClean="0"/>
              <a:t>: Interpreting results and taking appropriate action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AutoShape 2" descr="https://upload.wikimedia.org/wikipedia/commons/thumb/a/a8/PDCA_Process.png/1024px-PDCA_Proces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AutoShape 4" descr="https://upload.wikimedia.org/wikipedia/commons/thumb/a/a8/PDCA_Process.png/1024px-PDCA_Proces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49" y="6447483"/>
            <a:ext cx="85185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GB" sz="1200" b="1" dirty="0" smtClean="0">
                <a:solidFill>
                  <a:srgbClr val="000000"/>
                </a:solidFill>
                <a:latin typeface="Arial" charset="0"/>
              </a:rPr>
              <a:t>Diagram </a:t>
            </a:r>
            <a:r>
              <a:rPr lang="en-GB" sz="1200" b="1" dirty="0">
                <a:solidFill>
                  <a:srgbClr val="000000"/>
                </a:solidFill>
                <a:latin typeface="Arial" charset="0"/>
              </a:rPr>
              <a:t>by </a:t>
            </a:r>
            <a:r>
              <a:rPr lang="en-GB" sz="1200" b="1" dirty="0" err="1">
                <a:solidFill>
                  <a:srgbClr val="000000"/>
                </a:solidFill>
                <a:latin typeface="Arial" charset="0"/>
              </a:rPr>
              <a:t>Karn</a:t>
            </a:r>
            <a:r>
              <a:rPr lang="en-GB" sz="1200" b="1" dirty="0">
                <a:solidFill>
                  <a:srgbClr val="000000"/>
                </a:solidFill>
                <a:latin typeface="Arial" charset="0"/>
              </a:rPr>
              <a:t> G. </a:t>
            </a:r>
            <a:r>
              <a:rPr lang="en-GB" sz="1200" b="1" dirty="0" err="1">
                <a:solidFill>
                  <a:srgbClr val="000000"/>
                </a:solidFill>
                <a:latin typeface="Arial" charset="0"/>
              </a:rPr>
              <a:t>Bulsuk</a:t>
            </a:r>
            <a:r>
              <a:rPr lang="en-GB" sz="1200" b="1" dirty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en-GB" sz="1200" b="1" dirty="0">
                <a:solidFill>
                  <a:srgbClr val="000000"/>
                </a:solidFill>
                <a:latin typeface="Arial" charset="0"/>
                <a:hlinkClick r:id="rId2"/>
              </a:rPr>
              <a:t>http://www.bulsuk.com</a:t>
            </a:r>
            <a:r>
              <a:rPr lang="en-GB" sz="1200" b="1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49" y="2362200"/>
            <a:ext cx="4908551" cy="508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0500" y="2483604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00B0F0"/>
                </a:solidFill>
                <a:latin typeface="Arial" charset="0"/>
              </a:rPr>
              <a:t>PCWG-Share-X</a:t>
            </a:r>
            <a:endParaRPr lang="en-GB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7" y="3677186"/>
            <a:ext cx="4292126" cy="2921496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6121400" y="1257300"/>
            <a:ext cx="1206500" cy="2057400"/>
          </a:xfrm>
          <a:custGeom>
            <a:avLst/>
            <a:gdLst>
              <a:gd name="connsiteX0" fmla="*/ 355600 w 1727200"/>
              <a:gd name="connsiteY0" fmla="*/ 2057400 h 2057400"/>
              <a:gd name="connsiteX1" fmla="*/ 1714500 w 1727200"/>
              <a:gd name="connsiteY1" fmla="*/ 2057400 h 2057400"/>
              <a:gd name="connsiteX2" fmla="*/ 1727200 w 1727200"/>
              <a:gd name="connsiteY2" fmla="*/ 0 h 2057400"/>
              <a:gd name="connsiteX3" fmla="*/ 0 w 1727200"/>
              <a:gd name="connsiteY3" fmla="*/ 0 h 2057400"/>
              <a:gd name="connsiteX4" fmla="*/ 0 w 1727200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200" h="2057400">
                <a:moveTo>
                  <a:pt x="355600" y="2057400"/>
                </a:moveTo>
                <a:lnTo>
                  <a:pt x="1714500" y="2057400"/>
                </a:lnTo>
                <a:cubicBezTo>
                  <a:pt x="1718733" y="1371600"/>
                  <a:pt x="1722967" y="685800"/>
                  <a:pt x="172720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92D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4813" y="1766669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92D050"/>
                </a:solidFill>
                <a:latin typeface="Arial" charset="0"/>
              </a:rPr>
              <a:t>Continuous Improvement</a:t>
            </a:r>
            <a:endParaRPr lang="en-GB" dirty="0">
              <a:solidFill>
                <a:srgbClr val="92D05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44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A3 Thinking: Plan, Do, Check, Act (PDCA)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9" y="1134476"/>
            <a:ext cx="8540751" cy="5184131"/>
          </a:xfrm>
        </p:spPr>
        <p:txBody>
          <a:bodyPr/>
          <a:lstStyle/>
          <a:p>
            <a:pPr lvl="0"/>
            <a:r>
              <a:rPr lang="en-GB" b="1" dirty="0" smtClean="0"/>
              <a:t>Plan: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Study problem (understand from many different viewpoints).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Evaluate quantitatively.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Identify root cause.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Develop one or more candidate solution for the problem.</a:t>
            </a:r>
          </a:p>
          <a:p>
            <a:pPr lvl="0"/>
            <a:endParaRPr lang="en-GB" dirty="0"/>
          </a:p>
          <a:p>
            <a:pPr lvl="0"/>
            <a:r>
              <a:rPr lang="en-GB" b="1" dirty="0" smtClean="0"/>
              <a:t>Do</a:t>
            </a:r>
            <a:r>
              <a:rPr lang="en-GB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Put plan into action.</a:t>
            </a:r>
          </a:p>
          <a:p>
            <a:pPr lvl="0"/>
            <a:endParaRPr lang="en-GB" dirty="0"/>
          </a:p>
          <a:p>
            <a:pPr lvl="0"/>
            <a:r>
              <a:rPr lang="en-GB" b="1" dirty="0" smtClean="0">
                <a:solidFill>
                  <a:srgbClr val="00B0F0"/>
                </a:solidFill>
              </a:rPr>
              <a:t>Check</a:t>
            </a:r>
            <a:r>
              <a:rPr lang="en-GB" dirty="0" smtClean="0">
                <a:solidFill>
                  <a:srgbClr val="00B0F0"/>
                </a:solidFill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solidFill>
                  <a:srgbClr val="00B0F0"/>
                </a:solidFill>
              </a:rPr>
              <a:t>Measure effects of 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solidFill>
                  <a:srgbClr val="00B0F0"/>
                </a:solidFill>
              </a:rPr>
              <a:t>Compare to target/prediction</a:t>
            </a:r>
          </a:p>
          <a:p>
            <a:pPr lvl="0"/>
            <a:endParaRPr lang="en-GB" dirty="0"/>
          </a:p>
          <a:p>
            <a:pPr lvl="0"/>
            <a:r>
              <a:rPr lang="en-GB" b="1" dirty="0" smtClean="0"/>
              <a:t>Act</a:t>
            </a:r>
            <a:r>
              <a:rPr lang="en-GB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Establish the new process if the results are satisfactory.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Take remedial action if they are not.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AutoShape 2" descr="https://upload.wikimedia.org/wikipedia/commons/thumb/a/a8/PDCA_Process.png/1024px-PDCA_Proces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AutoShape 4" descr="https://upload.wikimedia.org/wikipedia/commons/thumb/a/a8/PDCA_Process.png/1024px-PDCA_Proces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49" y="6295083"/>
            <a:ext cx="8518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  <a:latin typeface="Arial" charset="0"/>
              </a:rPr>
              <a:t>"PDCA Process" by Johannes </a:t>
            </a:r>
            <a:r>
              <a:rPr lang="en-GB" sz="1200" dirty="0" err="1">
                <a:solidFill>
                  <a:srgbClr val="000000"/>
                </a:solidFill>
                <a:latin typeface="Arial" charset="0"/>
              </a:rPr>
              <a:t>Vietze</a:t>
            </a:r>
            <a:r>
              <a:rPr lang="en-GB" sz="1200" dirty="0">
                <a:solidFill>
                  <a:srgbClr val="000000"/>
                </a:solidFill>
                <a:latin typeface="Arial" charset="0"/>
              </a:rPr>
              <a:t> - Own work. Licensed under CC BY-SA 3.0 via Wikimedia Commons - https://commons.wikimedia.org/wiki/File:PDCA_Process.png#/media/File:PDCA_Process.png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34" y="2844800"/>
            <a:ext cx="3923162" cy="2320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975" y="3898900"/>
            <a:ext cx="3730625" cy="101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77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0270" y="100386"/>
            <a:ext cx="8814218" cy="66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Confirmed State Box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9" y="6178078"/>
            <a:ext cx="896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</a:rPr>
              <a:t>Inclusion of the Confirmed state box in the 2016 roadmap will enable the full PDCA A3 Cycle (</a:t>
            </a:r>
            <a:r>
              <a:rPr lang="en-GB" b="1" dirty="0" smtClean="0">
                <a:solidFill>
                  <a:prstClr val="black"/>
                </a:solidFill>
              </a:rPr>
              <a:t>P</a:t>
            </a:r>
            <a:r>
              <a:rPr lang="en-GB" dirty="0" smtClean="0">
                <a:solidFill>
                  <a:prstClr val="black"/>
                </a:solidFill>
              </a:rPr>
              <a:t>lan </a:t>
            </a:r>
            <a:r>
              <a:rPr lang="en-GB" b="1" dirty="0" smtClean="0">
                <a:solidFill>
                  <a:prstClr val="black"/>
                </a:solidFill>
              </a:rPr>
              <a:t>D</a:t>
            </a:r>
            <a:r>
              <a:rPr lang="en-GB" dirty="0" smtClean="0">
                <a:solidFill>
                  <a:prstClr val="black"/>
                </a:solidFill>
              </a:rPr>
              <a:t>o </a:t>
            </a:r>
            <a:r>
              <a:rPr lang="en-GB" b="1" dirty="0" smtClean="0">
                <a:solidFill>
                  <a:prstClr val="black"/>
                </a:solidFill>
              </a:rPr>
              <a:t>C</a:t>
            </a:r>
            <a:r>
              <a:rPr lang="en-GB" dirty="0" smtClean="0">
                <a:solidFill>
                  <a:prstClr val="black"/>
                </a:solidFill>
              </a:rPr>
              <a:t>heck </a:t>
            </a:r>
            <a:r>
              <a:rPr lang="en-GB" b="1" dirty="0" smtClean="0">
                <a:solidFill>
                  <a:prstClr val="black"/>
                </a:solidFill>
              </a:rPr>
              <a:t>A</a:t>
            </a:r>
            <a:r>
              <a:rPr lang="en-GB" dirty="0" smtClean="0">
                <a:solidFill>
                  <a:prstClr val="black"/>
                </a:solidFill>
              </a:rPr>
              <a:t>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908720"/>
            <a:ext cx="896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</a:rPr>
              <a:t>The Confirmed State box is where we </a:t>
            </a:r>
            <a:r>
              <a:rPr lang="en-GB" b="1" u="sng" dirty="0" smtClean="0">
                <a:solidFill>
                  <a:prstClr val="black"/>
                </a:solidFill>
              </a:rPr>
              <a:t>measure</a:t>
            </a:r>
            <a:r>
              <a:rPr lang="en-GB" dirty="0" smtClean="0">
                <a:solidFill>
                  <a:prstClr val="black"/>
                </a:solidFill>
              </a:rPr>
              <a:t> our progress towards our target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</a:rPr>
              <a:t>The Intelligence Sharing Initiative has a fundamental link to this box: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PCWG-Share-01 </a:t>
            </a:r>
            <a:r>
              <a:rPr lang="en-GB" dirty="0" smtClean="0">
                <a:solidFill>
                  <a:prstClr val="black"/>
                </a:solidFill>
              </a:rPr>
              <a:t>measures the performance of methods currently available to the group (baseline data at end of 2015).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</a:rPr>
              <a:t>PCWG-Share-X measures the performance increase obtained by future methodological 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61725" y="3501008"/>
            <a:ext cx="0" cy="1796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61725" y="5297140"/>
            <a:ext cx="61346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1720" y="5119154"/>
            <a:ext cx="0" cy="35597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31840" y="5157192"/>
            <a:ext cx="0" cy="35597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3968" y="5157192"/>
            <a:ext cx="0" cy="35597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64088" y="5131606"/>
            <a:ext cx="0" cy="35597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44208" y="5119154"/>
            <a:ext cx="0" cy="355972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0269" y="3712964"/>
            <a:ext cx="131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black"/>
                </a:solidFill>
              </a:rPr>
              <a:t>Prediction</a:t>
            </a:r>
          </a:p>
          <a:p>
            <a:pPr algn="ctr"/>
            <a:r>
              <a:rPr lang="en-GB" b="1" dirty="0" smtClean="0">
                <a:solidFill>
                  <a:prstClr val="black"/>
                </a:solidFill>
              </a:rPr>
              <a:t>Error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5442897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2015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(Share-01)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0168" y="5442897"/>
            <a:ext cx="943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Q1-16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(Share-02)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907704" y="37129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53428" y="42213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211960" y="44330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292080" y="44330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72200" y="46490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>
            <a:stCxn id="30" idx="1"/>
            <a:endCxn id="32" idx="2"/>
          </p:cNvCxnSpPr>
          <p:nvPr/>
        </p:nvCxnSpPr>
        <p:spPr>
          <a:xfrm>
            <a:off x="1928795" y="3734055"/>
            <a:ext cx="1124633" cy="55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2"/>
          </p:cNvCxnSpPr>
          <p:nvPr/>
        </p:nvCxnSpPr>
        <p:spPr>
          <a:xfrm>
            <a:off x="3053428" y="4293377"/>
            <a:ext cx="1230539" cy="21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2"/>
            <a:endCxn id="34" idx="6"/>
          </p:cNvCxnSpPr>
          <p:nvPr/>
        </p:nvCxnSpPr>
        <p:spPr>
          <a:xfrm>
            <a:off x="4211960" y="450505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6"/>
            <a:endCxn id="35" idx="3"/>
          </p:cNvCxnSpPr>
          <p:nvPr/>
        </p:nvCxnSpPr>
        <p:spPr>
          <a:xfrm>
            <a:off x="5436096" y="4505052"/>
            <a:ext cx="957195" cy="26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648385" y="2900843"/>
            <a:ext cx="44956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PCWG-Share-01 provides a measure of where we are now and a platform for measuring the impact of future improvements.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79912" y="5445224"/>
            <a:ext cx="943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Q2-16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(Share-03)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92228" y="5436513"/>
            <a:ext cx="943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Q3-16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(Share-04)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04544" y="5436513"/>
            <a:ext cx="943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Q4-16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(Share-05)</a:t>
            </a:r>
            <a:endParaRPr lang="en-GB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Classifications</a:t>
            </a:r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42917"/>
              </p:ext>
            </p:extLst>
          </p:nvPr>
        </p:nvGraphicFramePr>
        <p:xfrm>
          <a:off x="683568" y="1628800"/>
          <a:ext cx="7200800" cy="3168352"/>
        </p:xfrm>
        <a:graphic>
          <a:graphicData uri="http://schemas.openxmlformats.org/drawingml/2006/table">
            <a:tbl>
              <a:tblPr/>
              <a:tblGrid>
                <a:gridCol w="2795309"/>
                <a:gridCol w="2891699"/>
                <a:gridCol w="1513792"/>
              </a:tblGrid>
              <a:tr h="396044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27" marR="7527" marT="7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 Positive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 to 2.0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Positive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 to 1.5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 Positive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 to 1.0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 to 0.5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Weak Negative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 to -0.5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Negative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 to -1.0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 Negative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 to -1.5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527" marR="7527" marT="7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4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PCWG-Share-X: Methods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836712"/>
            <a:ext cx="59046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Final PCWG-Share-01 Methods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Rotor Equivalent Wind Speed (IEC 61400-12-01)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Turbulence Correction </a:t>
            </a:r>
            <a:r>
              <a:rPr lang="en-GB" dirty="0"/>
              <a:t>(IEC 61400-12-01</a:t>
            </a:r>
            <a:r>
              <a:rPr lang="en-GB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Rotor Equivalent Wind </a:t>
            </a:r>
            <a:r>
              <a:rPr lang="en-GB" dirty="0" smtClean="0"/>
              <a:t>Speed &amp; Turbulence Correction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2D Power Deviation Matrix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Possible PCWG-Share-02 </a:t>
            </a:r>
            <a:r>
              <a:rPr lang="en-GB" b="1" dirty="0"/>
              <a:t>Methods</a:t>
            </a:r>
            <a:r>
              <a:rPr lang="en-GB" dirty="0"/>
              <a:t>: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Machine Learning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Production By Height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3D </a:t>
            </a:r>
            <a:r>
              <a:rPr lang="en-GB" dirty="0"/>
              <a:t>Power Deviation Matrix</a:t>
            </a:r>
          </a:p>
          <a:p>
            <a:endParaRPr lang="en-GB" dirty="0" smtClean="0"/>
          </a:p>
          <a:p>
            <a:r>
              <a:rPr lang="en-GB" b="1" dirty="0" smtClean="0"/>
              <a:t>Criteria for Examining a Method with PCWG-Share-X</a:t>
            </a:r>
            <a:r>
              <a:rPr lang="en-GB" dirty="0" smtClean="0"/>
              <a:t>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Well discussed and understood within PCWG.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Open source benchmarks defined (e.g. excel benchmarks)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Implemented in PCWG Analysis Tool</a:t>
            </a:r>
            <a:endParaRPr lang="en-GB" dirty="0"/>
          </a:p>
        </p:txBody>
      </p:sp>
      <p:pic>
        <p:nvPicPr>
          <p:cNvPr id="1026" name="Picture 2" descr="http://www.pcwg.org/images/machine_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88840"/>
            <a:ext cx="26670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3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63" y="692696"/>
            <a:ext cx="3640568" cy="254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63" y="3980342"/>
            <a:ext cx="3781893" cy="232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3" y="19472"/>
            <a:ext cx="5076396" cy="3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9" y="3428999"/>
            <a:ext cx="5068629" cy="332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9" y="126119"/>
            <a:ext cx="4899054" cy="320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01008"/>
            <a:ext cx="4899054" cy="320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0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" y="548680"/>
            <a:ext cx="879381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0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439690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00406"/>
            <a:ext cx="4446786" cy="290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" y="3429000"/>
            <a:ext cx="439690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5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" y="332656"/>
            <a:ext cx="439690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" y="3501008"/>
            <a:ext cx="4400046" cy="287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566897" cy="299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5148064" y="5174387"/>
            <a:ext cx="3078268" cy="94696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Comment from participant</a:t>
            </a:r>
            <a:r>
              <a:rPr lang="en-GB" dirty="0" smtClean="0"/>
              <a:t>:</a:t>
            </a:r>
          </a:p>
          <a:p>
            <a:pPr algn="ctr"/>
            <a:r>
              <a:rPr lang="en-GB" dirty="0" smtClean="0"/>
              <a:t>Harmonisation of info is key</a:t>
            </a:r>
          </a:p>
        </p:txBody>
      </p:sp>
    </p:spTree>
    <p:extLst>
      <p:ext uri="{BB962C8B-B14F-4D97-AF65-F5344CB8AC3E}">
        <p14:creationId xmlns:p14="http://schemas.microsoft.com/office/powerpoint/2010/main" val="16595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" y="548680"/>
            <a:ext cx="879381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6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6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1152</Words>
  <Application>Microsoft Office PowerPoint</Application>
  <PresentationFormat>On-screen Show (4:3)</PresentationFormat>
  <Paragraphs>212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1_Office Theme</vt:lpstr>
      <vt:lpstr>16_Default Design</vt:lpstr>
      <vt:lpstr>PowerPoint Presentation</vt:lpstr>
      <vt:lpstr>PowerPoint Presentation</vt:lpstr>
      <vt:lpstr>Classifications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A3 Thinking: Plan, Do, Check, Act (PDCA)</vt:lpstr>
      <vt:lpstr>A3 Thinking: Plan, Do, Check, Act (PDCA)</vt:lpstr>
      <vt:lpstr>PowerPoint Presentation</vt:lpstr>
      <vt:lpstr>PowerPoint Presentation</vt:lpstr>
    </vt:vector>
  </TitlesOfParts>
  <Company>RESGROUP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51</cp:revision>
  <dcterms:created xsi:type="dcterms:W3CDTF">2014-12-15T18:59:02Z</dcterms:created>
  <dcterms:modified xsi:type="dcterms:W3CDTF">2016-01-26T21:43:45Z</dcterms:modified>
</cp:coreProperties>
</file>