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9"/>
  </p:notesMasterIdLst>
  <p:sldIdLst>
    <p:sldId id="293" r:id="rId5"/>
    <p:sldId id="257" r:id="rId6"/>
    <p:sldId id="258" r:id="rId7"/>
    <p:sldId id="259" r:id="rId8"/>
    <p:sldId id="260" r:id="rId9"/>
    <p:sldId id="261" r:id="rId10"/>
    <p:sldId id="266" r:id="rId11"/>
    <p:sldId id="268" r:id="rId12"/>
    <p:sldId id="269" r:id="rId13"/>
    <p:sldId id="270" r:id="rId14"/>
    <p:sldId id="271" r:id="rId15"/>
    <p:sldId id="272" r:id="rId16"/>
    <p:sldId id="273" r:id="rId17"/>
    <p:sldId id="274" r:id="rId18"/>
    <p:sldId id="275" r:id="rId19"/>
    <p:sldId id="276" r:id="rId20"/>
    <p:sldId id="294" r:id="rId21"/>
    <p:sldId id="297" r:id="rId22"/>
    <p:sldId id="295" r:id="rId23"/>
    <p:sldId id="296" r:id="rId24"/>
    <p:sldId id="277" r:id="rId25"/>
    <p:sldId id="290" r:id="rId26"/>
    <p:sldId id="291"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0" y="-102"/>
      </p:cViewPr>
      <p:guideLst>
        <p:guide orient="horz" pos="216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25/04/2016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880599"/>
            <a:ext cx="2687112" cy="1343556"/>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63933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7732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825029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166689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59108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1554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00734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62653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34525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455347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086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25/04/2016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25/04/2016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25/04/2016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25/04/2016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3"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solidFill>
                  <a:prstClr val="black">
                    <a:tint val="75000"/>
                  </a:prstClr>
                </a:solidFill>
              </a:rPr>
              <a:pPr/>
              <a:t>25/04/2016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12017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www.pcwg.org/proceedings/2015-12-09/01%20-%20PCWG%20Intelligence%20Sharing%20Initiative%20Provisional%20Results,%20Peter%20Stuart,%20RES.pptx"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www.pcwg.p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PCWG-Share-01 Current Status</a:t>
            </a:r>
          </a:p>
          <a:p>
            <a:pPr algn="ctr"/>
            <a:r>
              <a:rPr lang="en-GB" altLang="en-US" sz="3200" b="1" dirty="0" smtClean="0">
                <a:solidFill>
                  <a:srgbClr val="00B0F0"/>
                </a:solidFill>
              </a:rPr>
              <a:t> </a:t>
            </a:r>
            <a:endParaRPr lang="en-GB" altLang="en-US" sz="3200" b="1" dirty="0">
              <a:solidFill>
                <a:srgbClr val="00B0F0"/>
              </a:solidFill>
            </a:endParaRPr>
          </a:p>
          <a:p>
            <a:pPr algn="ctr"/>
            <a:r>
              <a:rPr lang="en-GB" altLang="en-US" sz="3200" b="1" dirty="0" smtClean="0">
                <a:solidFill>
                  <a:srgbClr val="00B0F0"/>
                </a:solidFill>
              </a:rPr>
              <a:t>PCWG Meeting Hamburg</a:t>
            </a:r>
          </a:p>
          <a:p>
            <a:pPr algn="ctr"/>
            <a:r>
              <a:rPr lang="en-GB" altLang="en-US" sz="3200" b="1" dirty="0" smtClean="0">
                <a:solidFill>
                  <a:srgbClr val="00B0F0"/>
                </a:solidFill>
              </a:rPr>
              <a:t>10</a:t>
            </a:r>
            <a:r>
              <a:rPr lang="en-GB" altLang="en-US" sz="3200" b="1" baseline="30000" dirty="0" smtClean="0">
                <a:solidFill>
                  <a:srgbClr val="00B0F0"/>
                </a:solidFill>
              </a:rPr>
              <a:t>th</a:t>
            </a:r>
            <a:r>
              <a:rPr lang="en-GB" altLang="en-US" sz="3200" b="1" dirty="0" smtClean="0">
                <a:solidFill>
                  <a:srgbClr val="00B0F0"/>
                </a:solidFill>
              </a:rPr>
              <a:t> March 2016</a:t>
            </a:r>
          </a:p>
          <a:p>
            <a:pPr algn="ctr"/>
            <a:endParaRPr lang="en-GB" altLang="en-US" sz="2400" b="1" dirty="0" smtClean="0">
              <a:solidFill>
                <a:srgbClr val="00B0F0"/>
              </a:solidFill>
            </a:endParaRPr>
          </a:p>
          <a:p>
            <a:pPr algn="ctr"/>
            <a:r>
              <a:rPr lang="en-GB" altLang="en-US" sz="2400" b="1" dirty="0" smtClean="0">
                <a:solidFill>
                  <a:srgbClr val="00B0F0"/>
                </a:solidFill>
              </a:rPr>
              <a:t>Peter Stuart (RES) and Andy Clifton (NREL), on behalf of the Power Curve Working Group</a:t>
            </a:r>
          </a:p>
          <a:p>
            <a:pPr algn="ct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3251200"/>
            <a:ext cx="8540750"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pPr marL="0" indent="0">
              <a:buNone/>
            </a:pPr>
            <a:r>
              <a:rPr lang="en-GB" dirty="0" smtClean="0"/>
              <a:t>What is inner range baseline error?</a:t>
            </a:r>
          </a:p>
          <a:p>
            <a:pPr marL="0" indent="0">
              <a:buNone/>
            </a:pPr>
            <a:endParaRPr lang="en-GB" dirty="0"/>
          </a:p>
          <a:p>
            <a:r>
              <a:rPr lang="en-GB" dirty="0" smtClean="0"/>
              <a:t>The Inner Range power curve is derived from the Inner Range data</a:t>
            </a:r>
          </a:p>
          <a:p>
            <a:endParaRPr lang="en-GB" dirty="0"/>
          </a:p>
          <a:p>
            <a:r>
              <a:rPr lang="en-GB" dirty="0" smtClean="0"/>
              <a:t>Each Inner Range data point is compared to the Inner Range power curve.  The error for each data point is calculated.</a:t>
            </a:r>
          </a:p>
          <a:p>
            <a:endParaRPr lang="en-GB" dirty="0"/>
          </a:p>
          <a:p>
            <a:r>
              <a:rPr lang="en-GB" dirty="0" smtClean="0"/>
              <a:t>The error is summarised as NME (Normalised Mean Error).  This is expected to be 0 for the inner range!</a:t>
            </a:r>
          </a:p>
          <a:p>
            <a:endParaRPr lang="en-GB" dirty="0"/>
          </a:p>
          <a:p>
            <a:r>
              <a:rPr lang="en-GB" dirty="0" smtClean="0"/>
              <a:t>HOWEVER The inner range baseline error may not be 0 depending on interpolation of the power curve</a:t>
            </a:r>
            <a:r>
              <a:rPr lang="en-GB" dirty="0"/>
              <a:t>!</a:t>
            </a:r>
          </a:p>
        </p:txBody>
      </p:sp>
      <p:sp>
        <p:nvSpPr>
          <p:cNvPr id="4" name="Title 5"/>
          <p:cNvSpPr txBox="1">
            <a:spLocks/>
          </p:cNvSpPr>
          <p:nvPr/>
        </p:nvSpPr>
        <p:spPr>
          <a:xfrm>
            <a:off x="112425" y="404971"/>
            <a:ext cx="6778438" cy="323850"/>
          </a:xfrm>
          <a:prstGeom prst="rect">
            <a:avLst/>
          </a:prstGeom>
        </p:spPr>
        <p:txBody>
          <a:bodyPr/>
          <a:lstStyle/>
          <a:p>
            <a:pPr fontAlgn="base">
              <a:spcBef>
                <a:spcPct val="0"/>
              </a:spcBef>
              <a:spcAft>
                <a:spcPct val="0"/>
              </a:spcAft>
            </a:pPr>
            <a:r>
              <a:rPr lang="en-GB" altLang="en-US" sz="2000" b="1" dirty="0">
                <a:solidFill>
                  <a:srgbClr val="FFFFFF"/>
                </a:solidFill>
                <a:latin typeface="Arial" charset="0"/>
              </a:rPr>
              <a:t>Inner Range Baseline Error</a:t>
            </a:r>
          </a:p>
        </p:txBody>
      </p:sp>
      <p:cxnSp>
        <p:nvCxnSpPr>
          <p:cNvPr id="6" name="Straight Arrow Connector 5"/>
          <p:cNvCxnSpPr/>
          <p:nvPr/>
        </p:nvCxnSpPr>
        <p:spPr>
          <a:xfrm flipV="1">
            <a:off x="6890863" y="4305300"/>
            <a:ext cx="0" cy="4699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73900" y="4305300"/>
            <a:ext cx="1612900" cy="1169551"/>
          </a:xfrm>
          <a:prstGeom prst="rect">
            <a:avLst/>
          </a:prstGeom>
          <a:noFill/>
        </p:spPr>
        <p:txBody>
          <a:bodyPr wrap="square" rtlCol="0">
            <a:spAutoFit/>
          </a:bodyPr>
          <a:lstStyle/>
          <a:p>
            <a:pPr fontAlgn="base">
              <a:spcBef>
                <a:spcPct val="0"/>
              </a:spcBef>
              <a:spcAft>
                <a:spcPct val="0"/>
              </a:spcAft>
            </a:pPr>
            <a:r>
              <a:rPr lang="en-GB" sz="1400" dirty="0">
                <a:solidFill>
                  <a:srgbClr val="000000"/>
                </a:solidFill>
                <a:latin typeface="Arial" charset="0"/>
              </a:rPr>
              <a:t>Error for each point is the difference from the interpolated power curve</a:t>
            </a:r>
          </a:p>
        </p:txBody>
      </p:sp>
    </p:spTree>
    <p:extLst>
      <p:ext uri="{BB962C8B-B14F-4D97-AF65-F5344CB8AC3E}">
        <p14:creationId xmlns:p14="http://schemas.microsoft.com/office/powerpoint/2010/main" val="407336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09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85750" y="1134476"/>
            <a:ext cx="8078788" cy="605424"/>
          </a:xfrm>
        </p:spPr>
        <p:txBody>
          <a:bodyPr/>
          <a:lstStyle/>
          <a:p>
            <a:r>
              <a:rPr lang="en-GB" dirty="0" smtClean="0"/>
              <a:t>Zero-Order interpolation: easy to get 0 NME (just use the bin average power) but large errors for individual data points.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1984375"/>
            <a:ext cx="8609013"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991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85750" y="1134476"/>
            <a:ext cx="8078788" cy="630824"/>
          </a:xfrm>
        </p:spPr>
        <p:txBody>
          <a:bodyPr/>
          <a:lstStyle/>
          <a:p>
            <a:r>
              <a:rPr lang="en-GB" dirty="0" smtClean="0"/>
              <a:t>Linear Interpolation: v0.5.8 and earlier, improvement for individual data points but noticeable over prediction at low wind speed</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933575"/>
            <a:ext cx="8609013"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72708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85750" y="1134476"/>
            <a:ext cx="8078788" cy="399049"/>
          </a:xfrm>
        </p:spPr>
        <p:txBody>
          <a:bodyPr/>
          <a:lstStyle/>
          <a:p>
            <a:r>
              <a:rPr lang="en-GB" dirty="0" smtClean="0"/>
              <a:t>Cubic interpolation: introduced in v0.5.9 for PCWG-Share-01. Noticeably reduces error at low wind speed compared to linear.</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58975"/>
            <a:ext cx="8609013"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9403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Normalised Mean Error (NME) by wind speed:</a:t>
            </a:r>
            <a:endParaRPr lang="en-GB" dirty="0"/>
          </a:p>
        </p:txBody>
      </p:sp>
      <p:sp>
        <p:nvSpPr>
          <p:cNvPr id="4" name="TextBox 3"/>
          <p:cNvSpPr txBox="1"/>
          <p:nvPr/>
        </p:nvSpPr>
        <p:spPr>
          <a:xfrm>
            <a:off x="3733800" y="2381807"/>
            <a:ext cx="4394200" cy="1200329"/>
          </a:xfrm>
          <a:prstGeom prst="rect">
            <a:avLst/>
          </a:prstGeom>
          <a:solidFill>
            <a:schemeClr val="bg1"/>
          </a:solidFill>
          <a:ln>
            <a:solidFill>
              <a:schemeClr val="tx1"/>
            </a:solidFill>
          </a:ln>
        </p:spPr>
        <p:txBody>
          <a:bodyPr wrap="square" rtlCol="0">
            <a:spAutoFit/>
          </a:bodyPr>
          <a:lstStyle/>
          <a:p>
            <a:pPr algn="ctr" fontAlgn="base">
              <a:spcBef>
                <a:spcPct val="0"/>
              </a:spcBef>
              <a:spcAft>
                <a:spcPct val="0"/>
              </a:spcAft>
            </a:pPr>
            <a:r>
              <a:rPr lang="en-GB" dirty="0">
                <a:solidFill>
                  <a:srgbClr val="000000"/>
                </a:solidFill>
                <a:latin typeface="Arial" charset="0"/>
              </a:rPr>
              <a:t>Cubic interpolation has similar but smaller errors than linear.</a:t>
            </a:r>
          </a:p>
          <a:p>
            <a:pPr algn="ctr" fontAlgn="base">
              <a:spcBef>
                <a:spcPct val="0"/>
              </a:spcBef>
              <a:spcAft>
                <a:spcPct val="0"/>
              </a:spcAft>
            </a:pPr>
            <a:endParaRPr lang="en-GB" dirty="0">
              <a:solidFill>
                <a:srgbClr val="000000"/>
              </a:solidFill>
              <a:latin typeface="Arial" charset="0"/>
            </a:endParaRPr>
          </a:p>
          <a:p>
            <a:pPr algn="ctr" fontAlgn="base">
              <a:spcBef>
                <a:spcPct val="0"/>
              </a:spcBef>
              <a:spcAft>
                <a:spcPct val="0"/>
              </a:spcAft>
            </a:pPr>
            <a:r>
              <a:rPr lang="en-GB" dirty="0">
                <a:solidFill>
                  <a:srgbClr val="000000"/>
                </a:solidFill>
                <a:latin typeface="Arial" charset="0"/>
              </a:rPr>
              <a:t>Zero-order has 0 error by definition</a:t>
            </a:r>
          </a:p>
        </p:txBody>
      </p:sp>
      <p:sp>
        <p:nvSpPr>
          <p:cNvPr id="6" name="TextBox 5"/>
          <p:cNvSpPr txBox="1"/>
          <p:nvPr/>
        </p:nvSpPr>
        <p:spPr>
          <a:xfrm>
            <a:off x="1638300" y="3938032"/>
            <a:ext cx="2349500" cy="738664"/>
          </a:xfrm>
          <a:prstGeom prst="rect">
            <a:avLst/>
          </a:prstGeom>
          <a:noFill/>
        </p:spPr>
        <p:txBody>
          <a:bodyPr wrap="square" rtlCol="0">
            <a:spAutoFit/>
          </a:bodyPr>
          <a:lstStyle/>
          <a:p>
            <a:pPr fontAlgn="base">
              <a:spcBef>
                <a:spcPct val="0"/>
              </a:spcBef>
              <a:spcAft>
                <a:spcPct val="0"/>
              </a:spcAft>
            </a:pPr>
            <a:r>
              <a:rPr lang="en-GB" sz="1400" dirty="0">
                <a:solidFill>
                  <a:srgbClr val="000000"/>
                </a:solidFill>
                <a:latin typeface="Arial" charset="0"/>
              </a:rPr>
              <a:t>Cubic and linear interpolators over estimate data at the ankle</a:t>
            </a:r>
          </a:p>
        </p:txBody>
      </p:sp>
      <p:sp>
        <p:nvSpPr>
          <p:cNvPr id="7" name="TextBox 6"/>
          <p:cNvSpPr txBox="1"/>
          <p:nvPr/>
        </p:nvSpPr>
        <p:spPr>
          <a:xfrm>
            <a:off x="4445000" y="4764248"/>
            <a:ext cx="2349500" cy="738664"/>
          </a:xfrm>
          <a:prstGeom prst="rect">
            <a:avLst/>
          </a:prstGeom>
          <a:noFill/>
        </p:spPr>
        <p:txBody>
          <a:bodyPr wrap="square" rtlCol="0">
            <a:spAutoFit/>
          </a:bodyPr>
          <a:lstStyle/>
          <a:p>
            <a:pPr fontAlgn="base">
              <a:spcBef>
                <a:spcPct val="0"/>
              </a:spcBef>
              <a:spcAft>
                <a:spcPct val="0"/>
              </a:spcAft>
            </a:pPr>
            <a:r>
              <a:rPr lang="en-GB" sz="1400" dirty="0">
                <a:solidFill>
                  <a:srgbClr val="000000"/>
                </a:solidFill>
                <a:latin typeface="Arial" charset="0"/>
              </a:rPr>
              <a:t>Cubic and linear interpolators under estimate data at the knee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734582"/>
            <a:ext cx="8308975"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7579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Residual Error</a:t>
            </a:r>
            <a:endParaRPr lang="en-GB" dirty="0"/>
          </a:p>
        </p:txBody>
      </p:sp>
      <p:sp>
        <p:nvSpPr>
          <p:cNvPr id="3" name="Content Placeholder 2"/>
          <p:cNvSpPr>
            <a:spLocks noGrp="1"/>
          </p:cNvSpPr>
          <p:nvPr>
            <p:ph idx="1"/>
          </p:nvPr>
        </p:nvSpPr>
        <p:spPr/>
        <p:txBody>
          <a:bodyPr/>
          <a:lstStyle/>
          <a:p>
            <a:r>
              <a:rPr lang="en-GB" dirty="0" smtClean="0"/>
              <a:t>Main reason for residual error: Bin averages are used as interpolation points.  Unfortunately the bin averages do not lie exactly on the curve when the underlying function is non-linear.</a:t>
            </a:r>
            <a:endParaRPr lang="en-GB" dirty="0"/>
          </a:p>
        </p:txBody>
      </p:sp>
      <p:sp>
        <p:nvSpPr>
          <p:cNvPr id="6" name="TextBox 5"/>
          <p:cNvSpPr txBox="1"/>
          <p:nvPr/>
        </p:nvSpPr>
        <p:spPr>
          <a:xfrm>
            <a:off x="939800" y="2522666"/>
            <a:ext cx="2108200" cy="646331"/>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Cubic</a:t>
            </a:r>
          </a:p>
          <a:p>
            <a:pPr algn="ctr" fontAlgn="base">
              <a:spcBef>
                <a:spcPct val="0"/>
              </a:spcBef>
              <a:spcAft>
                <a:spcPct val="0"/>
              </a:spcAft>
            </a:pPr>
            <a:r>
              <a:rPr lang="en-GB" dirty="0">
                <a:solidFill>
                  <a:srgbClr val="000000"/>
                </a:solidFill>
                <a:latin typeface="Arial" charset="0"/>
              </a:rPr>
              <a:t>(Convex)</a:t>
            </a:r>
          </a:p>
        </p:txBody>
      </p:sp>
      <p:sp>
        <p:nvSpPr>
          <p:cNvPr id="7" name="TextBox 6"/>
          <p:cNvSpPr txBox="1"/>
          <p:nvPr/>
        </p:nvSpPr>
        <p:spPr>
          <a:xfrm>
            <a:off x="5930900" y="2497097"/>
            <a:ext cx="2108200" cy="646331"/>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Clipped</a:t>
            </a:r>
          </a:p>
          <a:p>
            <a:pPr algn="ctr" fontAlgn="base">
              <a:spcBef>
                <a:spcPct val="0"/>
              </a:spcBef>
              <a:spcAft>
                <a:spcPct val="0"/>
              </a:spcAft>
            </a:pPr>
            <a:r>
              <a:rPr lang="en-GB" dirty="0">
                <a:solidFill>
                  <a:srgbClr val="000000"/>
                </a:solidFill>
                <a:latin typeface="Arial" charset="0"/>
              </a:rPr>
              <a:t>(Concave)</a:t>
            </a:r>
          </a:p>
        </p:txBody>
      </p:sp>
      <p:sp>
        <p:nvSpPr>
          <p:cNvPr id="8" name="TextBox 7"/>
          <p:cNvSpPr txBox="1"/>
          <p:nvPr/>
        </p:nvSpPr>
        <p:spPr>
          <a:xfrm>
            <a:off x="3403600" y="2661165"/>
            <a:ext cx="2108200" cy="369332"/>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Linear</a:t>
            </a:r>
          </a:p>
        </p:txBody>
      </p:sp>
      <p:sp>
        <p:nvSpPr>
          <p:cNvPr id="9" name="TextBox 8"/>
          <p:cNvSpPr txBox="1"/>
          <p:nvPr/>
        </p:nvSpPr>
        <p:spPr>
          <a:xfrm>
            <a:off x="914400" y="4165600"/>
            <a:ext cx="2108200" cy="923330"/>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The bin average, (</a:t>
            </a:r>
            <a:r>
              <a:rPr lang="en-GB" dirty="0" err="1">
                <a:solidFill>
                  <a:srgbClr val="000000"/>
                </a:solidFill>
                <a:latin typeface="Arial" charset="0"/>
              </a:rPr>
              <a:t>avg</a:t>
            </a:r>
            <a:r>
              <a:rPr lang="en-GB" dirty="0">
                <a:solidFill>
                  <a:srgbClr val="000000"/>
                </a:solidFill>
                <a:latin typeface="Arial" charset="0"/>
              </a:rPr>
              <a:t>(x), </a:t>
            </a:r>
            <a:r>
              <a:rPr lang="en-GB" dirty="0" err="1">
                <a:solidFill>
                  <a:srgbClr val="000000"/>
                </a:solidFill>
                <a:latin typeface="Arial" charset="0"/>
              </a:rPr>
              <a:t>avg</a:t>
            </a:r>
            <a:r>
              <a:rPr lang="en-GB" dirty="0">
                <a:solidFill>
                  <a:srgbClr val="000000"/>
                </a:solidFill>
                <a:latin typeface="Arial" charset="0"/>
              </a:rPr>
              <a:t>(y)),</a:t>
            </a:r>
          </a:p>
          <a:p>
            <a:pPr algn="ctr" fontAlgn="base">
              <a:spcBef>
                <a:spcPct val="0"/>
              </a:spcBef>
              <a:spcAft>
                <a:spcPct val="0"/>
              </a:spcAft>
            </a:pPr>
            <a:r>
              <a:rPr lang="en-GB" dirty="0">
                <a:solidFill>
                  <a:srgbClr val="000000"/>
                </a:solidFill>
                <a:latin typeface="Arial" charset="0"/>
              </a:rPr>
              <a:t>is above the curve</a:t>
            </a:r>
          </a:p>
        </p:txBody>
      </p:sp>
      <p:sp>
        <p:nvSpPr>
          <p:cNvPr id="10" name="TextBox 9"/>
          <p:cNvSpPr txBox="1"/>
          <p:nvPr/>
        </p:nvSpPr>
        <p:spPr>
          <a:xfrm>
            <a:off x="3403600" y="4824421"/>
            <a:ext cx="2108200" cy="923330"/>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The bin average, (</a:t>
            </a:r>
            <a:r>
              <a:rPr lang="en-GB" dirty="0" err="1">
                <a:solidFill>
                  <a:srgbClr val="000000"/>
                </a:solidFill>
                <a:latin typeface="Arial" charset="0"/>
              </a:rPr>
              <a:t>avg</a:t>
            </a:r>
            <a:r>
              <a:rPr lang="en-GB" dirty="0">
                <a:solidFill>
                  <a:srgbClr val="000000"/>
                </a:solidFill>
                <a:latin typeface="Arial" charset="0"/>
              </a:rPr>
              <a:t>(x), </a:t>
            </a:r>
            <a:r>
              <a:rPr lang="en-GB" dirty="0" err="1">
                <a:solidFill>
                  <a:srgbClr val="000000"/>
                </a:solidFill>
                <a:latin typeface="Arial" charset="0"/>
              </a:rPr>
              <a:t>avg</a:t>
            </a:r>
            <a:r>
              <a:rPr lang="en-GB" dirty="0">
                <a:solidFill>
                  <a:srgbClr val="000000"/>
                </a:solidFill>
                <a:latin typeface="Arial" charset="0"/>
              </a:rPr>
              <a:t>(y)),</a:t>
            </a:r>
          </a:p>
          <a:p>
            <a:pPr algn="ctr" fontAlgn="base">
              <a:spcBef>
                <a:spcPct val="0"/>
              </a:spcBef>
              <a:spcAft>
                <a:spcPct val="0"/>
              </a:spcAft>
            </a:pPr>
            <a:r>
              <a:rPr lang="en-GB" dirty="0">
                <a:solidFill>
                  <a:srgbClr val="000000"/>
                </a:solidFill>
                <a:latin typeface="Arial" charset="0"/>
              </a:rPr>
              <a:t>is on the curve</a:t>
            </a:r>
          </a:p>
        </p:txBody>
      </p:sp>
      <p:sp>
        <p:nvSpPr>
          <p:cNvPr id="11" name="TextBox 10"/>
          <p:cNvSpPr txBox="1"/>
          <p:nvPr/>
        </p:nvSpPr>
        <p:spPr>
          <a:xfrm>
            <a:off x="5930900" y="3895742"/>
            <a:ext cx="2108200" cy="923330"/>
          </a:xfrm>
          <a:prstGeom prst="rect">
            <a:avLst/>
          </a:prstGeom>
          <a:noFill/>
        </p:spPr>
        <p:txBody>
          <a:bodyPr wrap="square" rtlCol="0">
            <a:spAutoFit/>
          </a:bodyPr>
          <a:lstStyle/>
          <a:p>
            <a:pPr algn="ctr" fontAlgn="base">
              <a:spcBef>
                <a:spcPct val="0"/>
              </a:spcBef>
              <a:spcAft>
                <a:spcPct val="0"/>
              </a:spcAft>
            </a:pPr>
            <a:r>
              <a:rPr lang="en-GB" dirty="0">
                <a:solidFill>
                  <a:srgbClr val="000000"/>
                </a:solidFill>
                <a:latin typeface="Arial" charset="0"/>
              </a:rPr>
              <a:t>The bin average, (</a:t>
            </a:r>
            <a:r>
              <a:rPr lang="en-GB" dirty="0" err="1">
                <a:solidFill>
                  <a:srgbClr val="000000"/>
                </a:solidFill>
                <a:latin typeface="Arial" charset="0"/>
              </a:rPr>
              <a:t>avg</a:t>
            </a:r>
            <a:r>
              <a:rPr lang="en-GB" dirty="0">
                <a:solidFill>
                  <a:srgbClr val="000000"/>
                </a:solidFill>
                <a:latin typeface="Arial" charset="0"/>
              </a:rPr>
              <a:t>(x), </a:t>
            </a:r>
            <a:r>
              <a:rPr lang="en-GB" dirty="0" err="1">
                <a:solidFill>
                  <a:srgbClr val="000000"/>
                </a:solidFill>
                <a:latin typeface="Arial" charset="0"/>
              </a:rPr>
              <a:t>avg</a:t>
            </a:r>
            <a:r>
              <a:rPr lang="en-GB" dirty="0">
                <a:solidFill>
                  <a:srgbClr val="000000"/>
                </a:solidFill>
                <a:latin typeface="Arial" charset="0"/>
              </a:rPr>
              <a:t>(y)),</a:t>
            </a:r>
          </a:p>
          <a:p>
            <a:pPr algn="ctr" fontAlgn="base">
              <a:spcBef>
                <a:spcPct val="0"/>
              </a:spcBef>
              <a:spcAft>
                <a:spcPct val="0"/>
              </a:spcAft>
            </a:pPr>
            <a:r>
              <a:rPr lang="en-GB" dirty="0">
                <a:solidFill>
                  <a:srgbClr val="000000"/>
                </a:solidFill>
                <a:latin typeface="Arial" charset="0"/>
              </a:rPr>
              <a:t>is below the curve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2023782"/>
            <a:ext cx="8053387"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63300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solutions</a:t>
            </a:r>
            <a:endParaRPr lang="en-GB" dirty="0"/>
          </a:p>
        </p:txBody>
      </p:sp>
      <p:sp>
        <p:nvSpPr>
          <p:cNvPr id="3" name="Content Placeholder 2"/>
          <p:cNvSpPr>
            <a:spLocks noGrp="1"/>
          </p:cNvSpPr>
          <p:nvPr>
            <p:ph idx="1"/>
          </p:nvPr>
        </p:nvSpPr>
        <p:spPr/>
        <p:txBody>
          <a:bodyPr/>
          <a:lstStyle/>
          <a:p>
            <a:r>
              <a:rPr lang="en-GB" dirty="0" smtClean="0"/>
              <a:t>The problem is that bin average power does not well represent bin centre power</a:t>
            </a:r>
          </a:p>
          <a:p>
            <a:endParaRPr lang="en-GB" dirty="0"/>
          </a:p>
          <a:p>
            <a:r>
              <a:rPr lang="en-GB" dirty="0" smtClean="0"/>
              <a:t>The bin averaging process is very similar to the effect of turbulence. An iterative correction method similar to the Albers method could be applied to find the true bin centres.</a:t>
            </a:r>
          </a:p>
          <a:p>
            <a:endParaRPr lang="en-GB" dirty="0"/>
          </a:p>
          <a:p>
            <a:r>
              <a:rPr lang="en-GB" dirty="0" smtClean="0"/>
              <a:t>In the rising part of the curve, evaluate bin average </a:t>
            </a:r>
            <a:r>
              <a:rPr lang="en-GB" dirty="0" err="1" smtClean="0"/>
              <a:t>Cp</a:t>
            </a:r>
            <a:r>
              <a:rPr lang="en-GB" dirty="0" smtClean="0"/>
              <a:t>, consider this to be bin centre </a:t>
            </a:r>
            <a:r>
              <a:rPr lang="en-GB" dirty="0" err="1" smtClean="0"/>
              <a:t>Cp</a:t>
            </a:r>
            <a:r>
              <a:rPr lang="en-GB" dirty="0" smtClean="0"/>
              <a:t>, and convert to bin centre power.  </a:t>
            </a:r>
            <a:r>
              <a:rPr lang="en-GB" dirty="0" err="1" smtClean="0"/>
              <a:t>Cp</a:t>
            </a:r>
            <a:r>
              <a:rPr lang="en-GB" dirty="0" smtClean="0"/>
              <a:t> data is a bit less non-linear than power.</a:t>
            </a:r>
            <a:endParaRPr lang="en-GB" dirty="0"/>
          </a:p>
        </p:txBody>
      </p:sp>
    </p:spTree>
    <p:extLst>
      <p:ext uri="{BB962C8B-B14F-4D97-AF65-F5344CB8AC3E}">
        <p14:creationId xmlns:p14="http://schemas.microsoft.com/office/powerpoint/2010/main" val="19351336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5200" b="1" dirty="0" smtClean="0">
                <a:solidFill>
                  <a:srgbClr val="00B0F0"/>
                </a:solidFill>
              </a:rPr>
              <a:t>Erroneous Outlier Issue</a:t>
            </a:r>
            <a:endParaRPr lang="en-GB" altLang="en-US" sz="5200" b="1" dirty="0" smtClean="0">
              <a:solidFill>
                <a:srgbClr val="00B0F0"/>
              </a:solidFill>
            </a:endParaRP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360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ower Curves\Working Group\15 - 10 March 2016\Results\BaselineErrorsByRange_SWVersionfrom0.5.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47" y="1976496"/>
            <a:ext cx="6931743" cy="46211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a:t>
            </a:r>
            <a:r>
              <a:rPr lang="en-GB" altLang="en-US" sz="2400" b="1" dirty="0" smtClean="0">
                <a:solidFill>
                  <a:srgbClr val="00B0F0"/>
                </a:solidFill>
              </a:rPr>
              <a:t>Histogram for ‘Follow Up’ Datasets</a:t>
            </a:r>
            <a:endParaRPr lang="en-GB" altLang="en-US" sz="2400" b="1" dirty="0">
              <a:solidFill>
                <a:srgbClr val="00B0F0"/>
              </a:solidFill>
            </a:endParaRPr>
          </a:p>
        </p:txBody>
      </p:sp>
      <p:sp>
        <p:nvSpPr>
          <p:cNvPr id="6" name="Rectangle 5"/>
          <p:cNvSpPr/>
          <p:nvPr/>
        </p:nvSpPr>
        <p:spPr>
          <a:xfrm>
            <a:off x="383458" y="815680"/>
            <a:ext cx="8303342" cy="1200329"/>
          </a:xfrm>
          <a:prstGeom prst="rect">
            <a:avLst/>
          </a:prstGeom>
        </p:spPr>
        <p:txBody>
          <a:bodyPr wrap="square">
            <a:spAutoFit/>
          </a:bodyPr>
          <a:lstStyle/>
          <a:p>
            <a:pPr marL="285750" indent="-285750">
              <a:buFont typeface="Arial" panose="020B0604020202020204" pitchFamily="34" charset="0"/>
              <a:buChar char="•"/>
            </a:pPr>
            <a:r>
              <a:rPr lang="en-GB" dirty="0" smtClean="0"/>
              <a:t>PCWG participants were asked for permissions to allow the data aggregator to investigate their submissions for sources of error.</a:t>
            </a:r>
          </a:p>
          <a:p>
            <a:pPr marL="285750" indent="-285750">
              <a:buFont typeface="Arial" panose="020B0604020202020204" pitchFamily="34" charset="0"/>
              <a:buChar char="•"/>
            </a:pPr>
            <a:r>
              <a:rPr lang="en-GB" dirty="0" smtClean="0"/>
              <a:t>Owners of 34 datasets responded positivity. A baseline NME histogram for these participants is shown below. </a:t>
            </a:r>
          </a:p>
        </p:txBody>
      </p:sp>
    </p:spTree>
    <p:extLst>
      <p:ext uri="{BB962C8B-B14F-4D97-AF65-F5344CB8AC3E}">
        <p14:creationId xmlns:p14="http://schemas.microsoft.com/office/powerpoint/2010/main" val="410319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a:t>
            </a:r>
            <a:r>
              <a:rPr lang="en-GB" altLang="en-US" sz="2400" b="1" dirty="0" smtClean="0">
                <a:solidFill>
                  <a:srgbClr val="00B0F0"/>
                </a:solidFill>
              </a:rPr>
              <a:t>(Outliers Only)</a:t>
            </a:r>
            <a:endParaRPr lang="en-GB" altLang="en-US" sz="2400" b="1" dirty="0">
              <a:solidFill>
                <a:srgbClr val="00B0F0"/>
              </a:solidFill>
            </a:endParaRPr>
          </a:p>
        </p:txBody>
      </p:sp>
      <p:pic>
        <p:nvPicPr>
          <p:cNvPr id="1026" name="Picture 2" descr="D:\Power Curves\Working Group\15 - 10 March 2016\Results\AllErrorsByWSBin_Lines_Baseline_all_SWVersionfrom0.5.9_absGT2p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9" y="1462011"/>
            <a:ext cx="7403497" cy="4935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646331"/>
          </a:xfrm>
          <a:prstGeom prst="rect">
            <a:avLst/>
          </a:prstGeom>
        </p:spPr>
        <p:txBody>
          <a:bodyPr wrap="square">
            <a:spAutoFit/>
          </a:bodyPr>
          <a:lstStyle/>
          <a:p>
            <a:pPr marL="285750" indent="-285750">
              <a:buFont typeface="Arial" panose="020B0604020202020204" pitchFamily="34" charset="0"/>
              <a:buChar char="•"/>
            </a:pPr>
            <a:r>
              <a:rPr lang="en-GB" dirty="0" smtClean="0"/>
              <a:t>The 4 large negative NME outliers all have a distinct ‘by wind speed error signature’.</a:t>
            </a:r>
          </a:p>
          <a:p>
            <a:pPr marL="285750" indent="-285750">
              <a:buFont typeface="Arial" panose="020B0604020202020204" pitchFamily="34" charset="0"/>
              <a:buChar char="•"/>
            </a:pPr>
            <a:r>
              <a:rPr lang="en-GB" b="1" dirty="0" smtClean="0">
                <a:solidFill>
                  <a:srgbClr val="FF0000"/>
                </a:solidFill>
              </a:rPr>
              <a:t>Further investigation is required to ascertain what is going on </a:t>
            </a:r>
            <a:r>
              <a:rPr lang="en-GB" b="1" dirty="0">
                <a:solidFill>
                  <a:srgbClr val="FF0000"/>
                </a:solidFill>
              </a:rPr>
              <a:t>with </a:t>
            </a:r>
            <a:r>
              <a:rPr lang="en-GB" b="1" dirty="0" smtClean="0">
                <a:solidFill>
                  <a:srgbClr val="FF0000"/>
                </a:solidFill>
              </a:rPr>
              <a:t>these datasets.</a:t>
            </a:r>
            <a:endParaRPr lang="en-GB" b="1" dirty="0">
              <a:solidFill>
                <a:srgbClr val="FF0000"/>
              </a:solidFill>
            </a:endParaRPr>
          </a:p>
        </p:txBody>
      </p:sp>
      <p:sp>
        <p:nvSpPr>
          <p:cNvPr id="8" name="Rounded Rectangle 7"/>
          <p:cNvSpPr/>
          <p:nvPr/>
        </p:nvSpPr>
        <p:spPr>
          <a:xfrm>
            <a:off x="6430296" y="2462981"/>
            <a:ext cx="1622323" cy="30086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717353" y="3098046"/>
            <a:ext cx="2476971" cy="646331"/>
          </a:xfrm>
          <a:prstGeom prst="rect">
            <a:avLst/>
          </a:prstGeom>
          <a:noFill/>
        </p:spPr>
        <p:txBody>
          <a:bodyPr wrap="square" rtlCol="0">
            <a:spAutoFit/>
          </a:bodyPr>
          <a:lstStyle/>
          <a:p>
            <a:pPr algn="ctr"/>
            <a:r>
              <a:rPr lang="en-GB" b="1" dirty="0" smtClean="0">
                <a:solidFill>
                  <a:srgbClr val="FF0000"/>
                </a:solidFill>
              </a:rPr>
              <a:t>Large errors at high wind speeds</a:t>
            </a:r>
            <a:endParaRPr lang="en-GB" b="1" dirty="0">
              <a:solidFill>
                <a:srgbClr val="FF0000"/>
              </a:solidFill>
            </a:endParaRPr>
          </a:p>
        </p:txBody>
      </p:sp>
      <p:cxnSp>
        <p:nvCxnSpPr>
          <p:cNvPr id="11" name="Straight Arrow Connector 10"/>
          <p:cNvCxnSpPr/>
          <p:nvPr/>
        </p:nvCxnSpPr>
        <p:spPr>
          <a:xfrm>
            <a:off x="5353665" y="3744377"/>
            <a:ext cx="840199" cy="36045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68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93" y="3573016"/>
            <a:ext cx="7632707" cy="296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1600" y="651201"/>
            <a:ext cx="3615239" cy="2833520"/>
          </a:xfrm>
          <a:prstGeom prst="rect">
            <a:avLst/>
          </a:prstGeom>
          <a:noFill/>
          <a:ln>
            <a:noFill/>
          </a:ln>
        </p:spPr>
      </p:pic>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PCWG Analysis Tool</a:t>
            </a:r>
            <a:endParaRPr lang="en-GB" altLang="en-US" sz="3000" b="1" dirty="0">
              <a:solidFill>
                <a:srgbClr val="00B0F0"/>
              </a:solidFill>
            </a:endParaRPr>
          </a:p>
        </p:txBody>
      </p:sp>
      <p:sp>
        <p:nvSpPr>
          <p:cNvPr id="8" name="TextBox 7"/>
          <p:cNvSpPr txBox="1"/>
          <p:nvPr/>
        </p:nvSpPr>
        <p:spPr>
          <a:xfrm>
            <a:off x="400237" y="6458890"/>
            <a:ext cx="8475260" cy="369332"/>
          </a:xfrm>
          <a:prstGeom prst="rect">
            <a:avLst/>
          </a:prstGeom>
          <a:noFill/>
        </p:spPr>
        <p:txBody>
          <a:bodyPr wrap="square" rtlCol="0">
            <a:spAutoFit/>
          </a:bodyPr>
          <a:lstStyle/>
          <a:p>
            <a:pPr algn="ctr"/>
            <a:r>
              <a:rPr lang="en-GB" dirty="0">
                <a:solidFill>
                  <a:prstClr val="black"/>
                </a:solidFill>
              </a:rPr>
              <a:t>Excel Benchmark and PCWG Analysis Tool Comparison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866" y="620689"/>
            <a:ext cx="3648973" cy="289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3475" y="651201"/>
            <a:ext cx="3632132" cy="2633783"/>
          </a:xfrm>
          <a:prstGeom prst="rect">
            <a:avLst/>
          </a:prstGeom>
          <a:solidFill>
            <a:schemeClr val="bg1">
              <a:lumMod val="85000"/>
            </a:schemeClr>
          </a:solidFill>
          <a:ln>
            <a:solidFill>
              <a:schemeClr val="accent1"/>
            </a:solidFill>
          </a:ln>
        </p:spPr>
        <p:txBody>
          <a:bodyPr wrap="square" rtlCol="0">
            <a:noAutofit/>
          </a:bodyPr>
          <a:lstStyle/>
          <a:p>
            <a:pPr algn="ct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PCWG-Share-01: Enabled by PCWG Analysis Tool.</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Consistent data analysis and anonymous report generation.</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‘Just do it’ PCWG-Share-01 button (minimise set-up time)</a:t>
            </a:r>
          </a:p>
        </p:txBody>
      </p:sp>
    </p:spTree>
    <p:extLst>
      <p:ext uri="{BB962C8B-B14F-4D97-AF65-F5344CB8AC3E}">
        <p14:creationId xmlns:p14="http://schemas.microsoft.com/office/powerpoint/2010/main" val="9062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Baseline Errors by Wind Speed </a:t>
            </a:r>
            <a:r>
              <a:rPr lang="en-GB" altLang="en-US" sz="2400" b="1" dirty="0" smtClean="0">
                <a:solidFill>
                  <a:srgbClr val="00B0F0"/>
                </a:solidFill>
              </a:rPr>
              <a:t>(Non-outliers)</a:t>
            </a:r>
            <a:endParaRPr lang="en-GB" altLang="en-US" sz="2400" b="1" dirty="0">
              <a:solidFill>
                <a:srgbClr val="00B0F0"/>
              </a:solidFill>
            </a:endParaRPr>
          </a:p>
        </p:txBody>
      </p:sp>
      <p:pic>
        <p:nvPicPr>
          <p:cNvPr id="2050" name="Picture 2" descr="D:\Power Curves\Working Group\15 - 10 March 2016\Results\AllErrorsByWSBin_Lines_Baseline_all_SWVersionfrom0.5.9_absLTEq2p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5" y="1568101"/>
            <a:ext cx="7558761" cy="5039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3458" y="815680"/>
            <a:ext cx="8303342" cy="923330"/>
          </a:xfrm>
          <a:prstGeom prst="rect">
            <a:avLst/>
          </a:prstGeom>
        </p:spPr>
        <p:txBody>
          <a:bodyPr wrap="square">
            <a:spAutoFit/>
          </a:bodyPr>
          <a:lstStyle/>
          <a:p>
            <a:pPr marL="285750" indent="-285750">
              <a:buFont typeface="Arial" panose="020B0604020202020204" pitchFamily="34" charset="0"/>
              <a:buChar char="•"/>
            </a:pPr>
            <a:r>
              <a:rPr lang="en-GB" dirty="0" smtClean="0"/>
              <a:t>The ‘by wind speed’ errors of the non-outliers look more reasonable, although some notable behaviour is observed (as highlighted).</a:t>
            </a:r>
          </a:p>
          <a:p>
            <a:pPr marL="285750" indent="-285750">
              <a:buFont typeface="Arial" panose="020B0604020202020204" pitchFamily="34" charset="0"/>
              <a:buChar char="•"/>
            </a:pPr>
            <a:r>
              <a:rPr lang="en-GB" b="1" dirty="0" smtClean="0">
                <a:solidFill>
                  <a:srgbClr val="FF0000"/>
                </a:solidFill>
              </a:rPr>
              <a:t>Re-plot once interpolation issue is resolved.</a:t>
            </a:r>
            <a:endParaRPr lang="en-GB" b="1" dirty="0">
              <a:solidFill>
                <a:srgbClr val="FF0000"/>
              </a:solidFill>
            </a:endParaRPr>
          </a:p>
        </p:txBody>
      </p:sp>
      <p:sp>
        <p:nvSpPr>
          <p:cNvPr id="6" name="TextBox 5"/>
          <p:cNvSpPr txBox="1"/>
          <p:nvPr/>
        </p:nvSpPr>
        <p:spPr>
          <a:xfrm>
            <a:off x="5311052" y="4259948"/>
            <a:ext cx="3655965" cy="369332"/>
          </a:xfrm>
          <a:prstGeom prst="rect">
            <a:avLst/>
          </a:prstGeom>
          <a:noFill/>
        </p:spPr>
        <p:txBody>
          <a:bodyPr wrap="square" rtlCol="0">
            <a:spAutoFit/>
          </a:bodyPr>
          <a:lstStyle/>
          <a:p>
            <a:pPr algn="ctr"/>
            <a:r>
              <a:rPr lang="en-GB" b="1" dirty="0" smtClean="0"/>
              <a:t>Notable behaviour for ‘red’ dataset.</a:t>
            </a:r>
            <a:endParaRPr lang="en-GB" b="1" dirty="0"/>
          </a:p>
        </p:txBody>
      </p:sp>
      <p:cxnSp>
        <p:nvCxnSpPr>
          <p:cNvPr id="7" name="Straight Arrow Connector 6"/>
          <p:cNvCxnSpPr/>
          <p:nvPr/>
        </p:nvCxnSpPr>
        <p:spPr>
          <a:xfrm flipH="1">
            <a:off x="6031593" y="4629280"/>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80662" y="3350465"/>
            <a:ext cx="5088499" cy="369332"/>
          </a:xfrm>
          <a:prstGeom prst="rect">
            <a:avLst/>
          </a:prstGeom>
          <a:noFill/>
        </p:spPr>
        <p:txBody>
          <a:bodyPr wrap="square" rtlCol="0">
            <a:spAutoFit/>
          </a:bodyPr>
          <a:lstStyle/>
          <a:p>
            <a:pPr algn="ctr"/>
            <a:r>
              <a:rPr lang="en-GB" b="1" dirty="0" smtClean="0"/>
              <a:t>Notable behaviour for ‘blue’ dataset.</a:t>
            </a:r>
            <a:endParaRPr lang="en-GB" b="1" dirty="0"/>
          </a:p>
        </p:txBody>
      </p:sp>
      <p:cxnSp>
        <p:nvCxnSpPr>
          <p:cNvPr id="10" name="Straight Arrow Connector 9"/>
          <p:cNvCxnSpPr/>
          <p:nvPr/>
        </p:nvCxnSpPr>
        <p:spPr>
          <a:xfrm flipH="1">
            <a:off x="3293309" y="3653551"/>
            <a:ext cx="472864" cy="65064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705400" y="2714570"/>
            <a:ext cx="472864" cy="126430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85486" y="2529904"/>
            <a:ext cx="5088499" cy="369332"/>
          </a:xfrm>
          <a:prstGeom prst="rect">
            <a:avLst/>
          </a:prstGeom>
          <a:noFill/>
        </p:spPr>
        <p:txBody>
          <a:bodyPr wrap="square" rtlCol="0">
            <a:spAutoFit/>
          </a:bodyPr>
          <a:lstStyle/>
          <a:p>
            <a:r>
              <a:rPr lang="en-GB" b="1" dirty="0" smtClean="0"/>
              <a:t>Interpolation Issue</a:t>
            </a:r>
            <a:endParaRPr lang="en-GB" b="1" dirty="0"/>
          </a:p>
        </p:txBody>
      </p:sp>
    </p:spTree>
    <p:extLst>
      <p:ext uri="{BB962C8B-B14F-4D97-AF65-F5344CB8AC3E}">
        <p14:creationId xmlns:p14="http://schemas.microsoft.com/office/powerpoint/2010/main" val="3851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145038"/>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5200" b="1" dirty="0" smtClean="0">
                <a:solidFill>
                  <a:srgbClr val="00B0F0"/>
                </a:solidFill>
              </a:rPr>
              <a:t>PCWG-Share-01 RESULTS</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a:spLocks noChangeArrowheads="1"/>
          </p:cNvSpPr>
          <p:nvPr/>
        </p:nvSpPr>
        <p:spPr bwMode="auto">
          <a:xfrm>
            <a:off x="0" y="3301007"/>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1800" b="1" dirty="0" smtClean="0">
                <a:solidFill>
                  <a:srgbClr val="00B0F0"/>
                </a:solidFill>
              </a:rPr>
              <a:t>Selected Results Only: For Full results see </a:t>
            </a:r>
            <a:r>
              <a:rPr lang="en-GB" altLang="en-US" sz="1800" b="1" dirty="0" smtClean="0">
                <a:solidFill>
                  <a:srgbClr val="00B0F0"/>
                </a:solidFill>
                <a:hlinkClick r:id="rId3"/>
              </a:rPr>
              <a:t>December 2015Meeting Proceedings</a:t>
            </a:r>
            <a:endParaRPr lang="en-GB" altLang="en-US" sz="1800" b="1" dirty="0">
              <a:solidFill>
                <a:srgbClr val="00B0F0"/>
              </a:solidFill>
            </a:endParaRPr>
          </a:p>
        </p:txBody>
      </p:sp>
    </p:spTree>
    <p:extLst>
      <p:ext uri="{BB962C8B-B14F-4D97-AF65-F5344CB8AC3E}">
        <p14:creationId xmlns:p14="http://schemas.microsoft.com/office/powerpoint/2010/main" val="385675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233"/>
          <a:stretch/>
        </p:blipFill>
        <p:spPr>
          <a:xfrm>
            <a:off x="749322" y="537120"/>
            <a:ext cx="7783118" cy="6276256"/>
          </a:xfrm>
          <a:prstGeom prst="rect">
            <a:avLst/>
          </a:prstGeom>
        </p:spPr>
      </p:pic>
      <p:sp>
        <p:nvSpPr>
          <p:cNvPr id="5" name="TextBox 4"/>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Errors by Method (‘Four Cell Matrix’)</a:t>
            </a:r>
            <a:endParaRPr lang="en-GB" altLang="en-US" sz="2400" b="1" dirty="0">
              <a:solidFill>
                <a:srgbClr val="00B0F0"/>
              </a:solidFill>
            </a:endParaRPr>
          </a:p>
        </p:txBody>
      </p:sp>
      <p:sp>
        <p:nvSpPr>
          <p:cNvPr id="4" name="Rectangle 3"/>
          <p:cNvSpPr/>
          <p:nvPr/>
        </p:nvSpPr>
        <p:spPr>
          <a:xfrm>
            <a:off x="1651518" y="2635155"/>
            <a:ext cx="6606073" cy="646331"/>
          </a:xfrm>
          <a:prstGeom prst="rect">
            <a:avLst/>
          </a:prstGeom>
        </p:spPr>
        <p:txBody>
          <a:bodyPr wrap="square">
            <a:spAutoFit/>
          </a:bodyPr>
          <a:lstStyle/>
          <a:p>
            <a:pPr algn="ctr"/>
            <a:r>
              <a:rPr lang="en-GB" b="1" dirty="0" smtClean="0">
                <a:solidFill>
                  <a:srgbClr val="FF0000"/>
                </a:solidFill>
              </a:rPr>
              <a:t>Need to eliminate baseline issues to get a clear signal of which methods work best in which conditions.</a:t>
            </a:r>
            <a:endParaRPr lang="en-GB" b="1" dirty="0">
              <a:solidFill>
                <a:srgbClr val="FF0000"/>
              </a:solidFill>
            </a:endParaRPr>
          </a:p>
        </p:txBody>
      </p:sp>
    </p:spTree>
    <p:extLst>
      <p:ext uri="{BB962C8B-B14F-4D97-AF65-F5344CB8AC3E}">
        <p14:creationId xmlns:p14="http://schemas.microsoft.com/office/powerpoint/2010/main" val="2298141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7016" y="332656"/>
            <a:ext cx="6237312" cy="6237312"/>
          </a:xfrm>
          <a:prstGeom prst="rect">
            <a:avLst/>
          </a:prstGeom>
        </p:spPr>
      </p:pic>
      <p:sp>
        <p:nvSpPr>
          <p:cNvPr id="4" name="TextBox 3"/>
          <p:cNvSpPr txBox="1">
            <a:spLocks noChangeArrowheads="1"/>
          </p:cNvSpPr>
          <p:nvPr/>
        </p:nvSpPr>
        <p:spPr bwMode="auto">
          <a:xfrm>
            <a:off x="-36512" y="4462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PCWG-Share-01: Improvements by Method (‘Four Cell Matrix’)</a:t>
            </a:r>
            <a:endParaRPr lang="en-GB" altLang="en-US" sz="2400" b="1" dirty="0">
              <a:solidFill>
                <a:srgbClr val="00B0F0"/>
              </a:solidFill>
            </a:endParaRPr>
          </a:p>
        </p:txBody>
      </p:sp>
      <p:sp>
        <p:nvSpPr>
          <p:cNvPr id="6" name="Rectangle 5"/>
          <p:cNvSpPr/>
          <p:nvPr/>
        </p:nvSpPr>
        <p:spPr>
          <a:xfrm>
            <a:off x="6792686" y="4286668"/>
            <a:ext cx="2006082" cy="1754326"/>
          </a:xfrm>
          <a:prstGeom prst="rect">
            <a:avLst/>
          </a:prstGeom>
        </p:spPr>
        <p:txBody>
          <a:bodyPr wrap="square">
            <a:spAutoFit/>
          </a:bodyPr>
          <a:lstStyle/>
          <a:p>
            <a:r>
              <a:rPr lang="en-GB" b="1" dirty="0" smtClean="0">
                <a:solidFill>
                  <a:srgbClr val="FF0000"/>
                </a:solidFill>
              </a:rPr>
              <a:t>Need to eliminate baseline issues to get a clear signal of which methods work best in which conditions.</a:t>
            </a:r>
            <a:endParaRPr lang="en-GB" b="1" dirty="0">
              <a:solidFill>
                <a:srgbClr val="FF0000"/>
              </a:solidFill>
            </a:endParaRPr>
          </a:p>
        </p:txBody>
      </p:sp>
    </p:spTree>
    <p:extLst>
      <p:ext uri="{BB962C8B-B14F-4D97-AF65-F5344CB8AC3E}">
        <p14:creationId xmlns:p14="http://schemas.microsoft.com/office/powerpoint/2010/main" val="1108315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6" y="1724615"/>
            <a:ext cx="5716355" cy="1200329"/>
          </a:xfrm>
          <a:prstGeom prst="rect">
            <a:avLst/>
          </a:prstGeom>
        </p:spPr>
        <p:txBody>
          <a:bodyPr wrap="square">
            <a:spAutoFit/>
          </a:bodyPr>
          <a:lstStyle/>
          <a:p>
            <a:pPr algn="ctr"/>
            <a:r>
              <a:rPr lang="en-GB" altLang="en-US" sz="2400" b="1" dirty="0">
                <a:solidFill>
                  <a:srgbClr val="00B0F0"/>
                </a:solidFill>
              </a:rPr>
              <a:t>Many thanks to all PCWG-Share-01 Participants and special thanks to</a:t>
            </a:r>
          </a:p>
          <a:p>
            <a:pPr algn="ctr"/>
            <a:r>
              <a:rPr lang="en-GB" altLang="en-US" sz="2400" b="1" dirty="0">
                <a:solidFill>
                  <a:srgbClr val="00B0F0"/>
                </a:solidFill>
              </a:rPr>
              <a:t>Andy Clifton of NREL</a:t>
            </a: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Tree>
    <p:extLst>
      <p:ext uri="{BB962C8B-B14F-4D97-AF65-F5344CB8AC3E}">
        <p14:creationId xmlns:p14="http://schemas.microsoft.com/office/powerpoint/2010/main" val="18645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02" y="1931859"/>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Neutralising </a:t>
            </a:r>
            <a:r>
              <a:rPr lang="en-GB" sz="3000" b="1" dirty="0" smtClean="0">
                <a:solidFill>
                  <a:srgbClr val="00B0F0"/>
                </a:solidFill>
              </a:rPr>
              <a:t>Commercial Sensitivities</a:t>
            </a:r>
            <a:endParaRPr lang="en-GB" sz="3000" b="1" dirty="0">
              <a:solidFill>
                <a:srgbClr val="00B0F0"/>
              </a:solidFill>
            </a:endParaRPr>
          </a:p>
        </p:txBody>
      </p:sp>
    </p:spTree>
    <p:extLst>
      <p:ext uri="{BB962C8B-B14F-4D97-AF65-F5344CB8AC3E}">
        <p14:creationId xmlns:p14="http://schemas.microsoft.com/office/powerpoint/2010/main" val="1269867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a:solidFill>
                  <a:prstClr val="black"/>
                </a:solidFill>
              </a:rPr>
              <a:t>(Academic Institution )</a:t>
            </a: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Data Flow</a:t>
            </a:r>
            <a:endParaRPr lang="en-GB" altLang="en-US" sz="3000" b="1" dirty="0">
              <a:solidFill>
                <a:srgbClr val="00B0F0"/>
              </a:solidFill>
            </a:endParaRPr>
          </a:p>
        </p:txBody>
      </p:sp>
    </p:spTree>
    <p:extLst>
      <p:ext uri="{BB962C8B-B14F-4D97-AF65-F5344CB8AC3E}">
        <p14:creationId xmlns:p14="http://schemas.microsoft.com/office/powerpoint/2010/main" val="228486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770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Error Metric Definitions</a:t>
            </a:r>
            <a:endParaRPr lang="en-GB" sz="3000" b="1" dirty="0">
              <a:solidFill>
                <a:srgbClr val="00B0F0"/>
              </a:solidFill>
            </a:endParaRPr>
          </a:p>
        </p:txBody>
      </p:sp>
      <p:sp>
        <p:nvSpPr>
          <p:cNvPr id="4" name="TextBox 3"/>
          <p:cNvSpPr txBox="1"/>
          <p:nvPr/>
        </p:nvSpPr>
        <p:spPr>
          <a:xfrm>
            <a:off x="251519" y="5517232"/>
            <a:ext cx="8605073" cy="369332"/>
          </a:xfrm>
          <a:prstGeom prst="rect">
            <a:avLst/>
          </a:prstGeom>
          <a:noFill/>
        </p:spPr>
        <p:txBody>
          <a:bodyPr wrap="square" rtlCol="0">
            <a:spAutoFit/>
          </a:bodyPr>
          <a:lstStyle/>
          <a:p>
            <a:pPr algn="ctr"/>
            <a:r>
              <a:rPr lang="en-GB" dirty="0">
                <a:solidFill>
                  <a:srgbClr val="00B0F0"/>
                </a:solidFill>
              </a:rPr>
              <a:t>See PCWG-Share-01 Definition Document for Further Details</a:t>
            </a:r>
          </a:p>
        </p:txBody>
      </p:sp>
    </p:spTree>
    <p:extLst>
      <p:ext uri="{BB962C8B-B14F-4D97-AF65-F5344CB8AC3E}">
        <p14:creationId xmlns:p14="http://schemas.microsoft.com/office/powerpoint/2010/main" val="17971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03588"/>
            <a:ext cx="8774624" cy="5849748"/>
          </a:xfrm>
          <a:prstGeom prst="rect">
            <a:avLst/>
          </a:prstGeom>
        </p:spPr>
      </p:pic>
      <p:sp>
        <p:nvSpPr>
          <p:cNvPr id="5" name="TextBox 4"/>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Submissions by Participant Type</a:t>
            </a:r>
            <a:endParaRPr lang="en-GB" altLang="en-US" sz="3000" b="1" dirty="0">
              <a:solidFill>
                <a:srgbClr val="00B0F0"/>
              </a:solidFill>
            </a:endParaRPr>
          </a:p>
        </p:txBody>
      </p:sp>
    </p:spTree>
    <p:extLst>
      <p:ext uri="{BB962C8B-B14F-4D97-AF65-F5344CB8AC3E}">
        <p14:creationId xmlns:p14="http://schemas.microsoft.com/office/powerpoint/2010/main" val="853663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ower Curves\Working Group\PCWG-Share\AggregatedDecFinal\0.5.8\BaselineErrorsByRange_SWVersionto0.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89384"/>
            <a:ext cx="8927976" cy="59519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89045"/>
            <a:ext cx="8928992" cy="5952662"/>
          </a:xfrm>
          <a:prstGeom prst="rect">
            <a:avLst/>
          </a:prstGeom>
        </p:spPr>
      </p:pic>
      <p:sp>
        <p:nvSpPr>
          <p:cNvPr id="4" name="Rounded Rectangle 3"/>
          <p:cNvSpPr/>
          <p:nvPr/>
        </p:nvSpPr>
        <p:spPr>
          <a:xfrm>
            <a:off x="683568" y="4149080"/>
            <a:ext cx="612068" cy="187220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p:cNvSpPr txBox="1"/>
          <p:nvPr/>
        </p:nvSpPr>
        <p:spPr>
          <a:xfrm>
            <a:off x="767675" y="2755536"/>
            <a:ext cx="3228262" cy="923330"/>
          </a:xfrm>
          <a:prstGeom prst="rect">
            <a:avLst/>
          </a:prstGeom>
          <a:noFill/>
        </p:spPr>
        <p:txBody>
          <a:bodyPr wrap="square" rtlCol="0">
            <a:spAutoFit/>
          </a:bodyPr>
          <a:lstStyle/>
          <a:p>
            <a:pPr algn="ctr"/>
            <a:r>
              <a:rPr lang="en-GB" b="1" u="sng" dirty="0" smtClean="0">
                <a:solidFill>
                  <a:srgbClr val="FF0000"/>
                </a:solidFill>
              </a:rPr>
              <a:t>Erroneous Outliers</a:t>
            </a:r>
            <a:r>
              <a:rPr lang="en-GB" b="1" dirty="0" smtClean="0">
                <a:solidFill>
                  <a:srgbClr val="FF0000"/>
                </a:solidFill>
              </a:rPr>
              <a:t>: unexpectedly </a:t>
            </a:r>
            <a:r>
              <a:rPr lang="en-GB" b="1" dirty="0">
                <a:solidFill>
                  <a:srgbClr val="FF0000"/>
                </a:solidFill>
              </a:rPr>
              <a:t>large errors for baseline inner </a:t>
            </a:r>
            <a:r>
              <a:rPr lang="en-GB" b="1" dirty="0" smtClean="0">
                <a:solidFill>
                  <a:srgbClr val="FF0000"/>
                </a:solidFill>
              </a:rPr>
              <a:t>range</a:t>
            </a:r>
            <a:endParaRPr lang="en-GB" b="1" dirty="0">
              <a:solidFill>
                <a:srgbClr val="FF0000"/>
              </a:solidFill>
            </a:endParaRPr>
          </a:p>
        </p:txBody>
      </p:sp>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Baseline Error, Inner vs Outer Range</a:t>
            </a:r>
            <a:endParaRPr lang="en-GB" altLang="en-US" sz="3000" b="1" dirty="0">
              <a:solidFill>
                <a:srgbClr val="00B0F0"/>
              </a:solidFill>
            </a:endParaRPr>
          </a:p>
        </p:txBody>
      </p:sp>
      <p:cxnSp>
        <p:nvCxnSpPr>
          <p:cNvPr id="8" name="Straight Arrow Connector 7"/>
          <p:cNvCxnSpPr/>
          <p:nvPr/>
        </p:nvCxnSpPr>
        <p:spPr>
          <a:xfrm>
            <a:off x="1547664" y="5661248"/>
            <a:ext cx="5976664"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5235" y="4293096"/>
            <a:ext cx="2376264" cy="1200329"/>
          </a:xfrm>
          <a:prstGeom prst="rect">
            <a:avLst/>
          </a:prstGeom>
          <a:solidFill>
            <a:schemeClr val="bg1">
              <a:lumMod val="75000"/>
            </a:schemeClr>
          </a:solidFill>
          <a:ln w="25400">
            <a:solidFill>
              <a:schemeClr val="tx1"/>
            </a:solidFill>
          </a:ln>
        </p:spPr>
        <p:txBody>
          <a:bodyPr wrap="square" rtlCol="0">
            <a:spAutoFit/>
          </a:bodyPr>
          <a:lstStyle/>
          <a:p>
            <a:pPr algn="ctr"/>
            <a:r>
              <a:rPr lang="en-GB" dirty="0">
                <a:solidFill>
                  <a:prstClr val="black"/>
                </a:solidFill>
              </a:rPr>
              <a:t>‘Uncertainty’ associated with</a:t>
            </a:r>
          </a:p>
          <a:p>
            <a:pPr algn="ctr"/>
            <a:r>
              <a:rPr lang="en-GB" dirty="0">
                <a:solidFill>
                  <a:prstClr val="black"/>
                </a:solidFill>
              </a:rPr>
              <a:t>‘Outer Range’ effects.</a:t>
            </a:r>
          </a:p>
          <a:p>
            <a:pPr algn="ctr"/>
            <a:r>
              <a:rPr lang="en-GB" dirty="0" err="1">
                <a:solidFill>
                  <a:prstClr val="black"/>
                </a:solidFill>
              </a:rPr>
              <a:t>Std</a:t>
            </a:r>
            <a:r>
              <a:rPr lang="en-GB" dirty="0">
                <a:solidFill>
                  <a:prstClr val="black"/>
                </a:solidFill>
              </a:rPr>
              <a:t> Dev ≈ 2%</a:t>
            </a:r>
          </a:p>
        </p:txBody>
      </p:sp>
      <p:sp>
        <p:nvSpPr>
          <p:cNvPr id="12" name="Rounded Rectangle 11"/>
          <p:cNvSpPr/>
          <p:nvPr/>
        </p:nvSpPr>
        <p:spPr>
          <a:xfrm>
            <a:off x="2843808" y="5216425"/>
            <a:ext cx="924006" cy="8401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TextBox 12"/>
          <p:cNvSpPr txBox="1"/>
          <p:nvPr/>
        </p:nvSpPr>
        <p:spPr>
          <a:xfrm>
            <a:off x="1619672" y="4002423"/>
            <a:ext cx="2448272" cy="1200329"/>
          </a:xfrm>
          <a:prstGeom prst="rect">
            <a:avLst/>
          </a:prstGeom>
          <a:noFill/>
        </p:spPr>
        <p:txBody>
          <a:bodyPr wrap="square" rtlCol="0">
            <a:spAutoFit/>
          </a:bodyPr>
          <a:lstStyle/>
          <a:p>
            <a:pPr algn="ctr"/>
            <a:r>
              <a:rPr lang="en-GB" b="1" u="sng" dirty="0" smtClean="0">
                <a:solidFill>
                  <a:srgbClr val="FF0000"/>
                </a:solidFill>
              </a:rPr>
              <a:t>Interpolation Issue</a:t>
            </a:r>
            <a:r>
              <a:rPr lang="en-GB" b="1" dirty="0" smtClean="0">
                <a:solidFill>
                  <a:srgbClr val="FF0000"/>
                </a:solidFill>
              </a:rPr>
              <a:t>: </a:t>
            </a:r>
            <a:r>
              <a:rPr lang="en-GB" b="1" dirty="0" smtClean="0">
                <a:solidFill>
                  <a:srgbClr val="FF0000"/>
                </a:solidFill>
              </a:rPr>
              <a:t>Smaller </a:t>
            </a:r>
            <a:r>
              <a:rPr lang="en-GB" b="1" dirty="0">
                <a:solidFill>
                  <a:srgbClr val="FF0000"/>
                </a:solidFill>
              </a:rPr>
              <a:t>inner baseline errors still warrant further investigation</a:t>
            </a:r>
          </a:p>
        </p:txBody>
      </p:sp>
      <p:sp>
        <p:nvSpPr>
          <p:cNvPr id="11" name="TextBox 10"/>
          <p:cNvSpPr txBox="1"/>
          <p:nvPr/>
        </p:nvSpPr>
        <p:spPr>
          <a:xfrm>
            <a:off x="5355089" y="1340768"/>
            <a:ext cx="2169239" cy="369332"/>
          </a:xfrm>
          <a:prstGeom prst="rect">
            <a:avLst/>
          </a:prstGeom>
          <a:noFill/>
        </p:spPr>
        <p:txBody>
          <a:bodyPr wrap="square" rtlCol="0">
            <a:spAutoFit/>
          </a:bodyPr>
          <a:lstStyle/>
          <a:p>
            <a:r>
              <a:rPr lang="en-GB" b="1" dirty="0">
                <a:solidFill>
                  <a:srgbClr val="00B0F0"/>
                </a:solidFill>
              </a:rPr>
              <a:t>Version 0.5.9/10</a:t>
            </a:r>
          </a:p>
        </p:txBody>
      </p:sp>
      <p:cxnSp>
        <p:nvCxnSpPr>
          <p:cNvPr id="6" name="Straight Arrow Connector 5"/>
          <p:cNvCxnSpPr/>
          <p:nvPr/>
        </p:nvCxnSpPr>
        <p:spPr>
          <a:xfrm flipH="1">
            <a:off x="1340730" y="3678866"/>
            <a:ext cx="472864" cy="470214"/>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36017" y="5128367"/>
            <a:ext cx="409866" cy="235107"/>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54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2" grpId="0" animBg="1"/>
      <p:bldP spid="1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5200" b="1" dirty="0" smtClean="0">
                <a:solidFill>
                  <a:srgbClr val="00B0F0"/>
                </a:solidFill>
              </a:rPr>
              <a:t>POWER CURVE</a:t>
            </a:r>
          </a:p>
          <a:p>
            <a:pPr algn="ctr"/>
            <a:r>
              <a:rPr lang="en-GB" altLang="en-US" sz="5200" b="1" dirty="0" smtClean="0">
                <a:solidFill>
                  <a:srgbClr val="00B0F0"/>
                </a:solidFill>
              </a:rPr>
              <a:t>INTERPOLATION ISSUE</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90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900</Words>
  <Application>Microsoft Office PowerPoint</Application>
  <PresentationFormat>On-screen Show (4:3)</PresentationFormat>
  <Paragraphs>134</Paragraphs>
  <Slides>24</Slides>
  <Notes>1</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Office Theme</vt:lpstr>
      <vt:lpstr>1_Office Theme</vt:lpstr>
      <vt:lpstr>17_Default Design</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Residual Error</vt:lpstr>
      <vt:lpstr>Possible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5</cp:revision>
  <dcterms:created xsi:type="dcterms:W3CDTF">2016-03-10T07:56:16Z</dcterms:created>
  <dcterms:modified xsi:type="dcterms:W3CDTF">2016-04-25T13:23:31Z</dcterms:modified>
</cp:coreProperties>
</file>