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0" r:id="rId1"/>
  </p:sldMasterIdLst>
  <p:notesMasterIdLst>
    <p:notesMasterId r:id="rId15"/>
  </p:notesMasterIdLst>
  <p:sldIdLst>
    <p:sldId id="256" r:id="rId2"/>
    <p:sldId id="311" r:id="rId3"/>
    <p:sldId id="312" r:id="rId4"/>
    <p:sldId id="313" r:id="rId5"/>
    <p:sldId id="314" r:id="rId6"/>
    <p:sldId id="315" r:id="rId7"/>
    <p:sldId id="320" r:id="rId8"/>
    <p:sldId id="316" r:id="rId9"/>
    <p:sldId id="321" r:id="rId10"/>
    <p:sldId id="317" r:id="rId11"/>
    <p:sldId id="318" r:id="rId12"/>
    <p:sldId id="319" r:id="rId13"/>
    <p:sldId id="310" r:id="rId14"/>
  </p:sldIdLst>
  <p:sldSz cx="9144000" cy="6858000" type="screen4x3"/>
  <p:notesSz cx="6797675" cy="9928225"/>
  <p:defaultTextStyle>
    <a:defPPr>
      <a:defRPr lang="de-DE"/>
    </a:defPPr>
    <a:lvl1pPr algn="l" rtl="0" fontAlgn="base">
      <a:spcBef>
        <a:spcPct val="0"/>
      </a:spcBef>
      <a:spcAft>
        <a:spcPct val="0"/>
      </a:spcAft>
      <a:defRPr sz="1200" kern="1200">
        <a:solidFill>
          <a:srgbClr val="0070C0"/>
        </a:solidFill>
        <a:latin typeface="Verdana" pitchFamily="34" charset="0"/>
        <a:ea typeface="+mn-ea"/>
        <a:cs typeface="Arial" charset="0"/>
      </a:defRPr>
    </a:lvl1pPr>
    <a:lvl2pPr marL="457200" algn="l" rtl="0" fontAlgn="base">
      <a:spcBef>
        <a:spcPct val="0"/>
      </a:spcBef>
      <a:spcAft>
        <a:spcPct val="0"/>
      </a:spcAft>
      <a:defRPr sz="1200" kern="1200">
        <a:solidFill>
          <a:srgbClr val="0070C0"/>
        </a:solidFill>
        <a:latin typeface="Verdana" pitchFamily="34" charset="0"/>
        <a:ea typeface="+mn-ea"/>
        <a:cs typeface="Arial" charset="0"/>
      </a:defRPr>
    </a:lvl2pPr>
    <a:lvl3pPr marL="914400" algn="l" rtl="0" fontAlgn="base">
      <a:spcBef>
        <a:spcPct val="0"/>
      </a:spcBef>
      <a:spcAft>
        <a:spcPct val="0"/>
      </a:spcAft>
      <a:defRPr sz="1200" kern="1200">
        <a:solidFill>
          <a:srgbClr val="0070C0"/>
        </a:solidFill>
        <a:latin typeface="Verdana" pitchFamily="34" charset="0"/>
        <a:ea typeface="+mn-ea"/>
        <a:cs typeface="Arial" charset="0"/>
      </a:defRPr>
    </a:lvl3pPr>
    <a:lvl4pPr marL="1371600" algn="l" rtl="0" fontAlgn="base">
      <a:spcBef>
        <a:spcPct val="0"/>
      </a:spcBef>
      <a:spcAft>
        <a:spcPct val="0"/>
      </a:spcAft>
      <a:defRPr sz="1200" kern="1200">
        <a:solidFill>
          <a:srgbClr val="0070C0"/>
        </a:solidFill>
        <a:latin typeface="Verdana" pitchFamily="34" charset="0"/>
        <a:ea typeface="+mn-ea"/>
        <a:cs typeface="Arial" charset="0"/>
      </a:defRPr>
    </a:lvl4pPr>
    <a:lvl5pPr marL="1828800" algn="l" rtl="0" fontAlgn="base">
      <a:spcBef>
        <a:spcPct val="0"/>
      </a:spcBef>
      <a:spcAft>
        <a:spcPct val="0"/>
      </a:spcAft>
      <a:defRPr sz="1200" kern="1200">
        <a:solidFill>
          <a:srgbClr val="0070C0"/>
        </a:solidFill>
        <a:latin typeface="Verdana" pitchFamily="34" charset="0"/>
        <a:ea typeface="+mn-ea"/>
        <a:cs typeface="Arial" charset="0"/>
      </a:defRPr>
    </a:lvl5pPr>
    <a:lvl6pPr marL="2286000" algn="l" defTabSz="914400" rtl="0" eaLnBrk="1" latinLnBrk="0" hangingPunct="1">
      <a:defRPr sz="1200" kern="1200">
        <a:solidFill>
          <a:srgbClr val="0070C0"/>
        </a:solidFill>
        <a:latin typeface="Verdana" pitchFamily="34" charset="0"/>
        <a:ea typeface="+mn-ea"/>
        <a:cs typeface="Arial" charset="0"/>
      </a:defRPr>
    </a:lvl6pPr>
    <a:lvl7pPr marL="2743200" algn="l" defTabSz="914400" rtl="0" eaLnBrk="1" latinLnBrk="0" hangingPunct="1">
      <a:defRPr sz="1200" kern="1200">
        <a:solidFill>
          <a:srgbClr val="0070C0"/>
        </a:solidFill>
        <a:latin typeface="Verdana" pitchFamily="34" charset="0"/>
        <a:ea typeface="+mn-ea"/>
        <a:cs typeface="Arial" charset="0"/>
      </a:defRPr>
    </a:lvl7pPr>
    <a:lvl8pPr marL="3200400" algn="l" defTabSz="914400" rtl="0" eaLnBrk="1" latinLnBrk="0" hangingPunct="1">
      <a:defRPr sz="1200" kern="1200">
        <a:solidFill>
          <a:srgbClr val="0070C0"/>
        </a:solidFill>
        <a:latin typeface="Verdana" pitchFamily="34" charset="0"/>
        <a:ea typeface="+mn-ea"/>
        <a:cs typeface="Arial" charset="0"/>
      </a:defRPr>
    </a:lvl8pPr>
    <a:lvl9pPr marL="3657600" algn="l" defTabSz="914400" rtl="0" eaLnBrk="1" latinLnBrk="0" hangingPunct="1">
      <a:defRPr sz="1200" kern="1200">
        <a:solidFill>
          <a:srgbClr val="0070C0"/>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E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9" d="100"/>
          <a:sy n="99" d="100"/>
        </p:scale>
        <p:origin x="-462" y="1362"/>
      </p:cViewPr>
      <p:guideLst>
        <p:guide orient="horz" pos="2160"/>
        <p:guide pos="2880"/>
      </p:guideLst>
    </p:cSldViewPr>
  </p:slideViewPr>
  <p:notesTextViewPr>
    <p:cViewPr>
      <p:scale>
        <a:sx n="1" d="1"/>
        <a:sy n="1" d="1"/>
      </p:scale>
      <p:origin x="0" y="0"/>
    </p:cViewPr>
  </p:notesTextViewPr>
  <p:sorterViewPr>
    <p:cViewPr>
      <p:scale>
        <a:sx n="100" d="100"/>
        <a:sy n="100" d="100"/>
      </p:scale>
      <p:origin x="0" y="160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 Id="rId9"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4.wmf"/><Relationship Id="rId5" Type="http://schemas.openxmlformats.org/officeDocument/2006/relationships/image" Target="../media/image23.wmf"/><Relationship Id="rId4"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C88952BC-9D41-475C-B87F-57DFA49B2B08}" type="datetimeFigureOut">
              <a:rPr lang="de-DE" smtClean="0"/>
              <a:t>10.03.2016</a:t>
            </a:fld>
            <a:endParaRPr lang="de-DE" dirty="0"/>
          </a:p>
        </p:txBody>
      </p:sp>
      <p:sp>
        <p:nvSpPr>
          <p:cNvPr id="4" name="Folienbildplatzhalt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79450" y="4716463"/>
            <a:ext cx="5438775" cy="4467225"/>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3C705146-448B-4C96-B4F3-CF4D23CCAC0A}" type="slidenum">
              <a:rPr lang="de-DE" smtClean="0"/>
              <a:t>‹Nr.›</a:t>
            </a:fld>
            <a:endParaRPr lang="de-DE" dirty="0"/>
          </a:p>
        </p:txBody>
      </p:sp>
    </p:spTree>
    <p:extLst>
      <p:ext uri="{BB962C8B-B14F-4D97-AF65-F5344CB8AC3E}">
        <p14:creationId xmlns:p14="http://schemas.microsoft.com/office/powerpoint/2010/main" val="3486012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www.windguard.de/"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elfolie">
    <p:spTree>
      <p:nvGrpSpPr>
        <p:cNvPr id="1" name=""/>
        <p:cNvGrpSpPr/>
        <p:nvPr/>
      </p:nvGrpSpPr>
      <p:grpSpPr>
        <a:xfrm>
          <a:off x="0" y="0"/>
          <a:ext cx="0" cy="0"/>
          <a:chOff x="0" y="0"/>
          <a:chExt cx="0" cy="0"/>
        </a:xfrm>
      </p:grpSpPr>
      <p:sp>
        <p:nvSpPr>
          <p:cNvPr id="2" name="Rechteck 1"/>
          <p:cNvSpPr/>
          <p:nvPr userDrawn="1"/>
        </p:nvSpPr>
        <p:spPr bwMode="auto">
          <a:xfrm>
            <a:off x="0" y="1988840"/>
            <a:ext cx="7020272" cy="1440160"/>
          </a:xfrm>
          <a:prstGeom prst="rect">
            <a:avLst/>
          </a:prstGeom>
          <a:solidFill>
            <a:srgbClr val="005E9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ln>
                <a:noFill/>
              </a:ln>
              <a:solidFill>
                <a:srgbClr val="0070C0"/>
              </a:solidFill>
              <a:effectLst/>
              <a:latin typeface="Verdana" pitchFamily="34" charset="0"/>
            </a:endParaRPr>
          </a:p>
        </p:txBody>
      </p:sp>
      <p:sp>
        <p:nvSpPr>
          <p:cNvPr id="9218" name="Rectangle 2"/>
          <p:cNvSpPr>
            <a:spLocks noGrp="1" noChangeArrowheads="1"/>
          </p:cNvSpPr>
          <p:nvPr>
            <p:ph type="ctrTitle"/>
          </p:nvPr>
        </p:nvSpPr>
        <p:spPr>
          <a:xfrm>
            <a:off x="467544" y="1988840"/>
            <a:ext cx="5472608" cy="1440160"/>
          </a:xfrm>
        </p:spPr>
        <p:txBody>
          <a:bodyPr/>
          <a:lstStyle>
            <a:lvl1pPr algn="l">
              <a:defRPr sz="2800">
                <a:solidFill>
                  <a:schemeClr val="bg1"/>
                </a:solidFill>
              </a:defRPr>
            </a:lvl1pPr>
          </a:lstStyle>
          <a:p>
            <a:r>
              <a:rPr lang="de-DE" smtClean="0"/>
              <a:t>Titelmasterformat durch Klicken bearbeiten</a:t>
            </a:r>
            <a:endParaRPr lang="de-DE" dirty="0"/>
          </a:p>
        </p:txBody>
      </p:sp>
      <p:sp>
        <p:nvSpPr>
          <p:cNvPr id="9219" name="Rectangle 3"/>
          <p:cNvSpPr>
            <a:spLocks noGrp="1" noChangeArrowheads="1"/>
          </p:cNvSpPr>
          <p:nvPr>
            <p:ph type="subTitle" idx="1"/>
          </p:nvPr>
        </p:nvSpPr>
        <p:spPr>
          <a:xfrm>
            <a:off x="5292080" y="4509120"/>
            <a:ext cx="3589123" cy="1080120"/>
          </a:xfrm>
        </p:spPr>
        <p:txBody>
          <a:bodyPr/>
          <a:lstStyle>
            <a:lvl1pPr marL="0" indent="0" algn="r">
              <a:buFontTx/>
              <a:buNone/>
              <a:defRPr>
                <a:solidFill>
                  <a:srgbClr val="0070C0"/>
                </a:solidFill>
              </a:defRPr>
            </a:lvl1pPr>
          </a:lstStyle>
          <a:p>
            <a:r>
              <a:rPr lang="de-DE" smtClean="0"/>
              <a:t>Formatvorlage des Untertitelmasters durch Klicken bearbeiten</a:t>
            </a:r>
            <a:endParaRPr lang="de-DE" dirty="0"/>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7544" y="476672"/>
            <a:ext cx="3005928" cy="770381"/>
          </a:xfrm>
          <a:prstGeom prst="rect">
            <a:avLst/>
          </a:prstGeom>
        </p:spPr>
      </p:pic>
    </p:spTree>
    <p:extLst>
      <p:ext uri="{BB962C8B-B14F-4D97-AF65-F5344CB8AC3E}">
        <p14:creationId xmlns:p14="http://schemas.microsoft.com/office/powerpoint/2010/main" val="3057985920"/>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etzteFolie">
    <p:spTree>
      <p:nvGrpSpPr>
        <p:cNvPr id="1" name=""/>
        <p:cNvGrpSpPr/>
        <p:nvPr/>
      </p:nvGrpSpPr>
      <p:grpSpPr>
        <a:xfrm>
          <a:off x="0" y="0"/>
          <a:ext cx="0" cy="0"/>
          <a:chOff x="0" y="0"/>
          <a:chExt cx="0" cy="0"/>
        </a:xfrm>
      </p:grpSpPr>
      <p:sp>
        <p:nvSpPr>
          <p:cNvPr id="2" name="Rechteck 1"/>
          <p:cNvSpPr/>
          <p:nvPr userDrawn="1"/>
        </p:nvSpPr>
        <p:spPr bwMode="auto">
          <a:xfrm>
            <a:off x="0" y="1988840"/>
            <a:ext cx="7020272" cy="1440160"/>
          </a:xfrm>
          <a:prstGeom prst="rect">
            <a:avLst/>
          </a:prstGeom>
          <a:solidFill>
            <a:srgbClr val="005E9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ln>
                <a:noFill/>
              </a:ln>
              <a:solidFill>
                <a:srgbClr val="0070C0"/>
              </a:solidFill>
              <a:effectLst/>
              <a:latin typeface="Verdana" pitchFamily="34" charset="0"/>
            </a:endParaRPr>
          </a:p>
        </p:txBody>
      </p:sp>
      <p:sp>
        <p:nvSpPr>
          <p:cNvPr id="9219" name="Rectangle 3"/>
          <p:cNvSpPr>
            <a:spLocks noGrp="1" noChangeArrowheads="1"/>
          </p:cNvSpPr>
          <p:nvPr>
            <p:ph type="subTitle" idx="1" hasCustomPrompt="1"/>
          </p:nvPr>
        </p:nvSpPr>
        <p:spPr>
          <a:xfrm>
            <a:off x="4572000" y="4005064"/>
            <a:ext cx="4385091" cy="1080120"/>
          </a:xfrm>
        </p:spPr>
        <p:txBody>
          <a:bodyPr/>
          <a:lstStyle>
            <a:lvl1pPr marL="0" indent="0" algn="r">
              <a:buFontTx/>
              <a:buNone/>
              <a:defRPr sz="2000" baseline="0">
                <a:solidFill>
                  <a:srgbClr val="0070C0"/>
                </a:solidFill>
              </a:defRPr>
            </a:lvl1pPr>
          </a:lstStyle>
          <a:p>
            <a:pPr>
              <a:spcAft>
                <a:spcPts val="600"/>
              </a:spcAft>
            </a:pPr>
            <a:r>
              <a:rPr lang="de-DE" sz="1800" dirty="0" smtClean="0"/>
              <a:t>Name &amp; Kontakt des Vortragenden </a:t>
            </a:r>
          </a:p>
          <a:p>
            <a:pPr>
              <a:spcAft>
                <a:spcPts val="600"/>
              </a:spcAft>
            </a:pPr>
            <a:r>
              <a:rPr lang="de-DE" sz="1800" dirty="0" smtClean="0"/>
              <a:t>Email-Adresse@windguard.de</a:t>
            </a:r>
            <a:endParaRPr lang="de-DE" sz="1800" dirty="0"/>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7544" y="476672"/>
            <a:ext cx="3005928" cy="770381"/>
          </a:xfrm>
          <a:prstGeom prst="rect">
            <a:avLst/>
          </a:prstGeom>
        </p:spPr>
      </p:pic>
      <p:pic>
        <p:nvPicPr>
          <p:cNvPr id="1026" name="Picture 2">
            <a:hlinkClick r:id="rId3"/>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7968" y="5877272"/>
            <a:ext cx="3812544" cy="998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2"/>
          <p:cNvSpPr>
            <a:spLocks noGrp="1" noChangeArrowheads="1"/>
          </p:cNvSpPr>
          <p:nvPr>
            <p:ph type="ctrTitle"/>
          </p:nvPr>
        </p:nvSpPr>
        <p:spPr>
          <a:xfrm>
            <a:off x="467544" y="1988840"/>
            <a:ext cx="5472608" cy="1440160"/>
          </a:xfrm>
        </p:spPr>
        <p:txBody>
          <a:bodyPr/>
          <a:lstStyle>
            <a:lvl1pPr algn="l">
              <a:defRPr sz="2800">
                <a:solidFill>
                  <a:schemeClr val="bg1"/>
                </a:solidFill>
              </a:defRPr>
            </a:lvl1pPr>
          </a:lstStyle>
          <a:p>
            <a:r>
              <a:rPr lang="de-DE" smtClean="0"/>
              <a:t>Titelmasterformat durch Klicken bearbeiten</a:t>
            </a:r>
            <a:endParaRPr lang="de-DE" dirty="0"/>
          </a:p>
        </p:txBody>
      </p:sp>
    </p:spTree>
    <p:extLst>
      <p:ext uri="{BB962C8B-B14F-4D97-AF65-F5344CB8AC3E}">
        <p14:creationId xmlns:p14="http://schemas.microsoft.com/office/powerpoint/2010/main" val="389251521"/>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23528" y="476325"/>
            <a:ext cx="5040312" cy="432395"/>
          </a:xfrm>
        </p:spPr>
        <p:txBody>
          <a:bodyPr/>
          <a:lstStyle>
            <a:lvl1pPr>
              <a:defRPr sz="2200"/>
            </a:lvl1pPr>
          </a:lstStyle>
          <a:p>
            <a:r>
              <a:rPr lang="de-DE" dirty="0" smtClean="0"/>
              <a:t>Titelmasterformat </a:t>
            </a:r>
            <a:r>
              <a:rPr lang="de-DE" dirty="0" err="1" smtClean="0"/>
              <a:t>durchbeiten</a:t>
            </a:r>
            <a:endParaRPr lang="de-DE" dirty="0"/>
          </a:p>
        </p:txBody>
      </p:sp>
      <p:sp>
        <p:nvSpPr>
          <p:cNvPr id="3" name="Inhaltsplatzhalter 2"/>
          <p:cNvSpPr>
            <a:spLocks noGrp="1"/>
          </p:cNvSpPr>
          <p:nvPr>
            <p:ph idx="1"/>
          </p:nvPr>
        </p:nvSpPr>
        <p:spPr>
          <a:xfrm>
            <a:off x="457200" y="1484784"/>
            <a:ext cx="8229600" cy="4641379"/>
          </a:xfrm>
        </p:spPr>
        <p:txBody>
          <a:bodyPr/>
          <a:lstStyle>
            <a:lvl1pPr>
              <a:defRPr sz="2000"/>
            </a:lvl1pPr>
            <a:lvl2pPr>
              <a:defRPr sz="2000"/>
            </a:lvl2pPr>
            <a:lvl3pPr>
              <a:defRPr sz="2000"/>
            </a:lvl3pPr>
            <a:lvl4pPr>
              <a:defRPr sz="2000"/>
            </a:lvl4pPr>
            <a:lvl5pPr>
              <a:defRPr sz="2000"/>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Rectangle 4"/>
          <p:cNvSpPr>
            <a:spLocks noGrp="1" noChangeArrowheads="1"/>
          </p:cNvSpPr>
          <p:nvPr>
            <p:ph type="dt" sz="half" idx="10"/>
          </p:nvPr>
        </p:nvSpPr>
        <p:spPr>
          <a:xfrm>
            <a:off x="467544" y="6381328"/>
            <a:ext cx="1727200" cy="360363"/>
          </a:xfrm>
          <a:prstGeom prst="rect">
            <a:avLst/>
          </a:prstGeom>
          <a:ln/>
        </p:spPr>
        <p:txBody>
          <a:bodyPr/>
          <a:lstStyle>
            <a:lvl1pPr>
              <a:defRPr sz="1600">
                <a:solidFill>
                  <a:srgbClr val="005E96"/>
                </a:solidFill>
              </a:defRPr>
            </a:lvl1pPr>
          </a:lstStyle>
          <a:p>
            <a:pPr>
              <a:defRPr/>
            </a:pPr>
            <a:fld id="{AEF00D38-55C5-43BC-9DA2-89C41F0EBA69}" type="datetime1">
              <a:rPr lang="de-DE" smtClean="0"/>
              <a:t>10.03.2016</a:t>
            </a:fld>
            <a:endParaRPr lang="de-DE" dirty="0"/>
          </a:p>
        </p:txBody>
      </p:sp>
      <p:sp>
        <p:nvSpPr>
          <p:cNvPr id="5" name="Rectangle 6"/>
          <p:cNvSpPr>
            <a:spLocks noGrp="1" noChangeArrowheads="1"/>
          </p:cNvSpPr>
          <p:nvPr>
            <p:ph type="sldNum" sz="quarter" idx="11"/>
          </p:nvPr>
        </p:nvSpPr>
        <p:spPr>
          <a:xfrm>
            <a:off x="7235825" y="6381750"/>
            <a:ext cx="1522413" cy="360363"/>
          </a:xfrm>
          <a:prstGeom prst="rect">
            <a:avLst/>
          </a:prstGeom>
          <a:ln/>
        </p:spPr>
        <p:txBody>
          <a:bodyPr/>
          <a:lstStyle>
            <a:lvl1pPr algn="r">
              <a:defRPr sz="1600" b="0" i="0"/>
            </a:lvl1pPr>
          </a:lstStyle>
          <a:p>
            <a:pPr>
              <a:defRPr/>
            </a:pPr>
            <a:fld id="{04973A02-B17B-44BF-B5B3-0D668247C67C}" type="slidenum">
              <a:rPr lang="de-DE" smtClean="0"/>
              <a:pPr>
                <a:defRPr/>
              </a:pPr>
              <a:t>‹Nr.›</a:t>
            </a:fld>
            <a:endParaRPr lang="de-DE" dirty="0"/>
          </a:p>
        </p:txBody>
      </p:sp>
      <p:sp>
        <p:nvSpPr>
          <p:cNvPr id="7" name="Text Box 8"/>
          <p:cNvSpPr txBox="1">
            <a:spLocks noChangeArrowheads="1"/>
          </p:cNvSpPr>
          <p:nvPr userDrawn="1"/>
        </p:nvSpPr>
        <p:spPr bwMode="auto">
          <a:xfrm>
            <a:off x="3131840" y="6402814"/>
            <a:ext cx="28803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r" eaLnBrk="0" hangingPunct="0">
              <a:defRPr sz="1200">
                <a:solidFill>
                  <a:srgbClr val="0070C0"/>
                </a:solidFill>
                <a:latin typeface="Verdana" pitchFamily="34" charset="0"/>
              </a:defRPr>
            </a:lvl1pPr>
            <a:lvl2pPr marL="742950" indent="-285750" algn="r" eaLnBrk="0" hangingPunct="0">
              <a:defRPr sz="1200">
                <a:solidFill>
                  <a:srgbClr val="0070C0"/>
                </a:solidFill>
                <a:latin typeface="Verdana" pitchFamily="34" charset="0"/>
              </a:defRPr>
            </a:lvl2pPr>
            <a:lvl3pPr marL="1143000" indent="-228600" algn="r" eaLnBrk="0" hangingPunct="0">
              <a:defRPr sz="1200">
                <a:solidFill>
                  <a:srgbClr val="0070C0"/>
                </a:solidFill>
                <a:latin typeface="Verdana" pitchFamily="34" charset="0"/>
              </a:defRPr>
            </a:lvl3pPr>
            <a:lvl4pPr marL="1600200" indent="-228600" algn="r" eaLnBrk="0" hangingPunct="0">
              <a:defRPr sz="1200">
                <a:solidFill>
                  <a:srgbClr val="0070C0"/>
                </a:solidFill>
                <a:latin typeface="Verdana" pitchFamily="34" charset="0"/>
              </a:defRPr>
            </a:lvl4pPr>
            <a:lvl5pPr marL="2057400" indent="-228600" algn="r" eaLnBrk="0" hangingPunct="0">
              <a:defRPr sz="1200">
                <a:solidFill>
                  <a:srgbClr val="0070C0"/>
                </a:solidFill>
                <a:latin typeface="Verdana" pitchFamily="34" charset="0"/>
              </a:defRPr>
            </a:lvl5pPr>
            <a:lvl6pPr marL="2514600" indent="-228600" algn="r" eaLnBrk="0" fontAlgn="base" hangingPunct="0">
              <a:spcBef>
                <a:spcPct val="0"/>
              </a:spcBef>
              <a:spcAft>
                <a:spcPct val="0"/>
              </a:spcAft>
              <a:defRPr sz="1200">
                <a:solidFill>
                  <a:srgbClr val="0070C0"/>
                </a:solidFill>
                <a:latin typeface="Verdana" pitchFamily="34" charset="0"/>
              </a:defRPr>
            </a:lvl6pPr>
            <a:lvl7pPr marL="2971800" indent="-228600" algn="r" eaLnBrk="0" fontAlgn="base" hangingPunct="0">
              <a:spcBef>
                <a:spcPct val="0"/>
              </a:spcBef>
              <a:spcAft>
                <a:spcPct val="0"/>
              </a:spcAft>
              <a:defRPr sz="1200">
                <a:solidFill>
                  <a:srgbClr val="0070C0"/>
                </a:solidFill>
                <a:latin typeface="Verdana" pitchFamily="34" charset="0"/>
              </a:defRPr>
            </a:lvl7pPr>
            <a:lvl8pPr marL="3429000" indent="-228600" algn="r" eaLnBrk="0" fontAlgn="base" hangingPunct="0">
              <a:spcBef>
                <a:spcPct val="0"/>
              </a:spcBef>
              <a:spcAft>
                <a:spcPct val="0"/>
              </a:spcAft>
              <a:defRPr sz="1200">
                <a:solidFill>
                  <a:srgbClr val="0070C0"/>
                </a:solidFill>
                <a:latin typeface="Verdana" pitchFamily="34" charset="0"/>
              </a:defRPr>
            </a:lvl8pPr>
            <a:lvl9pPr marL="3886200" indent="-228600" algn="r" eaLnBrk="0" fontAlgn="base" hangingPunct="0">
              <a:spcBef>
                <a:spcPct val="0"/>
              </a:spcBef>
              <a:spcAft>
                <a:spcPct val="0"/>
              </a:spcAft>
              <a:defRPr sz="1200">
                <a:solidFill>
                  <a:srgbClr val="0070C0"/>
                </a:solidFill>
                <a:latin typeface="Verdana" pitchFamily="34" charset="0"/>
              </a:defRPr>
            </a:lvl9pPr>
          </a:lstStyle>
          <a:p>
            <a:pPr algn="ctr" eaLnBrk="1" hangingPunct="1"/>
            <a:r>
              <a:rPr lang="de-DE" altLang="de-DE" sz="1600" dirty="0" smtClean="0">
                <a:solidFill>
                  <a:schemeClr val="bg1"/>
                </a:solidFill>
              </a:rPr>
              <a:t>www.windguard.de</a:t>
            </a:r>
            <a:endParaRPr lang="de-DE" altLang="de-DE" sz="1600" dirty="0">
              <a:solidFill>
                <a:schemeClr val="bg1"/>
              </a:solidFill>
            </a:endParaRPr>
          </a:p>
        </p:txBody>
      </p:sp>
    </p:spTree>
    <p:extLst>
      <p:ext uri="{BB962C8B-B14F-4D97-AF65-F5344CB8AC3E}">
        <p14:creationId xmlns:p14="http://schemas.microsoft.com/office/powerpoint/2010/main" val="1607185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7200" y="1600200"/>
            <a:ext cx="4038600" cy="4525963"/>
          </a:xfrm>
        </p:spPr>
        <p:txBody>
          <a:bodyPr/>
          <a:lstStyle>
            <a:lvl1pPr>
              <a:defRPr sz="24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Inhaltsplatzhalter 3"/>
          <p:cNvSpPr>
            <a:spLocks noGrp="1"/>
          </p:cNvSpPr>
          <p:nvPr>
            <p:ph sz="half" idx="2"/>
          </p:nvPr>
        </p:nvSpPr>
        <p:spPr>
          <a:xfrm>
            <a:off x="4648200" y="1600200"/>
            <a:ext cx="4038600" cy="4525963"/>
          </a:xfrm>
        </p:spPr>
        <p:txBody>
          <a:bodyPr/>
          <a:lstStyle>
            <a:lvl1pPr algn="l" rtl="0" eaLnBrk="1" fontAlgn="base" hangingPunct="1">
              <a:spcBef>
                <a:spcPct val="20000"/>
              </a:spcBef>
              <a:spcAft>
                <a:spcPct val="0"/>
              </a:spcAft>
              <a:defRPr lang="de-DE" sz="2400" dirty="0" smtClean="0">
                <a:solidFill>
                  <a:srgbClr val="005E96"/>
                </a:solidFill>
                <a:latin typeface="+mn-lt"/>
                <a:ea typeface="+mn-ea"/>
                <a:cs typeface="+mn-cs"/>
              </a:defRPr>
            </a:lvl1pPr>
            <a:lvl2pPr algn="l" rtl="0" eaLnBrk="1" fontAlgn="base" hangingPunct="1">
              <a:spcBef>
                <a:spcPct val="20000"/>
              </a:spcBef>
              <a:spcAft>
                <a:spcPct val="0"/>
              </a:spcAft>
              <a:defRPr lang="de-DE" sz="2400" dirty="0" smtClean="0">
                <a:solidFill>
                  <a:srgbClr val="005E96"/>
                </a:solidFill>
                <a:latin typeface="+mn-lt"/>
                <a:ea typeface="+mn-ea"/>
                <a:cs typeface="+mn-cs"/>
              </a:defRPr>
            </a:lvl2pPr>
            <a:lvl3pPr algn="l" rtl="0" eaLnBrk="1" fontAlgn="base" hangingPunct="1">
              <a:spcBef>
                <a:spcPct val="20000"/>
              </a:spcBef>
              <a:spcAft>
                <a:spcPct val="0"/>
              </a:spcAft>
              <a:defRPr lang="de-DE" sz="2400" dirty="0" smtClean="0">
                <a:solidFill>
                  <a:srgbClr val="005E96"/>
                </a:solidFill>
                <a:latin typeface="+mn-lt"/>
                <a:ea typeface="+mn-ea"/>
                <a:cs typeface="+mn-cs"/>
              </a:defRPr>
            </a:lvl3pPr>
            <a:lvl4pPr algn="l" rtl="0" eaLnBrk="1" fontAlgn="base" hangingPunct="1">
              <a:spcBef>
                <a:spcPct val="20000"/>
              </a:spcBef>
              <a:spcAft>
                <a:spcPct val="0"/>
              </a:spcAft>
              <a:defRPr lang="de-DE" sz="2400" dirty="0" smtClean="0">
                <a:solidFill>
                  <a:srgbClr val="005E96"/>
                </a:solidFill>
                <a:latin typeface="+mn-lt"/>
                <a:ea typeface="+mn-ea"/>
                <a:cs typeface="+mn-cs"/>
              </a:defRPr>
            </a:lvl4pPr>
            <a:lvl5pPr algn="l" rtl="0" eaLnBrk="1" fontAlgn="base" hangingPunct="1">
              <a:spcBef>
                <a:spcPct val="20000"/>
              </a:spcBef>
              <a:spcAft>
                <a:spcPct val="0"/>
              </a:spcAft>
              <a:defRPr lang="de-DE" sz="2400" dirty="0">
                <a:solidFill>
                  <a:srgbClr val="005E96"/>
                </a:solidFill>
                <a:latin typeface="+mn-lt"/>
                <a:ea typeface="+mn-ea"/>
                <a:cs typeface="+mn-c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Rectangle 4"/>
          <p:cNvSpPr>
            <a:spLocks noGrp="1" noChangeArrowheads="1"/>
          </p:cNvSpPr>
          <p:nvPr>
            <p:ph type="dt" sz="half" idx="10"/>
          </p:nvPr>
        </p:nvSpPr>
        <p:spPr>
          <a:xfrm>
            <a:off x="467544" y="6381328"/>
            <a:ext cx="1727200" cy="360363"/>
          </a:xfrm>
          <a:prstGeom prst="rect">
            <a:avLst/>
          </a:prstGeom>
          <a:ln/>
        </p:spPr>
        <p:txBody>
          <a:bodyPr/>
          <a:lstStyle>
            <a:lvl1pPr>
              <a:defRPr sz="1600">
                <a:solidFill>
                  <a:srgbClr val="005E96"/>
                </a:solidFill>
              </a:defRPr>
            </a:lvl1pPr>
          </a:lstStyle>
          <a:p>
            <a:pPr>
              <a:defRPr/>
            </a:pPr>
            <a:fld id="{F8456359-17FB-4757-84AC-510576F60AB2}" type="datetime1">
              <a:rPr lang="de-DE" smtClean="0"/>
              <a:t>10.03.2016</a:t>
            </a:fld>
            <a:endParaRPr lang="de-DE" dirty="0"/>
          </a:p>
        </p:txBody>
      </p:sp>
      <p:sp>
        <p:nvSpPr>
          <p:cNvPr id="9" name="Rectangle 6"/>
          <p:cNvSpPr>
            <a:spLocks noGrp="1" noChangeArrowheads="1"/>
          </p:cNvSpPr>
          <p:nvPr>
            <p:ph type="sldNum" sz="quarter" idx="11"/>
          </p:nvPr>
        </p:nvSpPr>
        <p:spPr>
          <a:xfrm>
            <a:off x="7235825" y="6381750"/>
            <a:ext cx="1522413" cy="360363"/>
          </a:xfrm>
          <a:prstGeom prst="rect">
            <a:avLst/>
          </a:prstGeom>
          <a:ln/>
        </p:spPr>
        <p:txBody>
          <a:bodyPr/>
          <a:lstStyle>
            <a:lvl1pPr>
              <a:defRPr sz="1600" b="0" i="0"/>
            </a:lvl1pPr>
          </a:lstStyle>
          <a:p>
            <a:pPr>
              <a:defRPr/>
            </a:pPr>
            <a:fld id="{04973A02-B17B-44BF-B5B3-0D668247C67C}" type="slidenum">
              <a:rPr lang="de-DE" smtClean="0"/>
              <a:pPr>
                <a:defRPr/>
              </a:pPr>
              <a:t>‹Nr.›</a:t>
            </a:fld>
            <a:endParaRPr lang="de-DE" dirty="0"/>
          </a:p>
        </p:txBody>
      </p:sp>
      <p:sp>
        <p:nvSpPr>
          <p:cNvPr id="7" name="Titel 1"/>
          <p:cNvSpPr>
            <a:spLocks noGrp="1"/>
          </p:cNvSpPr>
          <p:nvPr>
            <p:ph type="title" hasCustomPrompt="1"/>
          </p:nvPr>
        </p:nvSpPr>
        <p:spPr>
          <a:xfrm>
            <a:off x="323528" y="476325"/>
            <a:ext cx="5040312" cy="432395"/>
          </a:xfrm>
        </p:spPr>
        <p:txBody>
          <a:bodyPr/>
          <a:lstStyle/>
          <a:p>
            <a:r>
              <a:rPr lang="de-DE" dirty="0" smtClean="0"/>
              <a:t>Titelmasterformat </a:t>
            </a:r>
            <a:r>
              <a:rPr lang="de-DE" dirty="0" err="1" smtClean="0"/>
              <a:t>durchbeiten</a:t>
            </a:r>
            <a:endParaRPr lang="de-DE" dirty="0"/>
          </a:p>
        </p:txBody>
      </p:sp>
    </p:spTree>
    <p:extLst>
      <p:ext uri="{BB962C8B-B14F-4D97-AF65-F5344CB8AC3E}">
        <p14:creationId xmlns:p14="http://schemas.microsoft.com/office/powerpoint/2010/main" val="1574873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528" y="404664"/>
            <a:ext cx="5040312" cy="288032"/>
          </a:xfrm>
        </p:spPr>
        <p:txBody>
          <a:bodyPr/>
          <a:lstStyle/>
          <a:p>
            <a:r>
              <a:rPr lang="de-DE" smtClean="0"/>
              <a:t>Titelmasterformat durch Klicken bearbeiten</a:t>
            </a:r>
            <a:endParaRPr lang="de-DE" dirty="0"/>
          </a:p>
        </p:txBody>
      </p:sp>
      <p:sp>
        <p:nvSpPr>
          <p:cNvPr id="3" name="Rectangle 4"/>
          <p:cNvSpPr>
            <a:spLocks noGrp="1" noChangeArrowheads="1"/>
          </p:cNvSpPr>
          <p:nvPr>
            <p:ph type="dt" sz="half" idx="10"/>
          </p:nvPr>
        </p:nvSpPr>
        <p:spPr>
          <a:xfrm>
            <a:off x="468313" y="6381750"/>
            <a:ext cx="1727200" cy="360363"/>
          </a:xfrm>
          <a:prstGeom prst="rect">
            <a:avLst/>
          </a:prstGeom>
          <a:ln/>
        </p:spPr>
        <p:txBody>
          <a:bodyPr/>
          <a:lstStyle>
            <a:lvl1pPr>
              <a:defRPr/>
            </a:lvl1pPr>
          </a:lstStyle>
          <a:p>
            <a:pPr>
              <a:defRPr/>
            </a:pPr>
            <a:fld id="{6AF5DDF2-33EC-419E-826F-6E9B189E0A42}" type="datetime1">
              <a:rPr lang="de-DE" smtClean="0"/>
              <a:t>10.03.2016</a:t>
            </a:fld>
            <a:endParaRPr lang="de-DE" dirty="0"/>
          </a:p>
        </p:txBody>
      </p:sp>
      <p:sp>
        <p:nvSpPr>
          <p:cNvPr id="4" name="Rectangle 6"/>
          <p:cNvSpPr>
            <a:spLocks noGrp="1" noChangeArrowheads="1"/>
          </p:cNvSpPr>
          <p:nvPr>
            <p:ph type="sldNum" sz="quarter" idx="11"/>
          </p:nvPr>
        </p:nvSpPr>
        <p:spPr>
          <a:xfrm>
            <a:off x="7235825" y="6381750"/>
            <a:ext cx="1522413" cy="360363"/>
          </a:xfrm>
          <a:prstGeom prst="rect">
            <a:avLst/>
          </a:prstGeom>
          <a:ln/>
        </p:spPr>
        <p:txBody>
          <a:bodyPr/>
          <a:lstStyle>
            <a:lvl1pPr>
              <a:defRPr/>
            </a:lvl1pPr>
          </a:lstStyle>
          <a:p>
            <a:pPr>
              <a:defRPr/>
            </a:pPr>
            <a:fld id="{D4BA9C90-A096-4081-80DB-E8D1C937FF92}" type="slidenum">
              <a:rPr lang="de-DE"/>
              <a:pPr>
                <a:defRPr/>
              </a:pPr>
              <a:t>‹Nr.›</a:t>
            </a:fld>
            <a:endParaRPr lang="de-DE" dirty="0"/>
          </a:p>
        </p:txBody>
      </p:sp>
    </p:spTree>
    <p:extLst>
      <p:ext uri="{BB962C8B-B14F-4D97-AF65-F5344CB8AC3E}">
        <p14:creationId xmlns:p14="http://schemas.microsoft.com/office/powerpoint/2010/main" val="1310478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68313" y="6381750"/>
            <a:ext cx="1727200" cy="360363"/>
          </a:xfrm>
          <a:prstGeom prst="rect">
            <a:avLst/>
          </a:prstGeom>
          <a:ln/>
        </p:spPr>
        <p:txBody>
          <a:bodyPr/>
          <a:lstStyle>
            <a:lvl1pPr>
              <a:defRPr/>
            </a:lvl1pPr>
          </a:lstStyle>
          <a:p>
            <a:pPr>
              <a:defRPr/>
            </a:pPr>
            <a:fld id="{66062287-1683-4EAF-973C-59A26D7AA5A3}" type="datetime1">
              <a:rPr lang="de-DE" smtClean="0"/>
              <a:t>10.03.2016</a:t>
            </a:fld>
            <a:endParaRPr lang="de-DE" dirty="0"/>
          </a:p>
        </p:txBody>
      </p:sp>
      <p:sp>
        <p:nvSpPr>
          <p:cNvPr id="3" name="Rectangle 6"/>
          <p:cNvSpPr>
            <a:spLocks noGrp="1" noChangeArrowheads="1"/>
          </p:cNvSpPr>
          <p:nvPr>
            <p:ph type="sldNum" sz="quarter" idx="11"/>
          </p:nvPr>
        </p:nvSpPr>
        <p:spPr>
          <a:xfrm>
            <a:off x="7235825" y="6381750"/>
            <a:ext cx="1522413" cy="360363"/>
          </a:xfrm>
          <a:prstGeom prst="rect">
            <a:avLst/>
          </a:prstGeom>
          <a:ln/>
        </p:spPr>
        <p:txBody>
          <a:bodyPr/>
          <a:lstStyle>
            <a:lvl1pPr>
              <a:defRPr/>
            </a:lvl1pPr>
          </a:lstStyle>
          <a:p>
            <a:pPr>
              <a:defRPr/>
            </a:pPr>
            <a:fld id="{5E6C7ACB-36C7-4C1A-B02E-A2BA1A8A0EA7}" type="slidenum">
              <a:rPr lang="de-DE"/>
              <a:pPr>
                <a:defRPr/>
              </a:pPr>
              <a:t>‹Nr.›</a:t>
            </a:fld>
            <a:endParaRPr lang="de-DE" dirty="0"/>
          </a:p>
        </p:txBody>
      </p:sp>
    </p:spTree>
    <p:extLst>
      <p:ext uri="{BB962C8B-B14F-4D97-AF65-F5344CB8AC3E}">
        <p14:creationId xmlns:p14="http://schemas.microsoft.com/office/powerpoint/2010/main" val="4125229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95288" y="419100"/>
            <a:ext cx="5040312" cy="633413"/>
          </a:xfr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468313" y="1628775"/>
            <a:ext cx="4038600" cy="4525963"/>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59313" y="1628775"/>
            <a:ext cx="4038600" cy="4525963"/>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4"/>
          <p:cNvSpPr>
            <a:spLocks noGrp="1" noChangeArrowheads="1"/>
          </p:cNvSpPr>
          <p:nvPr>
            <p:ph type="dt" sz="half" idx="10"/>
          </p:nvPr>
        </p:nvSpPr>
        <p:spPr>
          <a:ln/>
        </p:spPr>
        <p:txBody>
          <a:bodyPr/>
          <a:lstStyle>
            <a:lvl1pPr>
              <a:defRPr/>
            </a:lvl1pPr>
          </a:lstStyle>
          <a:p>
            <a:pPr>
              <a:defRPr/>
            </a:pPr>
            <a:endParaRPr lang="de-DE" dirty="0"/>
          </a:p>
        </p:txBody>
      </p:sp>
      <p:sp>
        <p:nvSpPr>
          <p:cNvPr id="6" name="Rectangle 6"/>
          <p:cNvSpPr>
            <a:spLocks noGrp="1" noChangeArrowheads="1"/>
          </p:cNvSpPr>
          <p:nvPr>
            <p:ph type="sldNum" sz="quarter" idx="11"/>
          </p:nvPr>
        </p:nvSpPr>
        <p:spPr>
          <a:ln/>
        </p:spPr>
        <p:txBody>
          <a:bodyPr/>
          <a:lstStyle>
            <a:lvl1pPr>
              <a:defRPr/>
            </a:lvl1pPr>
          </a:lstStyle>
          <a:p>
            <a:pPr>
              <a:defRPr/>
            </a:pPr>
            <a:fld id="{F4697BDF-5741-48EC-ABF3-2827A808E831}" type="slidenum">
              <a:rPr lang="de-DE"/>
              <a:pPr>
                <a:defRPr/>
              </a:pPr>
              <a:t>‹Nr.›</a:t>
            </a:fld>
            <a:endParaRPr lang="de-DE" dirty="0"/>
          </a:p>
        </p:txBody>
      </p:sp>
      <p:sp>
        <p:nvSpPr>
          <p:cNvPr id="7" name="Rectangle 13"/>
          <p:cNvSpPr>
            <a:spLocks noGrp="1" noChangeArrowheads="1"/>
          </p:cNvSpPr>
          <p:nvPr>
            <p:ph type="ftr" sz="quarter" idx="12"/>
          </p:nvPr>
        </p:nvSpPr>
        <p:spPr>
          <a:xfrm>
            <a:off x="3059113" y="6381750"/>
            <a:ext cx="2743200" cy="360363"/>
          </a:xfrm>
          <a:prstGeom prst="rect">
            <a:avLst/>
          </a:prstGeom>
          <a:ln/>
        </p:spPr>
        <p:txBody>
          <a:bodyPr/>
          <a:lstStyle>
            <a:lvl1pPr>
              <a:defRPr/>
            </a:lvl1pPr>
          </a:lstStyle>
          <a:p>
            <a:pPr>
              <a:defRPr/>
            </a:pPr>
            <a:endParaRPr lang="de-DE" dirty="0"/>
          </a:p>
        </p:txBody>
      </p:sp>
    </p:spTree>
    <p:extLst>
      <p:ext uri="{BB962C8B-B14F-4D97-AF65-F5344CB8AC3E}">
        <p14:creationId xmlns:p14="http://schemas.microsoft.com/office/powerpoint/2010/main" val="2378509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Rechteck 3"/>
          <p:cNvSpPr/>
          <p:nvPr/>
        </p:nvSpPr>
        <p:spPr bwMode="auto">
          <a:xfrm>
            <a:off x="2915816" y="6308724"/>
            <a:ext cx="6228184" cy="549275"/>
          </a:xfrm>
          <a:prstGeom prst="rect">
            <a:avLst/>
          </a:prstGeom>
          <a:solidFill>
            <a:srgbClr val="005E96"/>
          </a:solidFill>
          <a:ln w="9525" cap="flat" cmpd="sng" algn="ctr">
            <a:solidFill>
              <a:srgbClr val="005E9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ln>
                <a:noFill/>
              </a:ln>
              <a:solidFill>
                <a:srgbClr val="0070C0"/>
              </a:solidFill>
              <a:effectLst/>
              <a:latin typeface="Verdana" pitchFamily="34" charset="0"/>
            </a:endParaRPr>
          </a:p>
        </p:txBody>
      </p:sp>
      <p:sp>
        <p:nvSpPr>
          <p:cNvPr id="1027" name="Rectangle 2"/>
          <p:cNvSpPr>
            <a:spLocks noGrp="1" noChangeArrowheads="1"/>
          </p:cNvSpPr>
          <p:nvPr>
            <p:ph type="title"/>
          </p:nvPr>
        </p:nvSpPr>
        <p:spPr bwMode="auto">
          <a:xfrm>
            <a:off x="323850" y="579314"/>
            <a:ext cx="5040312"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dirty="0" smtClean="0"/>
              <a:t>Überschrift</a:t>
            </a:r>
          </a:p>
        </p:txBody>
      </p:sp>
      <p:sp>
        <p:nvSpPr>
          <p:cNvPr id="1028"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dirty="0" smtClean="0"/>
              <a:t>Textmasterformate durch Klicken bearbeiten</a:t>
            </a:r>
          </a:p>
          <a:p>
            <a:pPr lvl="1"/>
            <a:r>
              <a:rPr lang="de-DE" altLang="de-DE" dirty="0" smtClean="0"/>
              <a:t>Zweite Ebene</a:t>
            </a:r>
          </a:p>
          <a:p>
            <a:pPr lvl="2"/>
            <a:r>
              <a:rPr lang="de-DE" altLang="de-DE" dirty="0" smtClean="0"/>
              <a:t>Dritte Ebene</a:t>
            </a:r>
          </a:p>
          <a:p>
            <a:pPr lvl="3"/>
            <a:r>
              <a:rPr lang="de-DE" altLang="de-DE" dirty="0" smtClean="0"/>
              <a:t>Vierte Ebene</a:t>
            </a:r>
          </a:p>
          <a:p>
            <a:pPr lvl="4"/>
            <a:r>
              <a:rPr lang="de-DE" altLang="de-DE" dirty="0" smtClean="0"/>
              <a:t>Fünfte Ebene</a:t>
            </a:r>
          </a:p>
        </p:txBody>
      </p:sp>
      <p:sp>
        <p:nvSpPr>
          <p:cNvPr id="1033" name="Line 14"/>
          <p:cNvSpPr>
            <a:spLocks noChangeShapeType="1"/>
          </p:cNvSpPr>
          <p:nvPr/>
        </p:nvSpPr>
        <p:spPr bwMode="auto">
          <a:xfrm>
            <a:off x="323850" y="6308725"/>
            <a:ext cx="84963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de-DE" dirty="0"/>
          </a:p>
        </p:txBody>
      </p:sp>
      <p:sp>
        <p:nvSpPr>
          <p:cNvPr id="1035" name="Line 17"/>
          <p:cNvSpPr>
            <a:spLocks noChangeShapeType="1"/>
          </p:cNvSpPr>
          <p:nvPr/>
        </p:nvSpPr>
        <p:spPr bwMode="auto">
          <a:xfrm>
            <a:off x="323850" y="853721"/>
            <a:ext cx="8496300" cy="0"/>
          </a:xfrm>
          <a:prstGeom prst="line">
            <a:avLst/>
          </a:prstGeom>
          <a:noFill/>
          <a:ln w="28575">
            <a:solidFill>
              <a:srgbClr val="005E96"/>
            </a:solidFill>
            <a:round/>
            <a:headEnd/>
            <a:tailEnd/>
          </a:ln>
          <a:extLst>
            <a:ext uri="{909E8E84-426E-40DD-AFC4-6F175D3DCCD1}">
              <a14:hiddenFill xmlns:a14="http://schemas.microsoft.com/office/drawing/2010/main">
                <a:noFill/>
              </a14:hiddenFill>
            </a:ext>
          </a:extLst>
        </p:spPr>
        <p:txBody>
          <a:bodyPr/>
          <a:lstStyle/>
          <a:p>
            <a:endParaRPr lang="de-DE" dirty="0"/>
          </a:p>
        </p:txBody>
      </p:sp>
      <p:pic>
        <p:nvPicPr>
          <p:cNvPr id="2" name="Grafik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04248" y="332657"/>
            <a:ext cx="2016022" cy="504723"/>
          </a:xfrm>
          <a:prstGeom prst="rect">
            <a:avLst/>
          </a:prstGeom>
        </p:spPr>
      </p:pic>
      <p:sp>
        <p:nvSpPr>
          <p:cNvPr id="16" name="Rectangle 4"/>
          <p:cNvSpPr>
            <a:spLocks noGrp="1" noChangeArrowheads="1"/>
          </p:cNvSpPr>
          <p:nvPr>
            <p:ph type="dt" sz="half" idx="2"/>
          </p:nvPr>
        </p:nvSpPr>
        <p:spPr>
          <a:xfrm>
            <a:off x="467544" y="6381328"/>
            <a:ext cx="1727200" cy="360363"/>
          </a:xfrm>
          <a:prstGeom prst="rect">
            <a:avLst/>
          </a:prstGeom>
          <a:ln/>
        </p:spPr>
        <p:txBody>
          <a:bodyPr/>
          <a:lstStyle>
            <a:lvl1pPr>
              <a:defRPr sz="1600">
                <a:solidFill>
                  <a:srgbClr val="005E96"/>
                </a:solidFill>
              </a:defRPr>
            </a:lvl1pPr>
          </a:lstStyle>
          <a:p>
            <a:pPr>
              <a:defRPr/>
            </a:pPr>
            <a:fld id="{9FC820CD-BBB2-4B12-AA2D-41172E9E3C39}" type="datetime1">
              <a:rPr lang="de-DE" smtClean="0"/>
              <a:t>10.03.2016</a:t>
            </a:fld>
            <a:endParaRPr lang="de-DE" dirty="0"/>
          </a:p>
        </p:txBody>
      </p:sp>
      <p:sp>
        <p:nvSpPr>
          <p:cNvPr id="17" name="Rectangle 6"/>
          <p:cNvSpPr>
            <a:spLocks noGrp="1" noChangeArrowheads="1"/>
          </p:cNvSpPr>
          <p:nvPr>
            <p:ph type="sldNum" sz="quarter" idx="4"/>
          </p:nvPr>
        </p:nvSpPr>
        <p:spPr>
          <a:xfrm>
            <a:off x="7235825" y="6381750"/>
            <a:ext cx="1522413" cy="360363"/>
          </a:xfrm>
          <a:prstGeom prst="rect">
            <a:avLst/>
          </a:prstGeom>
          <a:ln/>
        </p:spPr>
        <p:txBody>
          <a:bodyPr/>
          <a:lstStyle>
            <a:lvl1pPr algn="r">
              <a:defRPr sz="1600" b="0" i="0">
                <a:solidFill>
                  <a:schemeClr val="bg1"/>
                </a:solidFill>
              </a:defRPr>
            </a:lvl1pPr>
          </a:lstStyle>
          <a:p>
            <a:pPr>
              <a:defRPr/>
            </a:pPr>
            <a:fld id="{04973A02-B17B-44BF-B5B3-0D668247C67C}" type="slidenum">
              <a:rPr lang="de-DE" smtClean="0"/>
              <a:pPr>
                <a:defRPr/>
              </a:pPr>
              <a:t>‹Nr.›</a:t>
            </a:fld>
            <a:endParaRPr lang="de-DE" dirty="0"/>
          </a:p>
        </p:txBody>
      </p:sp>
      <p:sp>
        <p:nvSpPr>
          <p:cNvPr id="18" name="Text Box 8"/>
          <p:cNvSpPr txBox="1">
            <a:spLocks noChangeArrowheads="1"/>
          </p:cNvSpPr>
          <p:nvPr/>
        </p:nvSpPr>
        <p:spPr bwMode="auto">
          <a:xfrm>
            <a:off x="3131840" y="6402814"/>
            <a:ext cx="28803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r" eaLnBrk="0" hangingPunct="0">
              <a:defRPr sz="1200">
                <a:solidFill>
                  <a:srgbClr val="0070C0"/>
                </a:solidFill>
                <a:latin typeface="Verdana" pitchFamily="34" charset="0"/>
              </a:defRPr>
            </a:lvl1pPr>
            <a:lvl2pPr marL="742950" indent="-285750" algn="r" eaLnBrk="0" hangingPunct="0">
              <a:defRPr sz="1200">
                <a:solidFill>
                  <a:srgbClr val="0070C0"/>
                </a:solidFill>
                <a:latin typeface="Verdana" pitchFamily="34" charset="0"/>
              </a:defRPr>
            </a:lvl2pPr>
            <a:lvl3pPr marL="1143000" indent="-228600" algn="r" eaLnBrk="0" hangingPunct="0">
              <a:defRPr sz="1200">
                <a:solidFill>
                  <a:srgbClr val="0070C0"/>
                </a:solidFill>
                <a:latin typeface="Verdana" pitchFamily="34" charset="0"/>
              </a:defRPr>
            </a:lvl3pPr>
            <a:lvl4pPr marL="1600200" indent="-228600" algn="r" eaLnBrk="0" hangingPunct="0">
              <a:defRPr sz="1200">
                <a:solidFill>
                  <a:srgbClr val="0070C0"/>
                </a:solidFill>
                <a:latin typeface="Verdana" pitchFamily="34" charset="0"/>
              </a:defRPr>
            </a:lvl4pPr>
            <a:lvl5pPr marL="2057400" indent="-228600" algn="r" eaLnBrk="0" hangingPunct="0">
              <a:defRPr sz="1200">
                <a:solidFill>
                  <a:srgbClr val="0070C0"/>
                </a:solidFill>
                <a:latin typeface="Verdana" pitchFamily="34" charset="0"/>
              </a:defRPr>
            </a:lvl5pPr>
            <a:lvl6pPr marL="2514600" indent="-228600" algn="r" eaLnBrk="0" fontAlgn="base" hangingPunct="0">
              <a:spcBef>
                <a:spcPct val="0"/>
              </a:spcBef>
              <a:spcAft>
                <a:spcPct val="0"/>
              </a:spcAft>
              <a:defRPr sz="1200">
                <a:solidFill>
                  <a:srgbClr val="0070C0"/>
                </a:solidFill>
                <a:latin typeface="Verdana" pitchFamily="34" charset="0"/>
              </a:defRPr>
            </a:lvl6pPr>
            <a:lvl7pPr marL="2971800" indent="-228600" algn="r" eaLnBrk="0" fontAlgn="base" hangingPunct="0">
              <a:spcBef>
                <a:spcPct val="0"/>
              </a:spcBef>
              <a:spcAft>
                <a:spcPct val="0"/>
              </a:spcAft>
              <a:defRPr sz="1200">
                <a:solidFill>
                  <a:srgbClr val="0070C0"/>
                </a:solidFill>
                <a:latin typeface="Verdana" pitchFamily="34" charset="0"/>
              </a:defRPr>
            </a:lvl7pPr>
            <a:lvl8pPr marL="3429000" indent="-228600" algn="r" eaLnBrk="0" fontAlgn="base" hangingPunct="0">
              <a:spcBef>
                <a:spcPct val="0"/>
              </a:spcBef>
              <a:spcAft>
                <a:spcPct val="0"/>
              </a:spcAft>
              <a:defRPr sz="1200">
                <a:solidFill>
                  <a:srgbClr val="0070C0"/>
                </a:solidFill>
                <a:latin typeface="Verdana" pitchFamily="34" charset="0"/>
              </a:defRPr>
            </a:lvl8pPr>
            <a:lvl9pPr marL="3886200" indent="-228600" algn="r" eaLnBrk="0" fontAlgn="base" hangingPunct="0">
              <a:spcBef>
                <a:spcPct val="0"/>
              </a:spcBef>
              <a:spcAft>
                <a:spcPct val="0"/>
              </a:spcAft>
              <a:defRPr sz="1200">
                <a:solidFill>
                  <a:srgbClr val="0070C0"/>
                </a:solidFill>
                <a:latin typeface="Verdana" pitchFamily="34" charset="0"/>
              </a:defRPr>
            </a:lvl9pPr>
          </a:lstStyle>
          <a:p>
            <a:pPr algn="ctr" eaLnBrk="1" hangingPunct="1"/>
            <a:r>
              <a:rPr lang="de-DE" altLang="de-DE" sz="1600" dirty="0" smtClean="0">
                <a:solidFill>
                  <a:schemeClr val="bg1"/>
                </a:solidFill>
              </a:rPr>
              <a:t>www.windguard.de</a:t>
            </a:r>
            <a:endParaRPr lang="de-DE" altLang="de-DE" sz="16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63" r:id="rId3"/>
    <p:sldLayoutId id="2147483665" r:id="rId4"/>
    <p:sldLayoutId id="2147483667" r:id="rId5"/>
    <p:sldLayoutId id="2147483668" r:id="rId6"/>
    <p:sldLayoutId id="2147483676" r:id="rId7"/>
  </p:sldLayoutIdLst>
  <p:timing>
    <p:tnLst>
      <p:par>
        <p:cTn id="1" dur="indefinite" restart="never" nodeType="tmRoot"/>
      </p:par>
    </p:tnLst>
  </p:timing>
  <p:hf hdr="0" ftr="0" dt="0"/>
  <p:txStyles>
    <p:titleStyle>
      <a:lvl1pPr algn="l" rtl="0" eaLnBrk="1" fontAlgn="base" hangingPunct="1">
        <a:spcBef>
          <a:spcPct val="0"/>
        </a:spcBef>
        <a:spcAft>
          <a:spcPct val="0"/>
        </a:spcAft>
        <a:defRPr sz="2200">
          <a:solidFill>
            <a:srgbClr val="005E96"/>
          </a:solidFill>
          <a:latin typeface="+mj-lt"/>
          <a:ea typeface="+mj-ea"/>
          <a:cs typeface="+mj-cs"/>
        </a:defRPr>
      </a:lvl1pPr>
      <a:lvl2pPr algn="l" rtl="0" eaLnBrk="1" fontAlgn="base" hangingPunct="1">
        <a:spcBef>
          <a:spcPct val="0"/>
        </a:spcBef>
        <a:spcAft>
          <a:spcPct val="0"/>
        </a:spcAft>
        <a:defRPr sz="2400">
          <a:solidFill>
            <a:srgbClr val="005E96"/>
          </a:solidFill>
          <a:latin typeface="Verdana" pitchFamily="34" charset="0"/>
        </a:defRPr>
      </a:lvl2pPr>
      <a:lvl3pPr algn="l" rtl="0" eaLnBrk="1" fontAlgn="base" hangingPunct="1">
        <a:spcBef>
          <a:spcPct val="0"/>
        </a:spcBef>
        <a:spcAft>
          <a:spcPct val="0"/>
        </a:spcAft>
        <a:defRPr sz="2400">
          <a:solidFill>
            <a:srgbClr val="005E96"/>
          </a:solidFill>
          <a:latin typeface="Verdana" pitchFamily="34" charset="0"/>
        </a:defRPr>
      </a:lvl3pPr>
      <a:lvl4pPr algn="l" rtl="0" eaLnBrk="1" fontAlgn="base" hangingPunct="1">
        <a:spcBef>
          <a:spcPct val="0"/>
        </a:spcBef>
        <a:spcAft>
          <a:spcPct val="0"/>
        </a:spcAft>
        <a:defRPr sz="2400">
          <a:solidFill>
            <a:srgbClr val="005E96"/>
          </a:solidFill>
          <a:latin typeface="Verdana" pitchFamily="34" charset="0"/>
        </a:defRPr>
      </a:lvl4pPr>
      <a:lvl5pPr algn="l" rtl="0" eaLnBrk="1" fontAlgn="base" hangingPunct="1">
        <a:spcBef>
          <a:spcPct val="0"/>
        </a:spcBef>
        <a:spcAft>
          <a:spcPct val="0"/>
        </a:spcAft>
        <a:defRPr sz="2400">
          <a:solidFill>
            <a:srgbClr val="005E96"/>
          </a:solidFill>
          <a:latin typeface="Verdana" pitchFamily="34" charset="0"/>
        </a:defRPr>
      </a:lvl5pPr>
      <a:lvl6pPr marL="457200" algn="l" rtl="0" eaLnBrk="1" fontAlgn="base" hangingPunct="1">
        <a:spcBef>
          <a:spcPct val="0"/>
        </a:spcBef>
        <a:spcAft>
          <a:spcPct val="0"/>
        </a:spcAft>
        <a:defRPr sz="2400">
          <a:solidFill>
            <a:srgbClr val="005E96"/>
          </a:solidFill>
          <a:latin typeface="Verdana" pitchFamily="34" charset="0"/>
        </a:defRPr>
      </a:lvl6pPr>
      <a:lvl7pPr marL="914400" algn="l" rtl="0" eaLnBrk="1" fontAlgn="base" hangingPunct="1">
        <a:spcBef>
          <a:spcPct val="0"/>
        </a:spcBef>
        <a:spcAft>
          <a:spcPct val="0"/>
        </a:spcAft>
        <a:defRPr sz="2400">
          <a:solidFill>
            <a:srgbClr val="005E96"/>
          </a:solidFill>
          <a:latin typeface="Verdana" pitchFamily="34" charset="0"/>
        </a:defRPr>
      </a:lvl7pPr>
      <a:lvl8pPr marL="1371600" algn="l" rtl="0" eaLnBrk="1" fontAlgn="base" hangingPunct="1">
        <a:spcBef>
          <a:spcPct val="0"/>
        </a:spcBef>
        <a:spcAft>
          <a:spcPct val="0"/>
        </a:spcAft>
        <a:defRPr sz="2400">
          <a:solidFill>
            <a:srgbClr val="005E96"/>
          </a:solidFill>
          <a:latin typeface="Verdana" pitchFamily="34" charset="0"/>
        </a:defRPr>
      </a:lvl8pPr>
      <a:lvl9pPr marL="1828800" algn="l" rtl="0" eaLnBrk="1" fontAlgn="base" hangingPunct="1">
        <a:spcBef>
          <a:spcPct val="0"/>
        </a:spcBef>
        <a:spcAft>
          <a:spcPct val="0"/>
        </a:spcAft>
        <a:defRPr sz="2400">
          <a:solidFill>
            <a:srgbClr val="005E96"/>
          </a:solidFill>
          <a:latin typeface="Verdana" pitchFamily="34" charset="0"/>
        </a:defRPr>
      </a:lvl9pPr>
    </p:titleStyle>
    <p:bodyStyle>
      <a:lvl1pPr marL="342900" indent="-342900" algn="l" rtl="0" eaLnBrk="1" fontAlgn="base" hangingPunct="1">
        <a:spcBef>
          <a:spcPct val="20000"/>
        </a:spcBef>
        <a:spcAft>
          <a:spcPct val="0"/>
        </a:spcAft>
        <a:buChar char="•"/>
        <a:defRPr sz="2000">
          <a:solidFill>
            <a:srgbClr val="005E96"/>
          </a:solidFill>
          <a:latin typeface="+mn-lt"/>
          <a:ea typeface="+mn-ea"/>
          <a:cs typeface="+mn-cs"/>
        </a:defRPr>
      </a:lvl1pPr>
      <a:lvl2pPr marL="742950" indent="-285750" algn="l" rtl="0" eaLnBrk="1" fontAlgn="base" hangingPunct="1">
        <a:spcBef>
          <a:spcPct val="20000"/>
        </a:spcBef>
        <a:spcAft>
          <a:spcPct val="0"/>
        </a:spcAft>
        <a:buChar char="–"/>
        <a:defRPr sz="2000">
          <a:solidFill>
            <a:srgbClr val="0070C0"/>
          </a:solidFill>
          <a:latin typeface="+mn-lt"/>
        </a:defRPr>
      </a:lvl2pPr>
      <a:lvl3pPr marL="1143000" indent="-228600" algn="l" rtl="0" eaLnBrk="1" fontAlgn="base" hangingPunct="1">
        <a:spcBef>
          <a:spcPct val="20000"/>
        </a:spcBef>
        <a:spcAft>
          <a:spcPct val="0"/>
        </a:spcAft>
        <a:buChar char="•"/>
        <a:defRPr sz="2000">
          <a:solidFill>
            <a:srgbClr val="005E96"/>
          </a:solidFill>
          <a:latin typeface="+mn-lt"/>
        </a:defRPr>
      </a:lvl3pPr>
      <a:lvl4pPr marL="1600200" indent="-228600" algn="l" rtl="0" eaLnBrk="1" fontAlgn="base" hangingPunct="1">
        <a:spcBef>
          <a:spcPct val="20000"/>
        </a:spcBef>
        <a:spcAft>
          <a:spcPct val="0"/>
        </a:spcAft>
        <a:buChar char="–"/>
        <a:defRPr sz="2000">
          <a:solidFill>
            <a:srgbClr val="0070C0"/>
          </a:solidFill>
          <a:latin typeface="+mn-lt"/>
        </a:defRPr>
      </a:lvl4pPr>
      <a:lvl5pPr marL="2057400" indent="-228600" algn="l" rtl="0" eaLnBrk="1" fontAlgn="base" hangingPunct="1">
        <a:spcBef>
          <a:spcPct val="20000"/>
        </a:spcBef>
        <a:spcAft>
          <a:spcPct val="0"/>
        </a:spcAft>
        <a:buChar char="»"/>
        <a:defRPr sz="2000">
          <a:solidFill>
            <a:srgbClr val="005E96"/>
          </a:solidFill>
          <a:latin typeface="+mn-lt"/>
        </a:defRPr>
      </a:lvl5pPr>
      <a:lvl6pPr marL="2514600" indent="-228600" algn="l" rtl="0" eaLnBrk="1" fontAlgn="base" hangingPunct="1">
        <a:spcBef>
          <a:spcPct val="20000"/>
        </a:spcBef>
        <a:spcAft>
          <a:spcPct val="0"/>
        </a:spcAft>
        <a:buChar char="»"/>
        <a:defRPr sz="2200">
          <a:solidFill>
            <a:srgbClr val="005E96"/>
          </a:solidFill>
          <a:latin typeface="+mn-lt"/>
        </a:defRPr>
      </a:lvl6pPr>
      <a:lvl7pPr marL="2971800" indent="-228600" algn="l" rtl="0" eaLnBrk="1" fontAlgn="base" hangingPunct="1">
        <a:spcBef>
          <a:spcPct val="20000"/>
        </a:spcBef>
        <a:spcAft>
          <a:spcPct val="0"/>
        </a:spcAft>
        <a:buChar char="»"/>
        <a:defRPr sz="2200">
          <a:solidFill>
            <a:srgbClr val="005E96"/>
          </a:solidFill>
          <a:latin typeface="+mn-lt"/>
        </a:defRPr>
      </a:lvl7pPr>
      <a:lvl8pPr marL="3429000" indent="-228600" algn="l" rtl="0" eaLnBrk="1" fontAlgn="base" hangingPunct="1">
        <a:spcBef>
          <a:spcPct val="20000"/>
        </a:spcBef>
        <a:spcAft>
          <a:spcPct val="0"/>
        </a:spcAft>
        <a:buChar char="»"/>
        <a:defRPr sz="2200">
          <a:solidFill>
            <a:srgbClr val="005E96"/>
          </a:solidFill>
          <a:latin typeface="+mn-lt"/>
        </a:defRPr>
      </a:lvl8pPr>
      <a:lvl9pPr marL="3886200" indent="-228600" algn="l" rtl="0" eaLnBrk="1" fontAlgn="base" hangingPunct="1">
        <a:spcBef>
          <a:spcPct val="20000"/>
        </a:spcBef>
        <a:spcAft>
          <a:spcPct val="0"/>
        </a:spcAft>
        <a:buChar char="»"/>
        <a:defRPr sz="2200">
          <a:solidFill>
            <a:srgbClr val="005E96"/>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w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2.wmf"/><Relationship Id="rId18" Type="http://schemas.openxmlformats.org/officeDocument/2006/relationships/oleObject" Target="../embeddings/oleObject10.bin"/><Relationship Id="rId3" Type="http://schemas.openxmlformats.org/officeDocument/2006/relationships/image" Target="../media/image7.png"/><Relationship Id="rId21" Type="http://schemas.openxmlformats.org/officeDocument/2006/relationships/image" Target="../media/image16.wmf"/><Relationship Id="rId7" Type="http://schemas.openxmlformats.org/officeDocument/2006/relationships/image" Target="../media/image9.wmf"/><Relationship Id="rId12" Type="http://schemas.openxmlformats.org/officeDocument/2006/relationships/oleObject" Target="../embeddings/oleObject7.bin"/><Relationship Id="rId17" Type="http://schemas.openxmlformats.org/officeDocument/2006/relationships/image" Target="../media/image14.wmf"/><Relationship Id="rId2" Type="http://schemas.openxmlformats.org/officeDocument/2006/relationships/slideLayout" Target="../slideLayouts/slideLayout3.xml"/><Relationship Id="rId16" Type="http://schemas.openxmlformats.org/officeDocument/2006/relationships/oleObject" Target="../embeddings/oleObject9.bin"/><Relationship Id="rId20" Type="http://schemas.openxmlformats.org/officeDocument/2006/relationships/oleObject" Target="../embeddings/oleObject11.bin"/><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11.wmf"/><Relationship Id="rId5" Type="http://schemas.openxmlformats.org/officeDocument/2006/relationships/image" Target="../media/image8.wmf"/><Relationship Id="rId15" Type="http://schemas.openxmlformats.org/officeDocument/2006/relationships/image" Target="../media/image13.wmf"/><Relationship Id="rId10" Type="http://schemas.openxmlformats.org/officeDocument/2006/relationships/oleObject" Target="../embeddings/oleObject6.bin"/><Relationship Id="rId19" Type="http://schemas.openxmlformats.org/officeDocument/2006/relationships/image" Target="../media/image15.wmf"/><Relationship Id="rId4" Type="http://schemas.openxmlformats.org/officeDocument/2006/relationships/oleObject" Target="../embeddings/oleObject3.bin"/><Relationship Id="rId9" Type="http://schemas.openxmlformats.org/officeDocument/2006/relationships/image" Target="../media/image10.wmf"/><Relationship Id="rId14" Type="http://schemas.openxmlformats.org/officeDocument/2006/relationships/oleObject" Target="../embeddings/oleObject8.bin"/></Relationships>
</file>

<file path=ppt/slides/_rels/slide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23.wmf"/><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20.w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22.wmf"/><Relationship Id="rId4" Type="http://schemas.openxmlformats.org/officeDocument/2006/relationships/image" Target="../media/image14.wmf"/><Relationship Id="rId9" Type="http://schemas.openxmlformats.org/officeDocument/2006/relationships/oleObject" Target="../embeddings/oleObject15.bin"/></Relationships>
</file>

<file path=ppt/slides/_rels/slide9.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25.wmf"/><Relationship Id="rId5" Type="http://schemas.openxmlformats.org/officeDocument/2006/relationships/oleObject" Target="../embeddings/oleObject18.bin"/><Relationship Id="rId4" Type="http://schemas.openxmlformats.org/officeDocument/2006/relationships/image" Target="../media/image2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467543" y="1988840"/>
            <a:ext cx="6757475" cy="1440160"/>
          </a:xfrm>
        </p:spPr>
        <p:txBody>
          <a:bodyPr/>
          <a:lstStyle/>
          <a:p>
            <a:r>
              <a:rPr lang="en-GB" sz="2400" dirty="0" smtClean="0"/>
              <a:t>Understanding the Power Curve Interpolation Issue</a:t>
            </a:r>
            <a:endParaRPr lang="en-GB" sz="2400" dirty="0"/>
          </a:p>
        </p:txBody>
      </p:sp>
      <p:sp>
        <p:nvSpPr>
          <p:cNvPr id="4" name="Untertitel 2"/>
          <p:cNvSpPr txBox="1">
            <a:spLocks/>
          </p:cNvSpPr>
          <p:nvPr/>
        </p:nvSpPr>
        <p:spPr bwMode="auto">
          <a:xfrm>
            <a:off x="2051720" y="5785275"/>
            <a:ext cx="5173299"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r" rtl="0" eaLnBrk="1" fontAlgn="base" hangingPunct="1">
              <a:spcBef>
                <a:spcPct val="20000"/>
              </a:spcBef>
              <a:spcAft>
                <a:spcPct val="0"/>
              </a:spcAft>
              <a:buFontTx/>
              <a:buNone/>
              <a:defRPr sz="2000">
                <a:solidFill>
                  <a:srgbClr val="0070C0"/>
                </a:solidFill>
                <a:latin typeface="+mn-lt"/>
                <a:ea typeface="+mn-ea"/>
                <a:cs typeface="+mn-cs"/>
              </a:defRPr>
            </a:lvl1pPr>
            <a:lvl2pPr marL="742950" indent="-285750" algn="l" rtl="0" eaLnBrk="1" fontAlgn="base" hangingPunct="1">
              <a:spcBef>
                <a:spcPct val="20000"/>
              </a:spcBef>
              <a:spcAft>
                <a:spcPct val="0"/>
              </a:spcAft>
              <a:buChar char="–"/>
              <a:defRPr sz="2000">
                <a:solidFill>
                  <a:srgbClr val="0070C0"/>
                </a:solidFill>
                <a:latin typeface="+mn-lt"/>
              </a:defRPr>
            </a:lvl2pPr>
            <a:lvl3pPr marL="1143000" indent="-228600" algn="l" rtl="0" eaLnBrk="1" fontAlgn="base" hangingPunct="1">
              <a:spcBef>
                <a:spcPct val="20000"/>
              </a:spcBef>
              <a:spcAft>
                <a:spcPct val="0"/>
              </a:spcAft>
              <a:buChar char="•"/>
              <a:defRPr sz="2000">
                <a:solidFill>
                  <a:srgbClr val="005E96"/>
                </a:solidFill>
                <a:latin typeface="+mn-lt"/>
              </a:defRPr>
            </a:lvl3pPr>
            <a:lvl4pPr marL="1600200" indent="-228600" algn="l" rtl="0" eaLnBrk="1" fontAlgn="base" hangingPunct="1">
              <a:spcBef>
                <a:spcPct val="20000"/>
              </a:spcBef>
              <a:spcAft>
                <a:spcPct val="0"/>
              </a:spcAft>
              <a:buChar char="–"/>
              <a:defRPr sz="2000">
                <a:solidFill>
                  <a:srgbClr val="0070C0"/>
                </a:solidFill>
                <a:latin typeface="+mn-lt"/>
              </a:defRPr>
            </a:lvl4pPr>
            <a:lvl5pPr marL="2057400" indent="-228600" algn="l" rtl="0" eaLnBrk="1" fontAlgn="base" hangingPunct="1">
              <a:spcBef>
                <a:spcPct val="20000"/>
              </a:spcBef>
              <a:spcAft>
                <a:spcPct val="0"/>
              </a:spcAft>
              <a:buChar char="»"/>
              <a:defRPr sz="2000">
                <a:solidFill>
                  <a:srgbClr val="005E96"/>
                </a:solidFill>
                <a:latin typeface="+mn-lt"/>
              </a:defRPr>
            </a:lvl5pPr>
            <a:lvl6pPr marL="2514600" indent="-228600" algn="l" rtl="0" eaLnBrk="1" fontAlgn="base" hangingPunct="1">
              <a:spcBef>
                <a:spcPct val="20000"/>
              </a:spcBef>
              <a:spcAft>
                <a:spcPct val="0"/>
              </a:spcAft>
              <a:buChar char="»"/>
              <a:defRPr sz="2200">
                <a:solidFill>
                  <a:srgbClr val="005E96"/>
                </a:solidFill>
                <a:latin typeface="+mn-lt"/>
              </a:defRPr>
            </a:lvl6pPr>
            <a:lvl7pPr marL="2971800" indent="-228600" algn="l" rtl="0" eaLnBrk="1" fontAlgn="base" hangingPunct="1">
              <a:spcBef>
                <a:spcPct val="20000"/>
              </a:spcBef>
              <a:spcAft>
                <a:spcPct val="0"/>
              </a:spcAft>
              <a:buChar char="»"/>
              <a:defRPr sz="2200">
                <a:solidFill>
                  <a:srgbClr val="005E96"/>
                </a:solidFill>
                <a:latin typeface="+mn-lt"/>
              </a:defRPr>
            </a:lvl7pPr>
            <a:lvl8pPr marL="3429000" indent="-228600" algn="l" rtl="0" eaLnBrk="1" fontAlgn="base" hangingPunct="1">
              <a:spcBef>
                <a:spcPct val="20000"/>
              </a:spcBef>
              <a:spcAft>
                <a:spcPct val="0"/>
              </a:spcAft>
              <a:buChar char="»"/>
              <a:defRPr sz="2200">
                <a:solidFill>
                  <a:srgbClr val="005E96"/>
                </a:solidFill>
                <a:latin typeface="+mn-lt"/>
              </a:defRPr>
            </a:lvl8pPr>
            <a:lvl9pPr marL="3886200" indent="-228600" algn="l" rtl="0" eaLnBrk="1" fontAlgn="base" hangingPunct="1">
              <a:spcBef>
                <a:spcPct val="20000"/>
              </a:spcBef>
              <a:spcAft>
                <a:spcPct val="0"/>
              </a:spcAft>
              <a:buChar char="»"/>
              <a:defRPr sz="2200">
                <a:solidFill>
                  <a:srgbClr val="005E96"/>
                </a:solidFill>
                <a:latin typeface="+mn-lt"/>
              </a:defRPr>
            </a:lvl9pPr>
          </a:lstStyle>
          <a:p>
            <a:pPr algn="ctr"/>
            <a:r>
              <a:rPr lang="en-GB" sz="1400" kern="0" dirty="0" smtClean="0"/>
              <a:t>Power Curve Working Group, 2016-03-10, Hamburg</a:t>
            </a:r>
          </a:p>
          <a:p>
            <a:pPr algn="ctr"/>
            <a:r>
              <a:rPr lang="en-GB" sz="1400" kern="0" dirty="0" smtClean="0"/>
              <a:t>Axel Albers</a:t>
            </a:r>
            <a:endParaRPr lang="en-GB" sz="1400" kern="0" dirty="0"/>
          </a:p>
        </p:txBody>
      </p:sp>
      <p:sp>
        <p:nvSpPr>
          <p:cNvPr id="5" name="Untertitel 4"/>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625260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260648"/>
            <a:ext cx="5040312" cy="432395"/>
          </a:xfrm>
        </p:spPr>
        <p:txBody>
          <a:bodyPr/>
          <a:lstStyle/>
          <a:p>
            <a:r>
              <a:rPr lang="en-GB" dirty="0" smtClean="0"/>
              <a:t>Time Series Approach for Wind Resource Assessment?</a:t>
            </a:r>
            <a:endParaRPr lang="en-GB" dirty="0"/>
          </a:p>
        </p:txBody>
      </p:sp>
      <p:sp>
        <p:nvSpPr>
          <p:cNvPr id="3" name="Inhaltsplatzhalter 2"/>
          <p:cNvSpPr>
            <a:spLocks noGrp="1"/>
          </p:cNvSpPr>
          <p:nvPr>
            <p:ph idx="1"/>
          </p:nvPr>
        </p:nvSpPr>
        <p:spPr/>
        <p:txBody>
          <a:bodyPr/>
          <a:lstStyle/>
          <a:p>
            <a:r>
              <a:rPr lang="en-GB" dirty="0" smtClean="0">
                <a:solidFill>
                  <a:srgbClr val="FF0000"/>
                </a:solidFill>
              </a:rPr>
              <a:t>The interpolation problem is fully present if a bin-averaged power curve is used to simulate the power output based on a time series of the wind speed (overestimation of power at ankle of power curve, underestimation at knee)</a:t>
            </a:r>
          </a:p>
          <a:p>
            <a:r>
              <a:rPr lang="en-GB" dirty="0" smtClean="0"/>
              <a:t>No error occurs when using a bin-averaged power curve in combination with a frequency distribution of the wind speed for the calculation of the energy production</a:t>
            </a:r>
          </a:p>
          <a:p>
            <a:r>
              <a:rPr lang="en-GB" dirty="0" smtClean="0"/>
              <a:t>Consequence: The candidate methods may better be used only to transform the inner range power curve to the bin average of the meteorological variables (e.g. turbulence, shear) as present in the outer range. Alternative: The inner range power curve is transformed to different target values of </a:t>
            </a:r>
            <a:r>
              <a:rPr lang="en-GB" dirty="0"/>
              <a:t>the meteorological </a:t>
            </a:r>
            <a:r>
              <a:rPr lang="en-GB" dirty="0" smtClean="0"/>
              <a:t>variables. The respective power curves in the outer range are then weighted by the frequency of each target value.</a:t>
            </a:r>
            <a:endParaRPr lang="en-GB" dirty="0"/>
          </a:p>
        </p:txBody>
      </p:sp>
      <p:sp>
        <p:nvSpPr>
          <p:cNvPr id="4" name="Foliennummernplatzhalter 3"/>
          <p:cNvSpPr>
            <a:spLocks noGrp="1"/>
          </p:cNvSpPr>
          <p:nvPr>
            <p:ph type="sldNum" sz="quarter" idx="11"/>
          </p:nvPr>
        </p:nvSpPr>
        <p:spPr/>
        <p:txBody>
          <a:bodyPr/>
          <a:lstStyle/>
          <a:p>
            <a:pPr>
              <a:defRPr/>
            </a:pPr>
            <a:fld id="{04973A02-B17B-44BF-B5B3-0D668247C67C}" type="slidenum">
              <a:rPr lang="en-GB" smtClean="0"/>
              <a:pPr>
                <a:defRPr/>
              </a:pPr>
              <a:t>9</a:t>
            </a:fld>
            <a:endParaRPr lang="en-GB" dirty="0"/>
          </a:p>
        </p:txBody>
      </p:sp>
    </p:spTree>
    <p:extLst>
      <p:ext uri="{BB962C8B-B14F-4D97-AF65-F5344CB8AC3E}">
        <p14:creationId xmlns:p14="http://schemas.microsoft.com/office/powerpoint/2010/main" val="20801750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476325"/>
            <a:ext cx="5616624" cy="432395"/>
          </a:xfrm>
        </p:spPr>
        <p:txBody>
          <a:bodyPr/>
          <a:lstStyle/>
          <a:p>
            <a:r>
              <a:rPr lang="en-GB" dirty="0" smtClean="0"/>
              <a:t>First 4 Round Robin Tests of PCWG</a:t>
            </a:r>
            <a:endParaRPr lang="en-GB" dirty="0"/>
          </a:p>
        </p:txBody>
      </p:sp>
      <p:sp>
        <p:nvSpPr>
          <p:cNvPr id="3" name="Inhaltsplatzhalter 2"/>
          <p:cNvSpPr>
            <a:spLocks noGrp="1"/>
          </p:cNvSpPr>
          <p:nvPr>
            <p:ph idx="1"/>
          </p:nvPr>
        </p:nvSpPr>
        <p:spPr/>
        <p:txBody>
          <a:bodyPr/>
          <a:lstStyle/>
          <a:p>
            <a:r>
              <a:rPr lang="en-GB" dirty="0" smtClean="0"/>
              <a:t>The former round robin tests of the PCWG are not affected by the interpolation problem:</a:t>
            </a:r>
          </a:p>
          <a:p>
            <a:pPr marL="0" indent="0">
              <a:buNone/>
            </a:pPr>
            <a:r>
              <a:rPr lang="en-GB" dirty="0"/>
              <a:t>	</a:t>
            </a:r>
            <a:r>
              <a:rPr lang="en-GB" dirty="0" smtClean="0"/>
              <a:t>- no power measurement was used</a:t>
            </a:r>
          </a:p>
          <a:p>
            <a:pPr marL="0" indent="0">
              <a:buNone/>
            </a:pPr>
            <a:r>
              <a:rPr lang="en-GB" dirty="0"/>
              <a:t>	</a:t>
            </a:r>
            <a:r>
              <a:rPr lang="en-GB" dirty="0" smtClean="0"/>
              <a:t>- P</a:t>
            </a:r>
            <a:r>
              <a:rPr lang="en-GB" baseline="-25000" dirty="0" smtClean="0"/>
              <a:t>Actual</a:t>
            </a:r>
            <a:r>
              <a:rPr lang="en-GB" dirty="0" smtClean="0"/>
              <a:t>(t) has been interpolated from a binned power 	  curve</a:t>
            </a:r>
          </a:p>
          <a:p>
            <a:pPr marL="0" indent="0">
              <a:buNone/>
            </a:pPr>
            <a:r>
              <a:rPr lang="en-GB" dirty="0"/>
              <a:t>	</a:t>
            </a:r>
            <a:r>
              <a:rPr lang="en-GB" dirty="0" smtClean="0"/>
              <a:t>- P</a:t>
            </a:r>
            <a:r>
              <a:rPr lang="en-GB" baseline="-25000" dirty="0" smtClean="0"/>
              <a:t>Candiate</a:t>
            </a:r>
            <a:r>
              <a:rPr lang="en-GB" dirty="0" smtClean="0"/>
              <a:t>(t) has been calculated based on </a:t>
            </a:r>
            <a:r>
              <a:rPr lang="en-GB" dirty="0"/>
              <a:t>P</a:t>
            </a:r>
            <a:r>
              <a:rPr lang="en-GB" baseline="-25000" dirty="0"/>
              <a:t>Actual</a:t>
            </a:r>
            <a:r>
              <a:rPr lang="en-GB" dirty="0"/>
              <a:t>(t</a:t>
            </a:r>
            <a:r>
              <a:rPr lang="en-GB" dirty="0" smtClean="0"/>
              <a:t>)</a:t>
            </a:r>
          </a:p>
          <a:p>
            <a:pPr marL="0" indent="0">
              <a:buNone/>
            </a:pPr>
            <a:r>
              <a:rPr lang="en-GB" dirty="0"/>
              <a:t>	</a:t>
            </a:r>
            <a:r>
              <a:rPr lang="en-GB" dirty="0" smtClean="0"/>
              <a:t>- As P</a:t>
            </a:r>
            <a:r>
              <a:rPr lang="en-GB" baseline="-25000" dirty="0" smtClean="0"/>
              <a:t>Candiate</a:t>
            </a:r>
            <a:r>
              <a:rPr lang="en-GB" dirty="0" smtClean="0"/>
              <a:t>(t</a:t>
            </a:r>
            <a:r>
              <a:rPr lang="en-GB" dirty="0"/>
              <a:t>) </a:t>
            </a:r>
            <a:r>
              <a:rPr lang="en-GB" dirty="0" smtClean="0"/>
              <a:t>and </a:t>
            </a:r>
            <a:r>
              <a:rPr lang="en-GB" dirty="0"/>
              <a:t>P</a:t>
            </a:r>
            <a:r>
              <a:rPr lang="en-GB" baseline="-25000" dirty="0"/>
              <a:t>Actual</a:t>
            </a:r>
            <a:r>
              <a:rPr lang="en-GB" dirty="0"/>
              <a:t>(t</a:t>
            </a:r>
            <a:r>
              <a:rPr lang="en-GB" dirty="0" smtClean="0"/>
              <a:t>) are affected in the same 	  way by the interpolation, the effect cancels out in the 	  comparison.</a:t>
            </a:r>
            <a:endParaRPr lang="en-GB" dirty="0"/>
          </a:p>
        </p:txBody>
      </p:sp>
      <p:sp>
        <p:nvSpPr>
          <p:cNvPr id="4" name="Foliennummernplatzhalter 3"/>
          <p:cNvSpPr>
            <a:spLocks noGrp="1"/>
          </p:cNvSpPr>
          <p:nvPr>
            <p:ph type="sldNum" sz="quarter" idx="11"/>
          </p:nvPr>
        </p:nvSpPr>
        <p:spPr/>
        <p:txBody>
          <a:bodyPr/>
          <a:lstStyle/>
          <a:p>
            <a:pPr>
              <a:defRPr/>
            </a:pPr>
            <a:fld id="{04973A02-B17B-44BF-B5B3-0D668247C67C}" type="slidenum">
              <a:rPr lang="en-GB" smtClean="0"/>
              <a:pPr>
                <a:defRPr/>
              </a:pPr>
              <a:t>10</a:t>
            </a:fld>
            <a:endParaRPr lang="en-GB" dirty="0"/>
          </a:p>
        </p:txBody>
      </p:sp>
    </p:spTree>
    <p:extLst>
      <p:ext uri="{BB962C8B-B14F-4D97-AF65-F5344CB8AC3E}">
        <p14:creationId xmlns:p14="http://schemas.microsoft.com/office/powerpoint/2010/main" val="3267653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260648"/>
            <a:ext cx="5616624" cy="432395"/>
          </a:xfrm>
        </p:spPr>
        <p:txBody>
          <a:bodyPr/>
          <a:lstStyle/>
          <a:p>
            <a:r>
              <a:rPr lang="en-GB" dirty="0" smtClean="0"/>
              <a:t>Interpolation Effect was Present also at Relative Power Curve Analysis</a:t>
            </a:r>
            <a:endParaRPr lang="en-GB" dirty="0"/>
          </a:p>
        </p:txBody>
      </p:sp>
      <p:sp>
        <p:nvSpPr>
          <p:cNvPr id="3" name="Inhaltsplatzhalter 2"/>
          <p:cNvSpPr>
            <a:spLocks noGrp="1"/>
          </p:cNvSpPr>
          <p:nvPr>
            <p:ph idx="1"/>
          </p:nvPr>
        </p:nvSpPr>
        <p:spPr>
          <a:xfrm>
            <a:off x="471122" y="4293096"/>
            <a:ext cx="8229600" cy="4641379"/>
          </a:xfrm>
        </p:spPr>
        <p:txBody>
          <a:bodyPr/>
          <a:lstStyle/>
          <a:p>
            <a:r>
              <a:rPr lang="en-GB" dirty="0" smtClean="0"/>
              <a:t>Approach of equal treatment of power curves helped to improve self-consistency test of Relative Power Curve Analysis</a:t>
            </a:r>
            <a:endParaRPr lang="en-GB" dirty="0"/>
          </a:p>
        </p:txBody>
      </p:sp>
      <p:sp>
        <p:nvSpPr>
          <p:cNvPr id="4" name="Foliennummernplatzhalter 3"/>
          <p:cNvSpPr>
            <a:spLocks noGrp="1"/>
          </p:cNvSpPr>
          <p:nvPr>
            <p:ph type="sldNum" sz="quarter" idx="11"/>
          </p:nvPr>
        </p:nvSpPr>
        <p:spPr/>
        <p:txBody>
          <a:bodyPr/>
          <a:lstStyle/>
          <a:p>
            <a:pPr>
              <a:defRPr/>
            </a:pPr>
            <a:fld id="{04973A02-B17B-44BF-B5B3-0D668247C67C}" type="slidenum">
              <a:rPr lang="en-GB" smtClean="0"/>
              <a:pPr>
                <a:defRPr/>
              </a:pPr>
              <a:t>11</a:t>
            </a:fld>
            <a:endParaRPr lang="en-GB" dirty="0"/>
          </a:p>
        </p:txBody>
      </p:sp>
      <p:pic>
        <p:nvPicPr>
          <p:cNvPr id="5"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11560"/>
            <a:ext cx="4558630" cy="2949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5922" y="1202700"/>
            <a:ext cx="4558630" cy="2949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feld 6"/>
          <p:cNvSpPr txBox="1"/>
          <p:nvPr/>
        </p:nvSpPr>
        <p:spPr>
          <a:xfrm>
            <a:off x="251520" y="980728"/>
            <a:ext cx="4536504" cy="276999"/>
          </a:xfrm>
          <a:prstGeom prst="rect">
            <a:avLst/>
          </a:prstGeom>
          <a:noFill/>
        </p:spPr>
        <p:txBody>
          <a:bodyPr wrap="square" rtlCol="0">
            <a:spAutoFit/>
          </a:bodyPr>
          <a:lstStyle/>
          <a:p>
            <a:r>
              <a:rPr lang="en-GB" b="1" dirty="0" smtClean="0">
                <a:solidFill>
                  <a:srgbClr val="FF0000"/>
                </a:solidFill>
              </a:rPr>
              <a:t>Original Self-Consistency Test in Training Period</a:t>
            </a:r>
            <a:endParaRPr lang="en-GB" b="1" dirty="0">
              <a:solidFill>
                <a:srgbClr val="FF0000"/>
              </a:solidFill>
            </a:endParaRPr>
          </a:p>
        </p:txBody>
      </p:sp>
      <p:sp>
        <p:nvSpPr>
          <p:cNvPr id="9" name="Textfeld 8"/>
          <p:cNvSpPr txBox="1"/>
          <p:nvPr/>
        </p:nvSpPr>
        <p:spPr>
          <a:xfrm>
            <a:off x="4636285" y="992847"/>
            <a:ext cx="4536504" cy="276999"/>
          </a:xfrm>
          <a:prstGeom prst="rect">
            <a:avLst/>
          </a:prstGeom>
          <a:noFill/>
        </p:spPr>
        <p:txBody>
          <a:bodyPr wrap="square" rtlCol="0">
            <a:spAutoFit/>
          </a:bodyPr>
          <a:lstStyle/>
          <a:p>
            <a:r>
              <a:rPr lang="en-GB" b="1" dirty="0" smtClean="0"/>
              <a:t>Improved Self-Consistency Test in Training Period</a:t>
            </a:r>
            <a:endParaRPr lang="en-GB" b="1" dirty="0"/>
          </a:p>
        </p:txBody>
      </p:sp>
    </p:spTree>
    <p:extLst>
      <p:ext uri="{BB962C8B-B14F-4D97-AF65-F5344CB8AC3E}">
        <p14:creationId xmlns:p14="http://schemas.microsoft.com/office/powerpoint/2010/main" val="9478180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5"/>
          <p:cNvSpPr>
            <a:spLocks noGrp="1"/>
          </p:cNvSpPr>
          <p:nvPr>
            <p:ph type="sldNum" sz="quarter" idx="11"/>
          </p:nvPr>
        </p:nvSpPr>
        <p:spPr/>
        <p:txBody>
          <a:bodyPr/>
          <a:lstStyle/>
          <a:p>
            <a:pPr>
              <a:defRPr/>
            </a:pPr>
            <a:fld id="{5FE76C5B-E76D-4EA2-99C9-14BF7C978A56}" type="slidenum">
              <a:rPr lang="en-GB" smtClean="0"/>
              <a:pPr>
                <a:defRPr/>
              </a:pPr>
              <a:t>12</a:t>
            </a:fld>
            <a:endParaRPr lang="en-GB" dirty="0"/>
          </a:p>
        </p:txBody>
      </p:sp>
      <p:sp>
        <p:nvSpPr>
          <p:cNvPr id="38915" name="Rectangle 5"/>
          <p:cNvSpPr>
            <a:spLocks noChangeArrowheads="1"/>
          </p:cNvSpPr>
          <p:nvPr/>
        </p:nvSpPr>
        <p:spPr bwMode="auto">
          <a:xfrm>
            <a:off x="1968702" y="2990850"/>
            <a:ext cx="4849405"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2200">
                <a:solidFill>
                  <a:srgbClr val="005E96"/>
                </a:solidFill>
                <a:latin typeface="Verdana" pitchFamily="34" charset="0"/>
              </a:defRPr>
            </a:lvl1pPr>
            <a:lvl2pPr marL="742950" indent="-285750" eaLnBrk="0" hangingPunct="0">
              <a:spcBef>
                <a:spcPct val="20000"/>
              </a:spcBef>
              <a:buChar char="–"/>
              <a:defRPr sz="2200">
                <a:solidFill>
                  <a:srgbClr val="005E96"/>
                </a:solidFill>
                <a:latin typeface="Verdana" pitchFamily="34" charset="0"/>
              </a:defRPr>
            </a:lvl2pPr>
            <a:lvl3pPr marL="1143000" indent="-228600" eaLnBrk="0" hangingPunct="0">
              <a:spcBef>
                <a:spcPct val="20000"/>
              </a:spcBef>
              <a:buChar char="•"/>
              <a:defRPr sz="2200">
                <a:solidFill>
                  <a:srgbClr val="005E96"/>
                </a:solidFill>
                <a:latin typeface="Verdana" pitchFamily="34" charset="0"/>
              </a:defRPr>
            </a:lvl3pPr>
            <a:lvl4pPr marL="1600200" indent="-228600" eaLnBrk="0" hangingPunct="0">
              <a:spcBef>
                <a:spcPct val="20000"/>
              </a:spcBef>
              <a:buChar char="–"/>
              <a:defRPr sz="2200">
                <a:solidFill>
                  <a:srgbClr val="005E96"/>
                </a:solidFill>
                <a:latin typeface="Verdana" pitchFamily="34" charset="0"/>
              </a:defRPr>
            </a:lvl4pPr>
            <a:lvl5pPr marL="2057400" indent="-228600" eaLnBrk="0" hangingPunct="0">
              <a:spcBef>
                <a:spcPct val="20000"/>
              </a:spcBef>
              <a:buChar char="»"/>
              <a:defRPr sz="2200">
                <a:solidFill>
                  <a:srgbClr val="005E96"/>
                </a:solidFill>
                <a:latin typeface="Verdana" pitchFamily="34" charset="0"/>
              </a:defRPr>
            </a:lvl5pPr>
            <a:lvl6pPr marL="2514600" indent="-228600" eaLnBrk="0" fontAlgn="base" hangingPunct="0">
              <a:spcBef>
                <a:spcPct val="20000"/>
              </a:spcBef>
              <a:spcAft>
                <a:spcPct val="0"/>
              </a:spcAft>
              <a:buChar char="»"/>
              <a:defRPr sz="2200">
                <a:solidFill>
                  <a:srgbClr val="005E96"/>
                </a:solidFill>
                <a:latin typeface="Verdana" pitchFamily="34" charset="0"/>
              </a:defRPr>
            </a:lvl6pPr>
            <a:lvl7pPr marL="2971800" indent="-228600" eaLnBrk="0" fontAlgn="base" hangingPunct="0">
              <a:spcBef>
                <a:spcPct val="20000"/>
              </a:spcBef>
              <a:spcAft>
                <a:spcPct val="0"/>
              </a:spcAft>
              <a:buChar char="»"/>
              <a:defRPr sz="2200">
                <a:solidFill>
                  <a:srgbClr val="005E96"/>
                </a:solidFill>
                <a:latin typeface="Verdana" pitchFamily="34" charset="0"/>
              </a:defRPr>
            </a:lvl7pPr>
            <a:lvl8pPr marL="3429000" indent="-228600" eaLnBrk="0" fontAlgn="base" hangingPunct="0">
              <a:spcBef>
                <a:spcPct val="20000"/>
              </a:spcBef>
              <a:spcAft>
                <a:spcPct val="0"/>
              </a:spcAft>
              <a:buChar char="»"/>
              <a:defRPr sz="2200">
                <a:solidFill>
                  <a:srgbClr val="005E96"/>
                </a:solidFill>
                <a:latin typeface="Verdana" pitchFamily="34" charset="0"/>
              </a:defRPr>
            </a:lvl8pPr>
            <a:lvl9pPr marL="3886200" indent="-228600" eaLnBrk="0" fontAlgn="base" hangingPunct="0">
              <a:spcBef>
                <a:spcPct val="20000"/>
              </a:spcBef>
              <a:spcAft>
                <a:spcPct val="0"/>
              </a:spcAft>
              <a:buChar char="»"/>
              <a:defRPr sz="2200">
                <a:solidFill>
                  <a:srgbClr val="005E96"/>
                </a:solidFill>
                <a:latin typeface="Verdana" pitchFamily="34" charset="0"/>
              </a:defRPr>
            </a:lvl9pPr>
          </a:lstStyle>
          <a:p>
            <a:pPr algn="ctr" eaLnBrk="1" hangingPunct="1">
              <a:spcBef>
                <a:spcPct val="0"/>
              </a:spcBef>
              <a:buFontTx/>
              <a:buNone/>
            </a:pPr>
            <a:r>
              <a:rPr lang="en-GB" altLang="de-DE" sz="3200" b="1" dirty="0" smtClean="0"/>
              <a:t>Thank you</a:t>
            </a:r>
          </a:p>
          <a:p>
            <a:pPr algn="ctr" eaLnBrk="1" hangingPunct="1">
              <a:spcBef>
                <a:spcPct val="0"/>
              </a:spcBef>
              <a:buFontTx/>
              <a:buNone/>
            </a:pPr>
            <a:r>
              <a:rPr lang="en-GB" altLang="de-DE" sz="2000" b="1" dirty="0" smtClean="0"/>
              <a:t>contact: a.albers@windguard.de</a:t>
            </a:r>
            <a:endParaRPr lang="en-GB" altLang="de-DE" sz="2000" b="1" dirty="0"/>
          </a:p>
        </p:txBody>
      </p:sp>
    </p:spTree>
    <p:extLst>
      <p:ext uri="{BB962C8B-B14F-4D97-AF65-F5344CB8AC3E}">
        <p14:creationId xmlns:p14="http://schemas.microsoft.com/office/powerpoint/2010/main" val="1385085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476325"/>
            <a:ext cx="5904656" cy="432395"/>
          </a:xfrm>
        </p:spPr>
        <p:txBody>
          <a:bodyPr/>
          <a:lstStyle/>
          <a:p>
            <a:r>
              <a:rPr lang="en-GB" dirty="0" smtClean="0"/>
              <a:t>Illustration of Interpolation Problem</a:t>
            </a:r>
            <a:endParaRPr lang="en-GB" dirty="0"/>
          </a:p>
        </p:txBody>
      </p:sp>
      <p:sp>
        <p:nvSpPr>
          <p:cNvPr id="4" name="Foliennummernplatzhalter 3"/>
          <p:cNvSpPr>
            <a:spLocks noGrp="1"/>
          </p:cNvSpPr>
          <p:nvPr>
            <p:ph type="sldNum" sz="quarter" idx="11"/>
          </p:nvPr>
        </p:nvSpPr>
        <p:spPr/>
        <p:txBody>
          <a:bodyPr/>
          <a:lstStyle/>
          <a:p>
            <a:pPr>
              <a:defRPr/>
            </a:pPr>
            <a:fld id="{04973A02-B17B-44BF-B5B3-0D668247C67C}" type="slidenum">
              <a:rPr lang="en-GB" smtClean="0"/>
              <a:pPr>
                <a:defRPr/>
              </a:pPr>
              <a:t>1</a:t>
            </a:fld>
            <a:endParaRPr lang="en-GB" dirty="0"/>
          </a:p>
        </p:txBody>
      </p:sp>
      <p:sp>
        <p:nvSpPr>
          <p:cNvPr id="6" name="Inhaltsplatzhalter 5"/>
          <p:cNvSpPr>
            <a:spLocks noGrp="1"/>
          </p:cNvSpPr>
          <p:nvPr>
            <p:ph idx="1"/>
          </p:nvPr>
        </p:nvSpPr>
        <p:spPr>
          <a:xfrm>
            <a:off x="486147" y="4537310"/>
            <a:ext cx="8229600" cy="4641379"/>
          </a:xfrm>
        </p:spPr>
        <p:txBody>
          <a:bodyPr/>
          <a:lstStyle/>
          <a:p>
            <a:r>
              <a:rPr lang="en-GB" dirty="0" smtClean="0"/>
              <a:t>Power curve raw data P</a:t>
            </a:r>
            <a:r>
              <a:rPr lang="en-GB" baseline="-25000" dirty="0" smtClean="0"/>
              <a:t>Actual</a:t>
            </a:r>
            <a:r>
              <a:rPr lang="en-GB" dirty="0" smtClean="0"/>
              <a:t>(t) is first bin-averaged (baseline power curve in inner range)</a:t>
            </a:r>
          </a:p>
          <a:p>
            <a:r>
              <a:rPr lang="en-GB" dirty="0" smtClean="0"/>
              <a:t>Bin averages are interpolated in order to derive power from bin-averaged power curve for actual wind speed:</a:t>
            </a:r>
            <a:br>
              <a:rPr lang="en-GB" dirty="0" smtClean="0"/>
            </a:br>
            <a:r>
              <a:rPr lang="en-GB" dirty="0" smtClean="0"/>
              <a:t>P</a:t>
            </a:r>
            <a:r>
              <a:rPr lang="en-GB" baseline="-25000" dirty="0"/>
              <a:t>B</a:t>
            </a:r>
            <a:r>
              <a:rPr lang="en-GB" baseline="-25000" dirty="0" smtClean="0"/>
              <a:t>aseline</a:t>
            </a:r>
            <a:r>
              <a:rPr lang="en-GB" dirty="0" smtClean="0"/>
              <a:t>(t) or P</a:t>
            </a:r>
            <a:r>
              <a:rPr lang="en-GB" baseline="-25000" dirty="0"/>
              <a:t>C</a:t>
            </a:r>
            <a:r>
              <a:rPr lang="en-GB" baseline="-25000" dirty="0" smtClean="0"/>
              <a:t>andidate</a:t>
            </a:r>
            <a:r>
              <a:rPr lang="en-GB" dirty="0" smtClean="0"/>
              <a:t>(t)</a:t>
            </a:r>
            <a:endParaRPr lang="en-GB"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39" y="858007"/>
            <a:ext cx="6538615" cy="3486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feld 7"/>
          <p:cNvSpPr txBox="1"/>
          <p:nvPr/>
        </p:nvSpPr>
        <p:spPr>
          <a:xfrm>
            <a:off x="1619672" y="4221836"/>
            <a:ext cx="3600400" cy="246221"/>
          </a:xfrm>
          <a:prstGeom prst="rect">
            <a:avLst/>
          </a:prstGeom>
          <a:noFill/>
        </p:spPr>
        <p:txBody>
          <a:bodyPr wrap="square" rtlCol="0">
            <a:spAutoFit/>
          </a:bodyPr>
          <a:lstStyle/>
          <a:p>
            <a:r>
              <a:rPr lang="en-GB" sz="1000" dirty="0" smtClean="0"/>
              <a:t>Source: P. Stuart, PCWG meeting London Dec. 2015</a:t>
            </a:r>
            <a:endParaRPr lang="en-GB" sz="1000" dirty="0"/>
          </a:p>
        </p:txBody>
      </p:sp>
    </p:spTree>
    <p:extLst>
      <p:ext uri="{BB962C8B-B14F-4D97-AF65-F5344CB8AC3E}">
        <p14:creationId xmlns:p14="http://schemas.microsoft.com/office/powerpoint/2010/main" val="2630077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7" y="908720"/>
            <a:ext cx="6696744" cy="3817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el 1"/>
          <p:cNvSpPr>
            <a:spLocks noGrp="1"/>
          </p:cNvSpPr>
          <p:nvPr>
            <p:ph type="title"/>
          </p:nvPr>
        </p:nvSpPr>
        <p:spPr>
          <a:xfrm>
            <a:off x="323528" y="476325"/>
            <a:ext cx="5904656" cy="432395"/>
          </a:xfrm>
        </p:spPr>
        <p:txBody>
          <a:bodyPr/>
          <a:lstStyle/>
          <a:p>
            <a:r>
              <a:rPr lang="en-GB" dirty="0" smtClean="0"/>
              <a:t>Inner Range Baseline Error</a:t>
            </a:r>
            <a:endParaRPr lang="en-GB" dirty="0"/>
          </a:p>
        </p:txBody>
      </p:sp>
      <p:sp>
        <p:nvSpPr>
          <p:cNvPr id="4" name="Foliennummernplatzhalter 3"/>
          <p:cNvSpPr>
            <a:spLocks noGrp="1"/>
          </p:cNvSpPr>
          <p:nvPr>
            <p:ph type="sldNum" sz="quarter" idx="11"/>
          </p:nvPr>
        </p:nvSpPr>
        <p:spPr/>
        <p:txBody>
          <a:bodyPr/>
          <a:lstStyle/>
          <a:p>
            <a:pPr>
              <a:defRPr/>
            </a:pPr>
            <a:fld id="{04973A02-B17B-44BF-B5B3-0D668247C67C}" type="slidenum">
              <a:rPr lang="en-GB" smtClean="0"/>
              <a:pPr>
                <a:defRPr/>
              </a:pPr>
              <a:t>2</a:t>
            </a:fld>
            <a:endParaRPr lang="en-GB" dirty="0"/>
          </a:p>
        </p:txBody>
      </p:sp>
      <p:sp>
        <p:nvSpPr>
          <p:cNvPr id="6" name="Inhaltsplatzhalter 5"/>
          <p:cNvSpPr>
            <a:spLocks noGrp="1"/>
          </p:cNvSpPr>
          <p:nvPr>
            <p:ph idx="1"/>
          </p:nvPr>
        </p:nvSpPr>
        <p:spPr>
          <a:xfrm>
            <a:off x="467544" y="4941168"/>
            <a:ext cx="8229600" cy="4641379"/>
          </a:xfrm>
        </p:spPr>
        <p:txBody>
          <a:bodyPr/>
          <a:lstStyle/>
          <a:p>
            <a:r>
              <a:rPr lang="en-GB" dirty="0" smtClean="0"/>
              <a:t>If NME is calculated for the inner range, it is expected to be zero (inner range baseline error)</a:t>
            </a:r>
          </a:p>
          <a:p>
            <a:r>
              <a:rPr lang="en-GB" dirty="0" smtClean="0">
                <a:solidFill>
                  <a:srgbClr val="FF0000"/>
                </a:solidFill>
              </a:rPr>
              <a:t>But it isn’t: NME positive where power curve left-curved and negative where power curve right-curved</a:t>
            </a:r>
          </a:p>
        </p:txBody>
      </p:sp>
      <p:sp>
        <p:nvSpPr>
          <p:cNvPr id="8" name="Textfeld 7"/>
          <p:cNvSpPr txBox="1"/>
          <p:nvPr/>
        </p:nvSpPr>
        <p:spPr>
          <a:xfrm>
            <a:off x="421232" y="4725144"/>
            <a:ext cx="3600400" cy="246221"/>
          </a:xfrm>
          <a:prstGeom prst="rect">
            <a:avLst/>
          </a:prstGeom>
          <a:noFill/>
        </p:spPr>
        <p:txBody>
          <a:bodyPr wrap="square" rtlCol="0">
            <a:spAutoFit/>
          </a:bodyPr>
          <a:lstStyle/>
          <a:p>
            <a:r>
              <a:rPr lang="en-GB" sz="1000" dirty="0" smtClean="0"/>
              <a:t>Source: P. Stuart, PCWG meeting London Dec. 2015</a:t>
            </a:r>
            <a:endParaRPr lang="en-GB" sz="1000" dirty="0"/>
          </a:p>
        </p:txBody>
      </p:sp>
      <p:graphicFrame>
        <p:nvGraphicFramePr>
          <p:cNvPr id="3" name="Objekt 2"/>
          <p:cNvGraphicFramePr>
            <a:graphicFrameLocks noChangeAspect="1"/>
          </p:cNvGraphicFramePr>
          <p:nvPr>
            <p:extLst>
              <p:ext uri="{D42A27DB-BD31-4B8C-83A1-F6EECF244321}">
                <p14:modId xmlns:p14="http://schemas.microsoft.com/office/powerpoint/2010/main" val="319295752"/>
              </p:ext>
            </p:extLst>
          </p:nvPr>
        </p:nvGraphicFramePr>
        <p:xfrm>
          <a:off x="5220072" y="1628800"/>
          <a:ext cx="2819340" cy="342900"/>
        </p:xfrm>
        <a:graphic>
          <a:graphicData uri="http://schemas.openxmlformats.org/presentationml/2006/ole">
            <mc:AlternateContent xmlns:mc="http://schemas.openxmlformats.org/markup-compatibility/2006">
              <mc:Choice xmlns:v="urn:schemas-microsoft-com:vml" Requires="v">
                <p:oleObj spid="_x0000_s1135" name="Formel" r:id="rId4" imgW="1879560" imgH="228600" progId="Equation.3">
                  <p:embed/>
                </p:oleObj>
              </mc:Choice>
              <mc:Fallback>
                <p:oleObj name="Formel" r:id="rId4" imgW="1879560" imgH="228600" progId="Equation.3">
                  <p:embed/>
                  <p:pic>
                    <p:nvPicPr>
                      <p:cNvPr id="0" name=""/>
                      <p:cNvPicPr/>
                      <p:nvPr/>
                    </p:nvPicPr>
                    <p:blipFill>
                      <a:blip r:embed="rId5"/>
                      <a:stretch>
                        <a:fillRect/>
                      </a:stretch>
                    </p:blipFill>
                    <p:spPr>
                      <a:xfrm>
                        <a:off x="5220072" y="1628800"/>
                        <a:ext cx="2819340" cy="342900"/>
                      </a:xfrm>
                      <a:prstGeom prst="rect">
                        <a:avLst/>
                      </a:prstGeom>
                      <a:solidFill>
                        <a:schemeClr val="bg1"/>
                      </a:solidFill>
                    </p:spPr>
                  </p:pic>
                </p:oleObj>
              </mc:Fallback>
            </mc:AlternateContent>
          </a:graphicData>
        </a:graphic>
      </p:graphicFrame>
      <p:graphicFrame>
        <p:nvGraphicFramePr>
          <p:cNvPr id="5" name="Objekt 4"/>
          <p:cNvGraphicFramePr>
            <a:graphicFrameLocks noChangeAspect="1"/>
          </p:cNvGraphicFramePr>
          <p:nvPr>
            <p:extLst>
              <p:ext uri="{D42A27DB-BD31-4B8C-83A1-F6EECF244321}">
                <p14:modId xmlns:p14="http://schemas.microsoft.com/office/powerpoint/2010/main" val="3186338073"/>
              </p:ext>
            </p:extLst>
          </p:nvPr>
        </p:nvGraphicFramePr>
        <p:xfrm>
          <a:off x="5100638" y="2349500"/>
          <a:ext cx="3981450" cy="722313"/>
        </p:xfrm>
        <a:graphic>
          <a:graphicData uri="http://schemas.openxmlformats.org/presentationml/2006/ole">
            <mc:AlternateContent xmlns:mc="http://schemas.openxmlformats.org/markup-compatibility/2006">
              <mc:Choice xmlns:v="urn:schemas-microsoft-com:vml" Requires="v">
                <p:oleObj spid="_x0000_s1136" name="Formel" r:id="rId6" imgW="2654280" imgH="482400" progId="Equation.3">
                  <p:embed/>
                </p:oleObj>
              </mc:Choice>
              <mc:Fallback>
                <p:oleObj name="Formel" r:id="rId6" imgW="2654280" imgH="482400" progId="Equation.3">
                  <p:embed/>
                  <p:pic>
                    <p:nvPicPr>
                      <p:cNvPr id="0" name=""/>
                      <p:cNvPicPr/>
                      <p:nvPr/>
                    </p:nvPicPr>
                    <p:blipFill>
                      <a:blip r:embed="rId7"/>
                      <a:stretch>
                        <a:fillRect/>
                      </a:stretch>
                    </p:blipFill>
                    <p:spPr>
                      <a:xfrm>
                        <a:off x="5100638" y="2349500"/>
                        <a:ext cx="3981450" cy="722313"/>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956284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58" y="803754"/>
            <a:ext cx="6262213" cy="3570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hteck 16"/>
          <p:cNvSpPr/>
          <p:nvPr/>
        </p:nvSpPr>
        <p:spPr bwMode="auto">
          <a:xfrm>
            <a:off x="2596730" y="1097280"/>
            <a:ext cx="3804070" cy="340608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ln>
                <a:noFill/>
              </a:ln>
              <a:solidFill>
                <a:srgbClr val="0070C0"/>
              </a:solidFill>
              <a:effectLst/>
              <a:latin typeface="Verdana" pitchFamily="34" charset="0"/>
            </a:endParaRPr>
          </a:p>
        </p:txBody>
      </p:sp>
      <p:sp>
        <p:nvSpPr>
          <p:cNvPr id="2" name="Titel 1"/>
          <p:cNvSpPr>
            <a:spLocks noGrp="1"/>
          </p:cNvSpPr>
          <p:nvPr>
            <p:ph type="title"/>
          </p:nvPr>
        </p:nvSpPr>
        <p:spPr>
          <a:xfrm>
            <a:off x="323528" y="476325"/>
            <a:ext cx="5904656" cy="432395"/>
          </a:xfrm>
        </p:spPr>
        <p:txBody>
          <a:bodyPr/>
          <a:lstStyle/>
          <a:p>
            <a:r>
              <a:rPr lang="en-GB" dirty="0" smtClean="0"/>
              <a:t>Explanation of Interpolation Error</a:t>
            </a:r>
            <a:br>
              <a:rPr lang="en-GB" dirty="0" smtClean="0"/>
            </a:br>
            <a:endParaRPr lang="en-GB" dirty="0"/>
          </a:p>
        </p:txBody>
      </p:sp>
      <p:sp>
        <p:nvSpPr>
          <p:cNvPr id="4" name="Foliennummernplatzhalter 3"/>
          <p:cNvSpPr>
            <a:spLocks noGrp="1"/>
          </p:cNvSpPr>
          <p:nvPr>
            <p:ph type="sldNum" sz="quarter" idx="11"/>
          </p:nvPr>
        </p:nvSpPr>
        <p:spPr/>
        <p:txBody>
          <a:bodyPr/>
          <a:lstStyle/>
          <a:p>
            <a:pPr>
              <a:defRPr/>
            </a:pPr>
            <a:fld id="{04973A02-B17B-44BF-B5B3-0D668247C67C}" type="slidenum">
              <a:rPr lang="en-GB" smtClean="0"/>
              <a:pPr>
                <a:defRPr/>
              </a:pPr>
              <a:t>3</a:t>
            </a:fld>
            <a:endParaRPr lang="en-GB" dirty="0"/>
          </a:p>
        </p:txBody>
      </p:sp>
      <p:sp>
        <p:nvSpPr>
          <p:cNvPr id="6" name="Inhaltsplatzhalter 5"/>
          <p:cNvSpPr>
            <a:spLocks noGrp="1"/>
          </p:cNvSpPr>
          <p:nvPr>
            <p:ph idx="1"/>
          </p:nvPr>
        </p:nvSpPr>
        <p:spPr>
          <a:xfrm>
            <a:off x="467544" y="4602033"/>
            <a:ext cx="8229600" cy="4641379"/>
          </a:xfrm>
        </p:spPr>
        <p:txBody>
          <a:bodyPr/>
          <a:lstStyle/>
          <a:p>
            <a:r>
              <a:rPr lang="en-GB" dirty="0" smtClean="0"/>
              <a:t>The cause of the non-zero inner baseline error is the  difference of the bin average of the power curve raw data  and the bin average of the interpolated data </a:t>
            </a:r>
          </a:p>
          <a:p>
            <a:r>
              <a:rPr lang="en-GB" dirty="0" smtClean="0">
                <a:solidFill>
                  <a:srgbClr val="FF0000"/>
                </a:solidFill>
              </a:rPr>
              <a:t>The cause is </a:t>
            </a:r>
            <a:r>
              <a:rPr lang="en-GB" b="1" u="sng" dirty="0" smtClean="0">
                <a:solidFill>
                  <a:srgbClr val="FF0000"/>
                </a:solidFill>
              </a:rPr>
              <a:t>not</a:t>
            </a:r>
            <a:r>
              <a:rPr lang="en-GB" dirty="0" smtClean="0">
                <a:solidFill>
                  <a:srgbClr val="FF0000"/>
                </a:solidFill>
              </a:rPr>
              <a:t> the lack of representation of the raw data by the bin averages (as illustrated in last meeting)</a:t>
            </a:r>
          </a:p>
        </p:txBody>
      </p:sp>
      <p:graphicFrame>
        <p:nvGraphicFramePr>
          <p:cNvPr id="5" name="Objekt 4"/>
          <p:cNvGraphicFramePr>
            <a:graphicFrameLocks noChangeAspect="1"/>
          </p:cNvGraphicFramePr>
          <p:nvPr>
            <p:extLst>
              <p:ext uri="{D42A27DB-BD31-4B8C-83A1-F6EECF244321}">
                <p14:modId xmlns:p14="http://schemas.microsoft.com/office/powerpoint/2010/main" val="3937198653"/>
              </p:ext>
            </p:extLst>
          </p:nvPr>
        </p:nvGraphicFramePr>
        <p:xfrm>
          <a:off x="2771800" y="1196752"/>
          <a:ext cx="1619250" cy="722313"/>
        </p:xfrm>
        <a:graphic>
          <a:graphicData uri="http://schemas.openxmlformats.org/presentationml/2006/ole">
            <mc:AlternateContent xmlns:mc="http://schemas.openxmlformats.org/markup-compatibility/2006">
              <mc:Choice xmlns:v="urn:schemas-microsoft-com:vml" Requires="v">
                <p:oleObj spid="_x0000_s2549" name="Formel" r:id="rId4" imgW="1079280" imgH="482400" progId="Equation.3">
                  <p:embed/>
                </p:oleObj>
              </mc:Choice>
              <mc:Fallback>
                <p:oleObj name="Formel" r:id="rId4" imgW="1079280" imgH="482400" progId="Equation.3">
                  <p:embed/>
                  <p:pic>
                    <p:nvPicPr>
                      <p:cNvPr id="0" name=""/>
                      <p:cNvPicPr/>
                      <p:nvPr/>
                    </p:nvPicPr>
                    <p:blipFill>
                      <a:blip r:embed="rId5"/>
                      <a:stretch>
                        <a:fillRect/>
                      </a:stretch>
                    </p:blipFill>
                    <p:spPr>
                      <a:xfrm>
                        <a:off x="2771800" y="1196752"/>
                        <a:ext cx="1619250" cy="722313"/>
                      </a:xfrm>
                      <a:prstGeom prst="rect">
                        <a:avLst/>
                      </a:prstGeom>
                      <a:solidFill>
                        <a:schemeClr val="bg1"/>
                      </a:solidFill>
                    </p:spPr>
                  </p:pic>
                </p:oleObj>
              </mc:Fallback>
            </mc:AlternateContent>
          </a:graphicData>
        </a:graphic>
      </p:graphicFrame>
      <p:graphicFrame>
        <p:nvGraphicFramePr>
          <p:cNvPr id="7" name="Objekt 6"/>
          <p:cNvGraphicFramePr>
            <a:graphicFrameLocks noChangeAspect="1"/>
          </p:cNvGraphicFramePr>
          <p:nvPr>
            <p:extLst>
              <p:ext uri="{D42A27DB-BD31-4B8C-83A1-F6EECF244321}">
                <p14:modId xmlns:p14="http://schemas.microsoft.com/office/powerpoint/2010/main" val="2114068194"/>
              </p:ext>
            </p:extLst>
          </p:nvPr>
        </p:nvGraphicFramePr>
        <p:xfrm>
          <a:off x="2483768" y="1919547"/>
          <a:ext cx="3276600" cy="722312"/>
        </p:xfrm>
        <a:graphic>
          <a:graphicData uri="http://schemas.openxmlformats.org/presentationml/2006/ole">
            <mc:AlternateContent xmlns:mc="http://schemas.openxmlformats.org/markup-compatibility/2006">
              <mc:Choice xmlns:v="urn:schemas-microsoft-com:vml" Requires="v">
                <p:oleObj spid="_x0000_s2550" name="Formel" r:id="rId6" imgW="2184120" imgH="482400" progId="Equation.3">
                  <p:embed/>
                </p:oleObj>
              </mc:Choice>
              <mc:Fallback>
                <p:oleObj name="Formel" r:id="rId6" imgW="2184120" imgH="482400" progId="Equation.3">
                  <p:embed/>
                  <p:pic>
                    <p:nvPicPr>
                      <p:cNvPr id="0" name="Objekt 4"/>
                      <p:cNvPicPr>
                        <a:picLocks noChangeAspect="1" noChangeArrowheads="1"/>
                      </p:cNvPicPr>
                      <p:nvPr/>
                    </p:nvPicPr>
                    <p:blipFill>
                      <a:blip r:embed="rId7"/>
                      <a:srcRect/>
                      <a:stretch>
                        <a:fillRect/>
                      </a:stretch>
                    </p:blipFill>
                    <p:spPr bwMode="auto">
                      <a:xfrm>
                        <a:off x="2483768" y="1919547"/>
                        <a:ext cx="3276600" cy="7223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kt 9"/>
          <p:cNvGraphicFramePr>
            <a:graphicFrameLocks noChangeAspect="1"/>
          </p:cNvGraphicFramePr>
          <p:nvPr>
            <p:extLst>
              <p:ext uri="{D42A27DB-BD31-4B8C-83A1-F6EECF244321}">
                <p14:modId xmlns:p14="http://schemas.microsoft.com/office/powerpoint/2010/main" val="4036466879"/>
              </p:ext>
            </p:extLst>
          </p:nvPr>
        </p:nvGraphicFramePr>
        <p:xfrm>
          <a:off x="2629511" y="3501008"/>
          <a:ext cx="2667000" cy="760412"/>
        </p:xfrm>
        <a:graphic>
          <a:graphicData uri="http://schemas.openxmlformats.org/presentationml/2006/ole">
            <mc:AlternateContent xmlns:mc="http://schemas.openxmlformats.org/markup-compatibility/2006">
              <mc:Choice xmlns:v="urn:schemas-microsoft-com:vml" Requires="v">
                <p:oleObj spid="_x0000_s2551" name="Formel" r:id="rId8" imgW="1777680" imgH="507960" progId="Equation.3">
                  <p:embed/>
                </p:oleObj>
              </mc:Choice>
              <mc:Fallback>
                <p:oleObj name="Formel" r:id="rId8" imgW="1777680" imgH="507960" progId="Equation.3">
                  <p:embed/>
                  <p:pic>
                    <p:nvPicPr>
                      <p:cNvPr id="0" name="Objekt 6"/>
                      <p:cNvPicPr>
                        <a:picLocks noChangeAspect="1" noChangeArrowheads="1"/>
                      </p:cNvPicPr>
                      <p:nvPr/>
                    </p:nvPicPr>
                    <p:blipFill>
                      <a:blip r:embed="rId9"/>
                      <a:srcRect/>
                      <a:stretch>
                        <a:fillRect/>
                      </a:stretch>
                    </p:blipFill>
                    <p:spPr bwMode="auto">
                      <a:xfrm>
                        <a:off x="2629511" y="3501008"/>
                        <a:ext cx="2667000" cy="7604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kt 10"/>
          <p:cNvGraphicFramePr>
            <a:graphicFrameLocks noChangeAspect="1"/>
          </p:cNvGraphicFramePr>
          <p:nvPr>
            <p:extLst>
              <p:ext uri="{D42A27DB-BD31-4B8C-83A1-F6EECF244321}">
                <p14:modId xmlns:p14="http://schemas.microsoft.com/office/powerpoint/2010/main" val="669667226"/>
              </p:ext>
            </p:extLst>
          </p:nvPr>
        </p:nvGraphicFramePr>
        <p:xfrm>
          <a:off x="2552371" y="2669283"/>
          <a:ext cx="3392213" cy="718556"/>
        </p:xfrm>
        <a:graphic>
          <a:graphicData uri="http://schemas.openxmlformats.org/presentationml/2006/ole">
            <mc:AlternateContent xmlns:mc="http://schemas.openxmlformats.org/markup-compatibility/2006">
              <mc:Choice xmlns:v="urn:schemas-microsoft-com:vml" Requires="v">
                <p:oleObj spid="_x0000_s2552" name="Formel" r:id="rId10" imgW="2273040" imgH="482400" progId="Equation.3">
                  <p:embed/>
                </p:oleObj>
              </mc:Choice>
              <mc:Fallback>
                <p:oleObj name="Formel" r:id="rId10" imgW="2273040" imgH="482400" progId="Equation.3">
                  <p:embed/>
                  <p:pic>
                    <p:nvPicPr>
                      <p:cNvPr id="0" name="Objekt 6"/>
                      <p:cNvPicPr>
                        <a:picLocks noChangeAspect="1" noChangeArrowheads="1"/>
                      </p:cNvPicPr>
                      <p:nvPr/>
                    </p:nvPicPr>
                    <p:blipFill>
                      <a:blip r:embed="rId11"/>
                      <a:srcRect/>
                      <a:stretch>
                        <a:fillRect/>
                      </a:stretch>
                    </p:blipFill>
                    <p:spPr bwMode="auto">
                      <a:xfrm>
                        <a:off x="2552371" y="2669283"/>
                        <a:ext cx="3392213" cy="718556"/>
                      </a:xfrm>
                      <a:prstGeom prst="rect">
                        <a:avLst/>
                      </a:prstGeom>
                      <a:solidFill>
                        <a:schemeClr val="bg1"/>
                      </a:solidFill>
                      <a:ln>
                        <a:noFill/>
                      </a:ln>
                    </p:spPr>
                  </p:pic>
                </p:oleObj>
              </mc:Fallback>
            </mc:AlternateContent>
          </a:graphicData>
        </a:graphic>
      </p:graphicFrame>
      <p:graphicFrame>
        <p:nvGraphicFramePr>
          <p:cNvPr id="12" name="Objekt 11"/>
          <p:cNvGraphicFramePr>
            <a:graphicFrameLocks noChangeAspect="1"/>
          </p:cNvGraphicFramePr>
          <p:nvPr>
            <p:extLst>
              <p:ext uri="{D42A27DB-BD31-4B8C-83A1-F6EECF244321}">
                <p14:modId xmlns:p14="http://schemas.microsoft.com/office/powerpoint/2010/main" val="2192782704"/>
              </p:ext>
            </p:extLst>
          </p:nvPr>
        </p:nvGraphicFramePr>
        <p:xfrm>
          <a:off x="6012160" y="3356992"/>
          <a:ext cx="3028950" cy="398462"/>
        </p:xfrm>
        <a:graphic>
          <a:graphicData uri="http://schemas.openxmlformats.org/presentationml/2006/ole">
            <mc:AlternateContent xmlns:mc="http://schemas.openxmlformats.org/markup-compatibility/2006">
              <mc:Choice xmlns:v="urn:schemas-microsoft-com:vml" Requires="v">
                <p:oleObj spid="_x0000_s2553" name="Formel" r:id="rId12" imgW="2019240" imgH="266400" progId="Equation.3">
                  <p:embed/>
                </p:oleObj>
              </mc:Choice>
              <mc:Fallback>
                <p:oleObj name="Formel" r:id="rId12" imgW="2019240" imgH="266400" progId="Equation.3">
                  <p:embed/>
                  <p:pic>
                    <p:nvPicPr>
                      <p:cNvPr id="0" name="Objekt 9"/>
                      <p:cNvPicPr>
                        <a:picLocks noChangeAspect="1" noChangeArrowheads="1"/>
                      </p:cNvPicPr>
                      <p:nvPr/>
                    </p:nvPicPr>
                    <p:blipFill>
                      <a:blip r:embed="rId13"/>
                      <a:srcRect/>
                      <a:stretch>
                        <a:fillRect/>
                      </a:stretch>
                    </p:blipFill>
                    <p:spPr bwMode="auto">
                      <a:xfrm>
                        <a:off x="6012160" y="3356992"/>
                        <a:ext cx="3028950" cy="398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kt 12"/>
          <p:cNvGraphicFramePr>
            <a:graphicFrameLocks noChangeAspect="1"/>
          </p:cNvGraphicFramePr>
          <p:nvPr>
            <p:extLst>
              <p:ext uri="{D42A27DB-BD31-4B8C-83A1-F6EECF244321}">
                <p14:modId xmlns:p14="http://schemas.microsoft.com/office/powerpoint/2010/main" val="3617441620"/>
              </p:ext>
            </p:extLst>
          </p:nvPr>
        </p:nvGraphicFramePr>
        <p:xfrm>
          <a:off x="8388424" y="4941168"/>
          <a:ext cx="647700" cy="398462"/>
        </p:xfrm>
        <a:graphic>
          <a:graphicData uri="http://schemas.openxmlformats.org/presentationml/2006/ole">
            <mc:AlternateContent xmlns:mc="http://schemas.openxmlformats.org/markup-compatibility/2006">
              <mc:Choice xmlns:v="urn:schemas-microsoft-com:vml" Requires="v">
                <p:oleObj spid="_x0000_s2554" name="Formel" r:id="rId14" imgW="431640" imgH="266400" progId="Equation.3">
                  <p:embed/>
                </p:oleObj>
              </mc:Choice>
              <mc:Fallback>
                <p:oleObj name="Formel" r:id="rId14" imgW="431640" imgH="266400" progId="Equation.3">
                  <p:embed/>
                  <p:pic>
                    <p:nvPicPr>
                      <p:cNvPr id="0" name="Objekt 11"/>
                      <p:cNvPicPr>
                        <a:picLocks noChangeAspect="1" noChangeArrowheads="1"/>
                      </p:cNvPicPr>
                      <p:nvPr/>
                    </p:nvPicPr>
                    <p:blipFill>
                      <a:blip r:embed="rId15"/>
                      <a:srcRect/>
                      <a:stretch>
                        <a:fillRect/>
                      </a:stretch>
                    </p:blipFill>
                    <p:spPr bwMode="auto">
                      <a:xfrm>
                        <a:off x="8388424" y="4941168"/>
                        <a:ext cx="647700" cy="398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kt 13"/>
          <p:cNvGraphicFramePr>
            <a:graphicFrameLocks noChangeAspect="1"/>
          </p:cNvGraphicFramePr>
          <p:nvPr>
            <p:extLst>
              <p:ext uri="{D42A27DB-BD31-4B8C-83A1-F6EECF244321}">
                <p14:modId xmlns:p14="http://schemas.microsoft.com/office/powerpoint/2010/main" val="1925028642"/>
              </p:ext>
            </p:extLst>
          </p:nvPr>
        </p:nvGraphicFramePr>
        <p:xfrm>
          <a:off x="6156176" y="3877841"/>
          <a:ext cx="2819400" cy="398462"/>
        </p:xfrm>
        <a:graphic>
          <a:graphicData uri="http://schemas.openxmlformats.org/presentationml/2006/ole">
            <mc:AlternateContent xmlns:mc="http://schemas.openxmlformats.org/markup-compatibility/2006">
              <mc:Choice xmlns:v="urn:schemas-microsoft-com:vml" Requires="v">
                <p:oleObj spid="_x0000_s2555" name="Formel" r:id="rId16" imgW="1879560" imgH="266400" progId="Equation.3">
                  <p:embed/>
                </p:oleObj>
              </mc:Choice>
              <mc:Fallback>
                <p:oleObj name="Formel" r:id="rId16" imgW="1879560" imgH="266400" progId="Equation.3">
                  <p:embed/>
                  <p:pic>
                    <p:nvPicPr>
                      <p:cNvPr id="0" name="Objek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56176" y="3877841"/>
                        <a:ext cx="2819400" cy="398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kt 14"/>
          <p:cNvGraphicFramePr>
            <a:graphicFrameLocks noChangeAspect="1"/>
          </p:cNvGraphicFramePr>
          <p:nvPr>
            <p:extLst>
              <p:ext uri="{D42A27DB-BD31-4B8C-83A1-F6EECF244321}">
                <p14:modId xmlns:p14="http://schemas.microsoft.com/office/powerpoint/2010/main" val="2913399057"/>
              </p:ext>
            </p:extLst>
          </p:nvPr>
        </p:nvGraphicFramePr>
        <p:xfrm>
          <a:off x="6660232" y="5229200"/>
          <a:ext cx="742950" cy="398462"/>
        </p:xfrm>
        <a:graphic>
          <a:graphicData uri="http://schemas.openxmlformats.org/presentationml/2006/ole">
            <mc:AlternateContent xmlns:mc="http://schemas.openxmlformats.org/markup-compatibility/2006">
              <mc:Choice xmlns:v="urn:schemas-microsoft-com:vml" Requires="v">
                <p:oleObj spid="_x0000_s2556" name="Formel" r:id="rId18" imgW="495000" imgH="266400" progId="Equation.3">
                  <p:embed/>
                </p:oleObj>
              </mc:Choice>
              <mc:Fallback>
                <p:oleObj name="Formel" r:id="rId18" imgW="495000" imgH="266400" progId="Equation.3">
                  <p:embed/>
                  <p:pic>
                    <p:nvPicPr>
                      <p:cNvPr id="0" name="Objekt 12"/>
                      <p:cNvPicPr>
                        <a:picLocks noChangeAspect="1" noChangeArrowheads="1"/>
                      </p:cNvPicPr>
                      <p:nvPr/>
                    </p:nvPicPr>
                    <p:blipFill>
                      <a:blip r:embed="rId19"/>
                      <a:srcRect/>
                      <a:stretch>
                        <a:fillRect/>
                      </a:stretch>
                    </p:blipFill>
                    <p:spPr bwMode="auto">
                      <a:xfrm>
                        <a:off x="6660232" y="5229200"/>
                        <a:ext cx="742950" cy="398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Rechteck 15"/>
          <p:cNvSpPr/>
          <p:nvPr/>
        </p:nvSpPr>
        <p:spPr bwMode="auto">
          <a:xfrm>
            <a:off x="2915816" y="1196752"/>
            <a:ext cx="3384376" cy="28803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ln>
                <a:noFill/>
              </a:ln>
              <a:solidFill>
                <a:srgbClr val="0070C0"/>
              </a:solidFill>
              <a:effectLst/>
              <a:latin typeface="Verdana" pitchFamily="34" charset="0"/>
            </a:endParaRPr>
          </a:p>
        </p:txBody>
      </p:sp>
      <p:graphicFrame>
        <p:nvGraphicFramePr>
          <p:cNvPr id="18" name="Objekt 17"/>
          <p:cNvGraphicFramePr>
            <a:graphicFrameLocks noChangeAspect="1"/>
          </p:cNvGraphicFramePr>
          <p:nvPr>
            <p:extLst>
              <p:ext uri="{D42A27DB-BD31-4B8C-83A1-F6EECF244321}">
                <p14:modId xmlns:p14="http://schemas.microsoft.com/office/powerpoint/2010/main" val="324857042"/>
              </p:ext>
            </p:extLst>
          </p:nvPr>
        </p:nvGraphicFramePr>
        <p:xfrm>
          <a:off x="5220072" y="1340768"/>
          <a:ext cx="2819400" cy="342900"/>
        </p:xfrm>
        <a:graphic>
          <a:graphicData uri="http://schemas.openxmlformats.org/presentationml/2006/ole">
            <mc:AlternateContent xmlns:mc="http://schemas.openxmlformats.org/markup-compatibility/2006">
              <mc:Choice xmlns:v="urn:schemas-microsoft-com:vml" Requires="v">
                <p:oleObj spid="_x0000_s2557" name="Formel" r:id="rId20" imgW="1879560" imgH="228600" progId="Equation.3">
                  <p:embed/>
                </p:oleObj>
              </mc:Choice>
              <mc:Fallback>
                <p:oleObj name="Formel" r:id="rId20" imgW="1879560" imgH="228600" progId="Equation.3">
                  <p:embed/>
                  <p:pic>
                    <p:nvPicPr>
                      <p:cNvPr id="0" name="Objekt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220072" y="1340768"/>
                        <a:ext cx="2819400" cy="342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2139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Simulation of Effect</a:t>
            </a:r>
            <a:endParaRPr lang="en-GB" dirty="0"/>
          </a:p>
        </p:txBody>
      </p:sp>
      <p:sp>
        <p:nvSpPr>
          <p:cNvPr id="3" name="Inhaltsplatzhalter 2"/>
          <p:cNvSpPr>
            <a:spLocks noGrp="1"/>
          </p:cNvSpPr>
          <p:nvPr>
            <p:ph idx="1"/>
          </p:nvPr>
        </p:nvSpPr>
        <p:spPr>
          <a:xfrm>
            <a:off x="395536" y="5297262"/>
            <a:ext cx="8229600" cy="4641379"/>
          </a:xfrm>
        </p:spPr>
        <p:txBody>
          <a:bodyPr/>
          <a:lstStyle/>
          <a:p>
            <a:r>
              <a:rPr lang="en-GB" dirty="0" smtClean="0"/>
              <a:t>P</a:t>
            </a:r>
            <a:r>
              <a:rPr lang="en-GB" baseline="-25000" dirty="0" smtClean="0"/>
              <a:t>Actual</a:t>
            </a:r>
            <a:r>
              <a:rPr lang="en-GB" dirty="0" smtClean="0"/>
              <a:t>(t): cubic increase of P with wind speed, </a:t>
            </a:r>
            <a:r>
              <a:rPr lang="en-GB" dirty="0" err="1" smtClean="0"/>
              <a:t>c</a:t>
            </a:r>
            <a:r>
              <a:rPr lang="en-GB" baseline="-25000" dirty="0" err="1" smtClean="0"/>
              <a:t>p</a:t>
            </a:r>
            <a:r>
              <a:rPr lang="en-GB" dirty="0" smtClean="0"/>
              <a:t>=0.45,</a:t>
            </a:r>
            <a:br>
              <a:rPr lang="en-GB" dirty="0" smtClean="0"/>
            </a:br>
            <a:r>
              <a:rPr lang="en-GB" dirty="0" smtClean="0"/>
              <a:t>cut-in wind speed of 3m/s, 50 (100) values per 0.5m/s (1.0m/s) wide bin, equally distributed </a:t>
            </a:r>
            <a:endParaRPr lang="en-GB" dirty="0"/>
          </a:p>
        </p:txBody>
      </p:sp>
      <p:sp>
        <p:nvSpPr>
          <p:cNvPr id="4" name="Foliennummernplatzhalter 3"/>
          <p:cNvSpPr>
            <a:spLocks noGrp="1"/>
          </p:cNvSpPr>
          <p:nvPr>
            <p:ph type="sldNum" sz="quarter" idx="11"/>
          </p:nvPr>
        </p:nvSpPr>
        <p:spPr/>
        <p:txBody>
          <a:bodyPr/>
          <a:lstStyle/>
          <a:p>
            <a:pPr>
              <a:defRPr/>
            </a:pPr>
            <a:fld id="{04973A02-B17B-44BF-B5B3-0D668247C67C}" type="slidenum">
              <a:rPr lang="en-GB" smtClean="0"/>
              <a:pPr>
                <a:defRPr/>
              </a:pPr>
              <a:t>4</a:t>
            </a:fld>
            <a:endParaRPr lang="en-GB"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6693" y="908720"/>
            <a:ext cx="6768752" cy="4371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8120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476325"/>
            <a:ext cx="6192688" cy="432395"/>
          </a:xfrm>
        </p:spPr>
        <p:txBody>
          <a:bodyPr/>
          <a:lstStyle/>
          <a:p>
            <a:r>
              <a:rPr lang="en-GB" dirty="0" smtClean="0"/>
              <a:t>Simulation of Effect for 0.5m/s wide bins</a:t>
            </a:r>
            <a:endParaRPr lang="en-GB" dirty="0"/>
          </a:p>
        </p:txBody>
      </p:sp>
      <p:sp>
        <p:nvSpPr>
          <p:cNvPr id="3" name="Inhaltsplatzhalter 2"/>
          <p:cNvSpPr>
            <a:spLocks noGrp="1"/>
          </p:cNvSpPr>
          <p:nvPr>
            <p:ph idx="1"/>
          </p:nvPr>
        </p:nvSpPr>
        <p:spPr>
          <a:xfrm>
            <a:off x="395536" y="5611105"/>
            <a:ext cx="8229600" cy="4641379"/>
          </a:xfrm>
        </p:spPr>
        <p:txBody>
          <a:bodyPr/>
          <a:lstStyle/>
          <a:p>
            <a:r>
              <a:rPr lang="en-GB" dirty="0" smtClean="0"/>
              <a:t>Simulated inner range baseline NME significant at low wind speeds </a:t>
            </a:r>
            <a:endParaRPr lang="en-GB" dirty="0"/>
          </a:p>
        </p:txBody>
      </p:sp>
      <p:sp>
        <p:nvSpPr>
          <p:cNvPr id="4" name="Foliennummernplatzhalter 3"/>
          <p:cNvSpPr>
            <a:spLocks noGrp="1"/>
          </p:cNvSpPr>
          <p:nvPr>
            <p:ph type="sldNum" sz="quarter" idx="11"/>
          </p:nvPr>
        </p:nvSpPr>
        <p:spPr/>
        <p:txBody>
          <a:bodyPr/>
          <a:lstStyle/>
          <a:p>
            <a:pPr>
              <a:defRPr/>
            </a:pPr>
            <a:fld id="{04973A02-B17B-44BF-B5B3-0D668247C67C}" type="slidenum">
              <a:rPr lang="en-GB" smtClean="0"/>
              <a:pPr>
                <a:defRPr/>
              </a:pPr>
              <a:t>5</a:t>
            </a:fld>
            <a:endParaRPr lang="en-GB" dirty="0"/>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836712"/>
            <a:ext cx="7344816" cy="4744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54127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476325"/>
            <a:ext cx="6192688" cy="432395"/>
          </a:xfrm>
        </p:spPr>
        <p:txBody>
          <a:bodyPr/>
          <a:lstStyle/>
          <a:p>
            <a:r>
              <a:rPr lang="en-GB" dirty="0" smtClean="0"/>
              <a:t>Simulation of Effect for 1.0m/s wide bins</a:t>
            </a:r>
            <a:endParaRPr lang="en-GB" dirty="0"/>
          </a:p>
        </p:txBody>
      </p:sp>
      <p:sp>
        <p:nvSpPr>
          <p:cNvPr id="3" name="Inhaltsplatzhalter 2"/>
          <p:cNvSpPr>
            <a:spLocks noGrp="1"/>
          </p:cNvSpPr>
          <p:nvPr>
            <p:ph idx="1"/>
          </p:nvPr>
        </p:nvSpPr>
        <p:spPr>
          <a:xfrm>
            <a:off x="331471" y="5698380"/>
            <a:ext cx="8229600" cy="4641379"/>
          </a:xfrm>
        </p:spPr>
        <p:txBody>
          <a:bodyPr/>
          <a:lstStyle/>
          <a:p>
            <a:r>
              <a:rPr lang="en-GB" dirty="0"/>
              <a:t>I</a:t>
            </a:r>
            <a:r>
              <a:rPr lang="en-GB" dirty="0" smtClean="0"/>
              <a:t>nner range baseline NME significantly increased compared to 0.5m/s bins</a:t>
            </a:r>
            <a:endParaRPr lang="en-GB" dirty="0"/>
          </a:p>
        </p:txBody>
      </p:sp>
      <p:sp>
        <p:nvSpPr>
          <p:cNvPr id="4" name="Foliennummernplatzhalter 3"/>
          <p:cNvSpPr>
            <a:spLocks noGrp="1"/>
          </p:cNvSpPr>
          <p:nvPr>
            <p:ph type="sldNum" sz="quarter" idx="11"/>
          </p:nvPr>
        </p:nvSpPr>
        <p:spPr/>
        <p:txBody>
          <a:bodyPr/>
          <a:lstStyle/>
          <a:p>
            <a:pPr>
              <a:defRPr/>
            </a:pPr>
            <a:fld id="{04973A02-B17B-44BF-B5B3-0D668247C67C}" type="slidenum">
              <a:rPr lang="en-GB" smtClean="0"/>
              <a:pPr>
                <a:defRPr/>
              </a:pPr>
              <a:t>6</a:t>
            </a:fld>
            <a:endParaRPr lang="en-GB"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457" y="950132"/>
            <a:ext cx="7349628" cy="4748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09672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260648"/>
            <a:ext cx="5040312" cy="432395"/>
          </a:xfrm>
        </p:spPr>
        <p:txBody>
          <a:bodyPr/>
          <a:lstStyle/>
          <a:p>
            <a:r>
              <a:rPr lang="en-GB" dirty="0" smtClean="0"/>
              <a:t>Solution 1 to Overcome Effect (sophisticated)</a:t>
            </a:r>
            <a:endParaRPr lang="en-GB" dirty="0"/>
          </a:p>
        </p:txBody>
      </p:sp>
      <p:sp>
        <p:nvSpPr>
          <p:cNvPr id="3" name="Inhaltsplatzhalter 2"/>
          <p:cNvSpPr>
            <a:spLocks noGrp="1"/>
          </p:cNvSpPr>
          <p:nvPr>
            <p:ph idx="1"/>
          </p:nvPr>
        </p:nvSpPr>
        <p:spPr>
          <a:xfrm>
            <a:off x="323528" y="980728"/>
            <a:ext cx="8229600" cy="4641379"/>
          </a:xfrm>
        </p:spPr>
        <p:txBody>
          <a:bodyPr/>
          <a:lstStyle/>
          <a:p>
            <a:r>
              <a:rPr lang="en-GB" dirty="0" smtClean="0"/>
              <a:t>Treat P</a:t>
            </a:r>
            <a:r>
              <a:rPr lang="en-GB" baseline="-25000" dirty="0" smtClean="0"/>
              <a:t>Actual</a:t>
            </a:r>
            <a:r>
              <a:rPr lang="en-GB" dirty="0" smtClean="0"/>
              <a:t> in the same way as P</a:t>
            </a:r>
            <a:r>
              <a:rPr lang="en-GB" baseline="-25000" dirty="0" smtClean="0"/>
              <a:t>Baseline</a:t>
            </a:r>
            <a:r>
              <a:rPr lang="en-GB" dirty="0" smtClean="0"/>
              <a:t> and P</a:t>
            </a:r>
            <a:r>
              <a:rPr lang="en-GB" baseline="-25000" dirty="0" smtClean="0"/>
              <a:t>Candidate</a:t>
            </a:r>
            <a:r>
              <a:rPr lang="en-GB" dirty="0" smtClean="0"/>
              <a:t>:</a:t>
            </a:r>
          </a:p>
          <a:p>
            <a:pPr marL="0" indent="0">
              <a:buNone/>
            </a:pPr>
            <a:r>
              <a:rPr lang="en-GB" dirty="0" smtClean="0"/>
              <a:t>	- First bin-average P</a:t>
            </a:r>
            <a:r>
              <a:rPr lang="en-GB" baseline="-25000" dirty="0"/>
              <a:t>A</a:t>
            </a:r>
            <a:r>
              <a:rPr lang="en-GB" baseline="-25000" dirty="0" smtClean="0"/>
              <a:t>ctual</a:t>
            </a:r>
            <a:r>
              <a:rPr lang="en-GB" dirty="0" smtClean="0"/>
              <a:t>(t):</a:t>
            </a:r>
          </a:p>
          <a:p>
            <a:pPr marL="0" indent="0">
              <a:buNone/>
            </a:pPr>
            <a:r>
              <a:rPr lang="en-GB" dirty="0"/>
              <a:t>	</a:t>
            </a:r>
            <a:r>
              <a:rPr lang="en-GB" dirty="0" smtClean="0"/>
              <a:t>- Then interpolate bin averages         according to 	 </a:t>
            </a:r>
            <a:r>
              <a:rPr lang="en-GB" dirty="0"/>
              <a:t> </a:t>
            </a:r>
            <a:r>
              <a:rPr lang="en-GB" dirty="0" smtClean="0"/>
              <a:t> actual wind speed: P</a:t>
            </a:r>
            <a:r>
              <a:rPr lang="en-GB" baseline="-25000" dirty="0"/>
              <a:t>A</a:t>
            </a:r>
            <a:r>
              <a:rPr lang="en-GB" baseline="-25000" dirty="0" smtClean="0"/>
              <a:t>ctual,interpolated</a:t>
            </a:r>
            <a:r>
              <a:rPr lang="en-GB" dirty="0" smtClean="0"/>
              <a:t>(t)</a:t>
            </a:r>
          </a:p>
          <a:p>
            <a:r>
              <a:rPr lang="en-GB" dirty="0" smtClean="0"/>
              <a:t>Calculate NME as:</a:t>
            </a:r>
          </a:p>
          <a:p>
            <a:endParaRPr lang="en-GB" dirty="0"/>
          </a:p>
          <a:p>
            <a:endParaRPr lang="en-GB" dirty="0" smtClean="0"/>
          </a:p>
          <a:p>
            <a:endParaRPr lang="en-GB" dirty="0"/>
          </a:p>
          <a:p>
            <a:endParaRPr lang="en-GB" dirty="0" smtClean="0"/>
          </a:p>
          <a:p>
            <a:endParaRPr lang="en-GB" dirty="0"/>
          </a:p>
          <a:p>
            <a:r>
              <a:rPr lang="en-GB" dirty="0" smtClean="0"/>
              <a:t>The inner range baseline error is then zero by definition</a:t>
            </a:r>
          </a:p>
          <a:p>
            <a:r>
              <a:rPr lang="en-GB" dirty="0" smtClean="0"/>
              <a:t>The interpolation effect cancels out in </a:t>
            </a:r>
            <a:r>
              <a:rPr lang="en-GB" dirty="0" smtClean="0">
                <a:latin typeface="Symbol" panose="05050102010706020507" pitchFamily="18" charset="2"/>
              </a:rPr>
              <a:t>e</a:t>
            </a:r>
            <a:r>
              <a:rPr lang="en-GB" baseline="-25000" dirty="0" smtClean="0"/>
              <a:t>Candidate</a:t>
            </a:r>
            <a:r>
              <a:rPr lang="en-GB" dirty="0" smtClean="0"/>
              <a:t> or </a:t>
            </a:r>
            <a:r>
              <a:rPr lang="en-GB" dirty="0" smtClean="0">
                <a:latin typeface="Symbol" panose="05050102010706020507" pitchFamily="18" charset="2"/>
              </a:rPr>
              <a:t>e</a:t>
            </a:r>
            <a:r>
              <a:rPr lang="en-GB" baseline="-25000" dirty="0" smtClean="0"/>
              <a:t>Baseline</a:t>
            </a:r>
            <a:r>
              <a:rPr lang="en-GB" dirty="0" smtClean="0"/>
              <a:t> (outer range) as P</a:t>
            </a:r>
            <a:r>
              <a:rPr lang="en-GB" baseline="-25000" dirty="0" smtClean="0"/>
              <a:t>Actual,interpolated</a:t>
            </a:r>
            <a:r>
              <a:rPr lang="en-GB" dirty="0" smtClean="0"/>
              <a:t>(t) undergoes the same interpolation as P</a:t>
            </a:r>
            <a:r>
              <a:rPr lang="en-GB" baseline="-25000" dirty="0" smtClean="0"/>
              <a:t>Candidate</a:t>
            </a:r>
            <a:r>
              <a:rPr lang="en-GB" dirty="0" smtClean="0"/>
              <a:t>(t) or P</a:t>
            </a:r>
            <a:r>
              <a:rPr lang="en-GB" baseline="-25000" dirty="0" smtClean="0"/>
              <a:t>Baseline</a:t>
            </a:r>
            <a:r>
              <a:rPr lang="en-GB" dirty="0" smtClean="0"/>
              <a:t>(t) (outer range)</a:t>
            </a:r>
          </a:p>
          <a:p>
            <a:pPr marL="0" indent="0">
              <a:buNone/>
            </a:pPr>
            <a:endParaRPr lang="en-GB" dirty="0"/>
          </a:p>
        </p:txBody>
      </p:sp>
      <p:sp>
        <p:nvSpPr>
          <p:cNvPr id="4" name="Foliennummernplatzhalter 3"/>
          <p:cNvSpPr>
            <a:spLocks noGrp="1"/>
          </p:cNvSpPr>
          <p:nvPr>
            <p:ph type="sldNum" sz="quarter" idx="11"/>
          </p:nvPr>
        </p:nvSpPr>
        <p:spPr/>
        <p:txBody>
          <a:bodyPr/>
          <a:lstStyle/>
          <a:p>
            <a:pPr>
              <a:defRPr/>
            </a:pPr>
            <a:fld id="{04973A02-B17B-44BF-B5B3-0D668247C67C}" type="slidenum">
              <a:rPr lang="en-GB" smtClean="0"/>
              <a:pPr>
                <a:defRPr/>
              </a:pPr>
              <a:t>7</a:t>
            </a:fld>
            <a:endParaRPr lang="en-GB" dirty="0"/>
          </a:p>
        </p:txBody>
      </p:sp>
      <p:graphicFrame>
        <p:nvGraphicFramePr>
          <p:cNvPr id="5" name="Objekt 4"/>
          <p:cNvGraphicFramePr>
            <a:graphicFrameLocks noChangeAspect="1"/>
          </p:cNvGraphicFramePr>
          <p:nvPr>
            <p:extLst>
              <p:ext uri="{D42A27DB-BD31-4B8C-83A1-F6EECF244321}">
                <p14:modId xmlns:p14="http://schemas.microsoft.com/office/powerpoint/2010/main" val="3799496823"/>
              </p:ext>
            </p:extLst>
          </p:nvPr>
        </p:nvGraphicFramePr>
        <p:xfrm>
          <a:off x="5004048" y="1355024"/>
          <a:ext cx="2819400" cy="398462"/>
        </p:xfrm>
        <a:graphic>
          <a:graphicData uri="http://schemas.openxmlformats.org/presentationml/2006/ole">
            <mc:AlternateContent xmlns:mc="http://schemas.openxmlformats.org/markup-compatibility/2006">
              <mc:Choice xmlns:v="urn:schemas-microsoft-com:vml" Requires="v">
                <p:oleObj spid="_x0000_s5374" name="Formel" r:id="rId3" imgW="1879600" imgH="266700" progId="Equation.3">
                  <p:embed/>
                </p:oleObj>
              </mc:Choice>
              <mc:Fallback>
                <p:oleObj name="Formel" r:id="rId3" imgW="1879600" imgH="266700" progId="Equation.3">
                  <p:embed/>
                  <p:pic>
                    <p:nvPicPr>
                      <p:cNvPr id="0" name="Objek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1355024"/>
                        <a:ext cx="2819400" cy="398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kt 5"/>
          <p:cNvGraphicFramePr>
            <a:graphicFrameLocks noChangeAspect="1"/>
          </p:cNvGraphicFramePr>
          <p:nvPr>
            <p:extLst>
              <p:ext uri="{D42A27DB-BD31-4B8C-83A1-F6EECF244321}">
                <p14:modId xmlns:p14="http://schemas.microsoft.com/office/powerpoint/2010/main" val="1683543721"/>
              </p:ext>
            </p:extLst>
          </p:nvPr>
        </p:nvGraphicFramePr>
        <p:xfrm>
          <a:off x="5445721" y="1720058"/>
          <a:ext cx="647700" cy="398462"/>
        </p:xfrm>
        <a:graphic>
          <a:graphicData uri="http://schemas.openxmlformats.org/presentationml/2006/ole">
            <mc:AlternateContent xmlns:mc="http://schemas.openxmlformats.org/markup-compatibility/2006">
              <mc:Choice xmlns:v="urn:schemas-microsoft-com:vml" Requires="v">
                <p:oleObj spid="_x0000_s5375" name="Formel" r:id="rId5" imgW="431640" imgH="266400" progId="Equation.3">
                  <p:embed/>
                </p:oleObj>
              </mc:Choice>
              <mc:Fallback>
                <p:oleObj name="Formel" r:id="rId5" imgW="431640" imgH="266400" progId="Equation.3">
                  <p:embed/>
                  <p:pic>
                    <p:nvPicPr>
                      <p:cNvPr id="0" name="Objekt 4"/>
                      <p:cNvPicPr>
                        <a:picLocks noChangeAspect="1" noChangeArrowheads="1"/>
                      </p:cNvPicPr>
                      <p:nvPr/>
                    </p:nvPicPr>
                    <p:blipFill>
                      <a:blip r:embed="rId6"/>
                      <a:srcRect/>
                      <a:stretch>
                        <a:fillRect/>
                      </a:stretch>
                    </p:blipFill>
                    <p:spPr bwMode="auto">
                      <a:xfrm>
                        <a:off x="5445721" y="1720058"/>
                        <a:ext cx="647700" cy="398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kt 6"/>
          <p:cNvGraphicFramePr>
            <a:graphicFrameLocks noChangeAspect="1"/>
          </p:cNvGraphicFramePr>
          <p:nvPr>
            <p:extLst>
              <p:ext uri="{D42A27DB-BD31-4B8C-83A1-F6EECF244321}">
                <p14:modId xmlns:p14="http://schemas.microsoft.com/office/powerpoint/2010/main" val="3404044958"/>
              </p:ext>
            </p:extLst>
          </p:nvPr>
        </p:nvGraphicFramePr>
        <p:xfrm>
          <a:off x="1259632" y="3789040"/>
          <a:ext cx="2324100" cy="722312"/>
        </p:xfrm>
        <a:graphic>
          <a:graphicData uri="http://schemas.openxmlformats.org/presentationml/2006/ole">
            <mc:AlternateContent xmlns:mc="http://schemas.openxmlformats.org/markup-compatibility/2006">
              <mc:Choice xmlns:v="urn:schemas-microsoft-com:vml" Requires="v">
                <p:oleObj spid="_x0000_s5376" name="Formel" r:id="rId7" imgW="1549080" imgH="482400" progId="Equation.3">
                  <p:embed/>
                </p:oleObj>
              </mc:Choice>
              <mc:Fallback>
                <p:oleObj name="Formel" r:id="rId7" imgW="1549080" imgH="482400" progId="Equation.3">
                  <p:embed/>
                  <p:pic>
                    <p:nvPicPr>
                      <p:cNvPr id="0" name="Objekt 4"/>
                      <p:cNvPicPr>
                        <a:picLocks noChangeAspect="1" noChangeArrowheads="1"/>
                      </p:cNvPicPr>
                      <p:nvPr/>
                    </p:nvPicPr>
                    <p:blipFill>
                      <a:blip r:embed="rId8"/>
                      <a:srcRect/>
                      <a:stretch>
                        <a:fillRect/>
                      </a:stretch>
                    </p:blipFill>
                    <p:spPr bwMode="auto">
                      <a:xfrm>
                        <a:off x="1259632" y="3789040"/>
                        <a:ext cx="2324100" cy="7223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kt 7"/>
          <p:cNvGraphicFramePr>
            <a:graphicFrameLocks noChangeAspect="1"/>
          </p:cNvGraphicFramePr>
          <p:nvPr>
            <p:extLst>
              <p:ext uri="{D42A27DB-BD31-4B8C-83A1-F6EECF244321}">
                <p14:modId xmlns:p14="http://schemas.microsoft.com/office/powerpoint/2010/main" val="694369989"/>
              </p:ext>
            </p:extLst>
          </p:nvPr>
        </p:nvGraphicFramePr>
        <p:xfrm>
          <a:off x="899592" y="2852936"/>
          <a:ext cx="3524250" cy="361950"/>
        </p:xfrm>
        <a:graphic>
          <a:graphicData uri="http://schemas.openxmlformats.org/presentationml/2006/ole">
            <mc:AlternateContent xmlns:mc="http://schemas.openxmlformats.org/markup-compatibility/2006">
              <mc:Choice xmlns:v="urn:schemas-microsoft-com:vml" Requires="v">
                <p:oleObj spid="_x0000_s5377" name="Formel" r:id="rId9" imgW="2349360" imgH="241200" progId="Equation.3">
                  <p:embed/>
                </p:oleObj>
              </mc:Choice>
              <mc:Fallback>
                <p:oleObj name="Formel" r:id="rId9" imgW="2349360" imgH="241200" progId="Equation.3">
                  <p:embed/>
                  <p:pic>
                    <p:nvPicPr>
                      <p:cNvPr id="0" name="Objekt 17"/>
                      <p:cNvPicPr>
                        <a:picLocks noChangeAspect="1" noChangeArrowheads="1"/>
                      </p:cNvPicPr>
                      <p:nvPr/>
                    </p:nvPicPr>
                    <p:blipFill>
                      <a:blip r:embed="rId10"/>
                      <a:srcRect/>
                      <a:stretch>
                        <a:fillRect/>
                      </a:stretch>
                    </p:blipFill>
                    <p:spPr bwMode="auto">
                      <a:xfrm>
                        <a:off x="899592" y="2852936"/>
                        <a:ext cx="3524250" cy="3619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kt 8"/>
          <p:cNvGraphicFramePr>
            <a:graphicFrameLocks noChangeAspect="1"/>
          </p:cNvGraphicFramePr>
          <p:nvPr>
            <p:extLst>
              <p:ext uri="{D42A27DB-BD31-4B8C-83A1-F6EECF244321}">
                <p14:modId xmlns:p14="http://schemas.microsoft.com/office/powerpoint/2010/main" val="3251504489"/>
              </p:ext>
            </p:extLst>
          </p:nvPr>
        </p:nvGraphicFramePr>
        <p:xfrm>
          <a:off x="899592" y="3284984"/>
          <a:ext cx="3676650" cy="361950"/>
        </p:xfrm>
        <a:graphic>
          <a:graphicData uri="http://schemas.openxmlformats.org/presentationml/2006/ole">
            <mc:AlternateContent xmlns:mc="http://schemas.openxmlformats.org/markup-compatibility/2006">
              <mc:Choice xmlns:v="urn:schemas-microsoft-com:vml" Requires="v">
                <p:oleObj spid="_x0000_s5378" name="Formel" r:id="rId11" imgW="2450880" imgH="241200" progId="Equation.3">
                  <p:embed/>
                </p:oleObj>
              </mc:Choice>
              <mc:Fallback>
                <p:oleObj name="Formel" r:id="rId11" imgW="2450880" imgH="241200" progId="Equation.3">
                  <p:embed/>
                  <p:pic>
                    <p:nvPicPr>
                      <p:cNvPr id="0" name="Objekt 7"/>
                      <p:cNvPicPr>
                        <a:picLocks noChangeAspect="1" noChangeArrowheads="1"/>
                      </p:cNvPicPr>
                      <p:nvPr/>
                    </p:nvPicPr>
                    <p:blipFill>
                      <a:blip r:embed="rId12"/>
                      <a:srcRect/>
                      <a:stretch>
                        <a:fillRect/>
                      </a:stretch>
                    </p:blipFill>
                    <p:spPr bwMode="auto">
                      <a:xfrm>
                        <a:off x="899592" y="3284984"/>
                        <a:ext cx="3676650" cy="3619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872845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260648"/>
            <a:ext cx="5040312" cy="432395"/>
          </a:xfrm>
        </p:spPr>
        <p:txBody>
          <a:bodyPr/>
          <a:lstStyle/>
          <a:p>
            <a:r>
              <a:rPr lang="en-GB" dirty="0" smtClean="0"/>
              <a:t>Solution 2 to Overcome Effect (simple)</a:t>
            </a:r>
            <a:endParaRPr lang="en-GB" dirty="0"/>
          </a:p>
        </p:txBody>
      </p:sp>
      <p:sp>
        <p:nvSpPr>
          <p:cNvPr id="3" name="Inhaltsplatzhalter 2"/>
          <p:cNvSpPr>
            <a:spLocks noGrp="1"/>
          </p:cNvSpPr>
          <p:nvPr>
            <p:ph idx="1"/>
          </p:nvPr>
        </p:nvSpPr>
        <p:spPr>
          <a:xfrm>
            <a:off x="457200" y="1484784"/>
            <a:ext cx="8219256" cy="4641379"/>
          </a:xfrm>
        </p:spPr>
        <p:txBody>
          <a:bodyPr/>
          <a:lstStyle/>
          <a:p>
            <a:r>
              <a:rPr lang="en-GB" dirty="0" smtClean="0">
                <a:solidFill>
                  <a:srgbClr val="FF0000"/>
                </a:solidFill>
              </a:rPr>
              <a:t>Problem in case of linear interpolation between bin averages: two line assumptions with two slopes in each bin</a:t>
            </a:r>
          </a:p>
          <a:p>
            <a:r>
              <a:rPr lang="en-GB" dirty="0"/>
              <a:t>Solution: use only one </a:t>
            </a:r>
            <a:r>
              <a:rPr lang="en-GB" dirty="0" smtClean="0"/>
              <a:t>line per bin, </a:t>
            </a:r>
            <a:r>
              <a:rPr lang="en-GB" dirty="0"/>
              <a:t>which passes through bin </a:t>
            </a:r>
            <a:r>
              <a:rPr lang="en-GB" dirty="0" smtClean="0"/>
              <a:t>average,</a:t>
            </a:r>
            <a:endParaRPr lang="en-GB" dirty="0"/>
          </a:p>
          <a:p>
            <a:pPr marL="0" indent="0">
              <a:buNone/>
            </a:pPr>
            <a:r>
              <a:rPr lang="en-GB" dirty="0"/>
              <a:t>    </a:t>
            </a:r>
            <a:r>
              <a:rPr lang="en-GB" dirty="0" smtClean="0"/>
              <a:t>Model </a:t>
            </a:r>
            <a:r>
              <a:rPr lang="en-GB" dirty="0"/>
              <a:t>in bin i: </a:t>
            </a:r>
          </a:p>
          <a:p>
            <a:endParaRPr lang="en-GB" dirty="0" smtClean="0"/>
          </a:p>
          <a:p>
            <a:endParaRPr lang="en-GB" dirty="0"/>
          </a:p>
          <a:p>
            <a:endParaRPr lang="en-GB" dirty="0" smtClean="0"/>
          </a:p>
          <a:p>
            <a:endParaRPr lang="en-GB" dirty="0" smtClean="0"/>
          </a:p>
          <a:p>
            <a:r>
              <a:rPr lang="en-GB" dirty="0" smtClean="0"/>
              <a:t>Only issue: The model reproduces the </a:t>
            </a:r>
            <a:r>
              <a:rPr lang="en-GB" dirty="0" smtClean="0"/>
              <a:t>exact bin </a:t>
            </a:r>
            <a:r>
              <a:rPr lang="en-GB" smtClean="0"/>
              <a:t>average </a:t>
            </a:r>
            <a:r>
              <a:rPr lang="en-GB" smtClean="0"/>
              <a:t>only </a:t>
            </a:r>
            <a:r>
              <a:rPr lang="en-GB" dirty="0" smtClean="0"/>
              <a:t>if the wind speed is evenly distributed over the wind speed within the bin (is mostly the case).</a:t>
            </a:r>
          </a:p>
        </p:txBody>
      </p:sp>
      <p:sp>
        <p:nvSpPr>
          <p:cNvPr id="4" name="Foliennummernplatzhalter 3"/>
          <p:cNvSpPr>
            <a:spLocks noGrp="1"/>
          </p:cNvSpPr>
          <p:nvPr>
            <p:ph type="sldNum" sz="quarter" idx="11"/>
          </p:nvPr>
        </p:nvSpPr>
        <p:spPr/>
        <p:txBody>
          <a:bodyPr/>
          <a:lstStyle/>
          <a:p>
            <a:pPr>
              <a:defRPr/>
            </a:pPr>
            <a:fld id="{04973A02-B17B-44BF-B5B3-0D668247C67C}" type="slidenum">
              <a:rPr lang="en-GB" smtClean="0"/>
              <a:pPr>
                <a:defRPr/>
              </a:pPr>
              <a:t>8</a:t>
            </a:fld>
            <a:endParaRPr lang="en-GB" dirty="0"/>
          </a:p>
        </p:txBody>
      </p:sp>
      <p:graphicFrame>
        <p:nvGraphicFramePr>
          <p:cNvPr id="5" name="Objekt 4"/>
          <p:cNvGraphicFramePr>
            <a:graphicFrameLocks noChangeAspect="1"/>
          </p:cNvGraphicFramePr>
          <p:nvPr>
            <p:extLst>
              <p:ext uri="{D42A27DB-BD31-4B8C-83A1-F6EECF244321}">
                <p14:modId xmlns:p14="http://schemas.microsoft.com/office/powerpoint/2010/main" val="4104923840"/>
              </p:ext>
            </p:extLst>
          </p:nvPr>
        </p:nvGraphicFramePr>
        <p:xfrm>
          <a:off x="2987824" y="2852936"/>
          <a:ext cx="1199880" cy="323460"/>
        </p:xfrm>
        <a:graphic>
          <a:graphicData uri="http://schemas.openxmlformats.org/presentationml/2006/ole">
            <mc:AlternateContent xmlns:mc="http://schemas.openxmlformats.org/markup-compatibility/2006">
              <mc:Choice xmlns:v="urn:schemas-microsoft-com:vml" Requires="v">
                <p:oleObj spid="_x0000_s6152" name="Formel" r:id="rId3" imgW="799920" imgH="215640" progId="Equation.3">
                  <p:embed/>
                </p:oleObj>
              </mc:Choice>
              <mc:Fallback>
                <p:oleObj name="Formel" r:id="rId3" imgW="799920" imgH="215640" progId="Equation.3">
                  <p:embed/>
                  <p:pic>
                    <p:nvPicPr>
                      <p:cNvPr id="0" name=""/>
                      <p:cNvPicPr/>
                      <p:nvPr/>
                    </p:nvPicPr>
                    <p:blipFill>
                      <a:blip r:embed="rId4"/>
                      <a:stretch>
                        <a:fillRect/>
                      </a:stretch>
                    </p:blipFill>
                    <p:spPr>
                      <a:xfrm>
                        <a:off x="2987824" y="2852936"/>
                        <a:ext cx="1199880" cy="323460"/>
                      </a:xfrm>
                      <a:prstGeom prst="rect">
                        <a:avLst/>
                      </a:prstGeom>
                    </p:spPr>
                  </p:pic>
                </p:oleObj>
              </mc:Fallback>
            </mc:AlternateContent>
          </a:graphicData>
        </a:graphic>
      </p:graphicFrame>
      <p:graphicFrame>
        <p:nvGraphicFramePr>
          <p:cNvPr id="6" name="Objekt 5"/>
          <p:cNvGraphicFramePr>
            <a:graphicFrameLocks noChangeAspect="1"/>
          </p:cNvGraphicFramePr>
          <p:nvPr>
            <p:extLst>
              <p:ext uri="{D42A27DB-BD31-4B8C-83A1-F6EECF244321}">
                <p14:modId xmlns:p14="http://schemas.microsoft.com/office/powerpoint/2010/main" val="3430980001"/>
              </p:ext>
            </p:extLst>
          </p:nvPr>
        </p:nvGraphicFramePr>
        <p:xfrm>
          <a:off x="2987824" y="3356992"/>
          <a:ext cx="2743200" cy="723600"/>
        </p:xfrm>
        <a:graphic>
          <a:graphicData uri="http://schemas.openxmlformats.org/presentationml/2006/ole">
            <mc:AlternateContent xmlns:mc="http://schemas.openxmlformats.org/markup-compatibility/2006">
              <mc:Choice xmlns:v="urn:schemas-microsoft-com:vml" Requires="v">
                <p:oleObj spid="_x0000_s6153" name="Formel" r:id="rId5" imgW="1828800" imgH="482400" progId="Equation.3">
                  <p:embed/>
                </p:oleObj>
              </mc:Choice>
              <mc:Fallback>
                <p:oleObj name="Formel" r:id="rId5" imgW="1828800" imgH="482400" progId="Equation.3">
                  <p:embed/>
                  <p:pic>
                    <p:nvPicPr>
                      <p:cNvPr id="0" name=""/>
                      <p:cNvPicPr/>
                      <p:nvPr/>
                    </p:nvPicPr>
                    <p:blipFill>
                      <a:blip r:embed="rId6"/>
                      <a:stretch>
                        <a:fillRect/>
                      </a:stretch>
                    </p:blipFill>
                    <p:spPr>
                      <a:xfrm>
                        <a:off x="2987824" y="3356992"/>
                        <a:ext cx="2743200" cy="723600"/>
                      </a:xfrm>
                      <a:prstGeom prst="rect">
                        <a:avLst/>
                      </a:prstGeom>
                    </p:spPr>
                  </p:pic>
                </p:oleObj>
              </mc:Fallback>
            </mc:AlternateContent>
          </a:graphicData>
        </a:graphic>
      </p:graphicFrame>
      <p:graphicFrame>
        <p:nvGraphicFramePr>
          <p:cNvPr id="7" name="Objekt 6"/>
          <p:cNvGraphicFramePr>
            <a:graphicFrameLocks noChangeAspect="1"/>
          </p:cNvGraphicFramePr>
          <p:nvPr>
            <p:extLst>
              <p:ext uri="{D42A27DB-BD31-4B8C-83A1-F6EECF244321}">
                <p14:modId xmlns:p14="http://schemas.microsoft.com/office/powerpoint/2010/main" val="373043617"/>
              </p:ext>
            </p:extLst>
          </p:nvPr>
        </p:nvGraphicFramePr>
        <p:xfrm>
          <a:off x="3059832" y="4221088"/>
          <a:ext cx="1276020" cy="323460"/>
        </p:xfrm>
        <a:graphic>
          <a:graphicData uri="http://schemas.openxmlformats.org/presentationml/2006/ole">
            <mc:AlternateContent xmlns:mc="http://schemas.openxmlformats.org/markup-compatibility/2006">
              <mc:Choice xmlns:v="urn:schemas-microsoft-com:vml" Requires="v">
                <p:oleObj spid="_x0000_s6154" name="Formel" r:id="rId7" imgW="850680" imgH="215640" progId="Equation.3">
                  <p:embed/>
                </p:oleObj>
              </mc:Choice>
              <mc:Fallback>
                <p:oleObj name="Formel" r:id="rId7" imgW="850680" imgH="215640" progId="Equation.3">
                  <p:embed/>
                  <p:pic>
                    <p:nvPicPr>
                      <p:cNvPr id="0" name=""/>
                      <p:cNvPicPr/>
                      <p:nvPr/>
                    </p:nvPicPr>
                    <p:blipFill>
                      <a:blip r:embed="rId8"/>
                      <a:stretch>
                        <a:fillRect/>
                      </a:stretch>
                    </p:blipFill>
                    <p:spPr>
                      <a:xfrm>
                        <a:off x="3059832" y="4221088"/>
                        <a:ext cx="1276020" cy="323460"/>
                      </a:xfrm>
                      <a:prstGeom prst="rect">
                        <a:avLst/>
                      </a:prstGeom>
                    </p:spPr>
                  </p:pic>
                </p:oleObj>
              </mc:Fallback>
            </mc:AlternateContent>
          </a:graphicData>
        </a:graphic>
      </p:graphicFrame>
    </p:spTree>
    <p:extLst>
      <p:ext uri="{BB962C8B-B14F-4D97-AF65-F5344CB8AC3E}">
        <p14:creationId xmlns:p14="http://schemas.microsoft.com/office/powerpoint/2010/main" val="1884506706"/>
      </p:ext>
    </p:extLst>
  </p:cSld>
  <p:clrMapOvr>
    <a:masterClrMapping/>
  </p:clrMapOvr>
</p:sld>
</file>

<file path=ppt/theme/theme1.xml><?xml version="1.0" encoding="utf-8"?>
<a:theme xmlns:a="http://schemas.openxmlformats.org/drawingml/2006/main" name="DWG Design">
  <a:themeElements>
    <a:clrScheme name="VorlageWindGuard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orlageWindGuard010">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de-DE" sz="1200" b="0" i="0" u="none" strike="noStrike" cap="none" normalizeH="0" baseline="0" smtClean="0">
            <a:ln>
              <a:noFill/>
            </a:ln>
            <a:solidFill>
              <a:srgbClr val="0070C0"/>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de-DE" sz="1200" b="0" i="0" u="none" strike="noStrike" cap="none" normalizeH="0" baseline="0" smtClean="0">
            <a:ln>
              <a:noFill/>
            </a:ln>
            <a:solidFill>
              <a:srgbClr val="0070C0"/>
            </a:solidFill>
            <a:effectLst/>
            <a:latin typeface="Verdana" pitchFamily="34" charset="0"/>
          </a:defRPr>
        </a:defPPr>
      </a:lstStyle>
    </a:lnDef>
  </a:objectDefaults>
  <a:extraClrSchemeLst>
    <a:extraClrScheme>
      <a:clrScheme name="VorlageWindGuard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orlageWindGuard01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orlageWindGuard01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orlageWindGuard01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orlageWindGuard01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orlageWindGuard01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orlageWindGuard01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orlageWindGuard01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orlageWindGuard01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orlageWindGuard01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orlageWindGuard01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orlageWindGuard01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DWG Design</Template>
  <TotalTime>0</TotalTime>
  <Words>553</Words>
  <Application>Microsoft Office PowerPoint</Application>
  <PresentationFormat>Bildschirmpräsentation (4:3)</PresentationFormat>
  <Paragraphs>69</Paragraphs>
  <Slides>13</Slides>
  <Notes>0</Notes>
  <HiddenSlides>0</HiddenSlides>
  <MMClips>0</MMClips>
  <ScaleCrop>false</ScaleCrop>
  <HeadingPairs>
    <vt:vector size="6" baseType="variant">
      <vt:variant>
        <vt:lpstr>Design</vt:lpstr>
      </vt:variant>
      <vt:variant>
        <vt:i4>1</vt:i4>
      </vt:variant>
      <vt:variant>
        <vt:lpstr>Eingebettete OLE-Server</vt:lpstr>
      </vt:variant>
      <vt:variant>
        <vt:i4>1</vt:i4>
      </vt:variant>
      <vt:variant>
        <vt:lpstr>Folientitel</vt:lpstr>
      </vt:variant>
      <vt:variant>
        <vt:i4>13</vt:i4>
      </vt:variant>
    </vt:vector>
  </HeadingPairs>
  <TitlesOfParts>
    <vt:vector size="15" baseType="lpstr">
      <vt:lpstr>DWG Design</vt:lpstr>
      <vt:lpstr>Formel</vt:lpstr>
      <vt:lpstr>Understanding the Power Curve Interpolation Issue</vt:lpstr>
      <vt:lpstr>Illustration of Interpolation Problem</vt:lpstr>
      <vt:lpstr>Inner Range Baseline Error</vt:lpstr>
      <vt:lpstr>Explanation of Interpolation Error </vt:lpstr>
      <vt:lpstr>Simulation of Effect</vt:lpstr>
      <vt:lpstr>Simulation of Effect for 0.5m/s wide bins</vt:lpstr>
      <vt:lpstr>Simulation of Effect for 1.0m/s wide bins</vt:lpstr>
      <vt:lpstr>Solution 1 to Overcome Effect (sophisticated)</vt:lpstr>
      <vt:lpstr>Solution 2 to Overcome Effect (simple)</vt:lpstr>
      <vt:lpstr>Time Series Approach for Wind Resource Assessment?</vt:lpstr>
      <vt:lpstr>First 4 Round Robin Tests of PCWG</vt:lpstr>
      <vt:lpstr>Interpolation Effect was Present also at Relative Power Curve Analysis</vt:lpstr>
      <vt:lpstr>PowerPoint-Präsentation</vt:lpstr>
    </vt:vector>
  </TitlesOfParts>
  <Company>Deutsche WindGuard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Axel Albers</dc:creator>
  <cp:lastModifiedBy>Axel Albers</cp:lastModifiedBy>
  <cp:revision>164</cp:revision>
  <dcterms:created xsi:type="dcterms:W3CDTF">2015-09-28T09:35:34Z</dcterms:created>
  <dcterms:modified xsi:type="dcterms:W3CDTF">2016-03-10T08:35:20Z</dcterms:modified>
</cp:coreProperties>
</file>