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0"/>
  </p:notesMasterIdLst>
  <p:sldIdLst>
    <p:sldId id="294" r:id="rId4"/>
    <p:sldId id="295" r:id="rId5"/>
    <p:sldId id="296" r:id="rId6"/>
    <p:sldId id="297" r:id="rId7"/>
    <p:sldId id="298" r:id="rId8"/>
    <p:sldId id="299" r:id="rId9"/>
    <p:sldId id="300" r:id="rId10"/>
    <p:sldId id="301" r:id="rId11"/>
    <p:sldId id="302" r:id="rId12"/>
    <p:sldId id="303" r:id="rId13"/>
    <p:sldId id="293" r:id="rId14"/>
    <p:sldId id="257" r:id="rId15"/>
    <p:sldId id="258" r:id="rId16"/>
    <p:sldId id="259" r:id="rId17"/>
    <p:sldId id="260" r:id="rId18"/>
    <p:sldId id="29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1440" y="-102"/>
      </p:cViewPr>
      <p:guideLst>
        <p:guide orient="horz" pos="2160"/>
        <p:guide pos="2880"/>
      </p:guideLst>
    </p:cSldViewPr>
  </p:slideViewPr>
  <p:notesTextViewPr>
    <p:cViewPr>
      <p:scale>
        <a:sx n="1" d="1"/>
        <a:sy n="1" d="1"/>
      </p:scale>
      <p:origin x="0" y="0"/>
    </p:cViewPr>
  </p:notesTextViewPr>
  <p:gridSpacing cx="1828668" cy="182866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BCB712-5A44-4824-A7A8-BCBCE3FAC351}" type="datetimeFigureOut">
              <a:rPr lang="en-GB" smtClean="0"/>
              <a:t>20/05/2016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04A766-3975-4BC6-ABA8-582EB2B57A00}" type="slidenum">
              <a:rPr lang="en-GB" smtClean="0"/>
              <a:t>‹#›</a:t>
            </a:fld>
            <a:endParaRPr lang="en-GB"/>
          </a:p>
        </p:txBody>
      </p:sp>
    </p:spTree>
    <p:extLst>
      <p:ext uri="{BB962C8B-B14F-4D97-AF65-F5344CB8AC3E}">
        <p14:creationId xmlns:p14="http://schemas.microsoft.com/office/powerpoint/2010/main" val="1989804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B5619-8711-4638-A58C-EF0E13A8EEA0}" type="slidenum">
              <a:rPr lang="en-GB" smtClean="0"/>
              <a:t>10</a:t>
            </a:fld>
            <a:endParaRPr lang="en-GB"/>
          </a:p>
        </p:txBody>
      </p:sp>
    </p:spTree>
    <p:extLst>
      <p:ext uri="{BB962C8B-B14F-4D97-AF65-F5344CB8AC3E}">
        <p14:creationId xmlns:p14="http://schemas.microsoft.com/office/powerpoint/2010/main" val="4187495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5DD8AE-10EB-644F-97EC-77061D77B01C}"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4251624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4308E2C-6D86-4E3E-84D7-FA20F9A77A53}" type="datetimeFigureOut">
              <a:rPr lang="en-GB" smtClean="0"/>
              <a:t>20/05/2016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331083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308E2C-6D86-4E3E-84D7-FA20F9A77A53}" type="datetimeFigureOut">
              <a:rPr lang="en-GB" smtClean="0"/>
              <a:t>20/05/2016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962082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308E2C-6D86-4E3E-84D7-FA20F9A77A53}" type="datetimeFigureOut">
              <a:rPr lang="en-GB" smtClean="0"/>
              <a:t>20/05/2016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877081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20/05/2016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68310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20/05/2016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75892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20/05/2016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45544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F2E42BC-CC31-4CA8-BD49-D7D2765FE1FB}" type="datetimeFigureOut">
              <a:rPr lang="en-GB" smtClean="0">
                <a:solidFill>
                  <a:prstClr val="black">
                    <a:tint val="75000"/>
                  </a:prstClr>
                </a:solidFill>
              </a:rPr>
              <a:pPr/>
              <a:t>20/05/2016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215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F2E42BC-CC31-4CA8-BD49-D7D2765FE1FB}" type="datetimeFigureOut">
              <a:rPr lang="en-GB" smtClean="0">
                <a:solidFill>
                  <a:prstClr val="black">
                    <a:tint val="75000"/>
                  </a:prstClr>
                </a:solidFill>
              </a:rPr>
              <a:pPr/>
              <a:t>20/05/2016</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2749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F2E42BC-CC31-4CA8-BD49-D7D2765FE1FB}" type="datetimeFigureOut">
              <a:rPr lang="en-GB" smtClean="0">
                <a:solidFill>
                  <a:prstClr val="black">
                    <a:tint val="75000"/>
                  </a:prstClr>
                </a:solidFill>
              </a:rPr>
              <a:pPr/>
              <a:t>20/05/2016</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9564643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2E42BC-CC31-4CA8-BD49-D7D2765FE1FB}" type="datetimeFigureOut">
              <a:rPr lang="en-GB" smtClean="0">
                <a:solidFill>
                  <a:prstClr val="black">
                    <a:tint val="75000"/>
                  </a:prstClr>
                </a:solidFill>
              </a:rPr>
              <a:pPr/>
              <a:t>20/05/2016</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24510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2E42BC-CC31-4CA8-BD49-D7D2765FE1FB}" type="datetimeFigureOut">
              <a:rPr lang="en-GB" smtClean="0">
                <a:solidFill>
                  <a:prstClr val="black">
                    <a:tint val="75000"/>
                  </a:prstClr>
                </a:solidFill>
              </a:rPr>
              <a:pPr/>
              <a:t>20/05/2016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07669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308E2C-6D86-4E3E-84D7-FA20F9A77A53}" type="datetimeFigureOut">
              <a:rPr lang="en-GB" smtClean="0"/>
              <a:t>20/05/2016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4008518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2E42BC-CC31-4CA8-BD49-D7D2765FE1FB}" type="datetimeFigureOut">
              <a:rPr lang="en-GB" smtClean="0">
                <a:solidFill>
                  <a:prstClr val="black">
                    <a:tint val="75000"/>
                  </a:prstClr>
                </a:solidFill>
              </a:rPr>
              <a:pPr/>
              <a:t>20/05/2016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57091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20/05/2016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907011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20/05/2016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740084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PhAnim="0"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13" name="Picture 2" descr="Z:\Logos\RES logo folder\logo_300x600.jpg"/>
          <p:cNvPicPr>
            <a:picLocks noChangeAspect="1" noChangeArrowheads="1"/>
          </p:cNvPicPr>
          <p:nvPr userDrawn="1"/>
        </p:nvPicPr>
        <p:blipFill>
          <a:blip r:embed="rId2" cstate="screen"/>
          <a:srcRect/>
          <a:stretch>
            <a:fillRect/>
          </a:stretch>
        </p:blipFill>
        <p:spPr bwMode="auto">
          <a:xfrm>
            <a:off x="511856" y="880599"/>
            <a:ext cx="2687112" cy="1343556"/>
          </a:xfrm>
          <a:prstGeom prst="rect">
            <a:avLst/>
          </a:prstGeom>
          <a:noFill/>
        </p:spPr>
      </p:pic>
      <p:pic>
        <p:nvPicPr>
          <p:cNvPr id="6" name="Picture 2" descr="Z:\Group\Branding Elements\Logos\Icons\RES_5icons_LATEST_notext.jpg"/>
          <p:cNvPicPr>
            <a:picLocks noChangeAspect="1" noChangeArrowheads="1"/>
          </p:cNvPicPr>
          <p:nvPr userDrawn="1"/>
        </p:nvPicPr>
        <p:blipFill>
          <a:blip r:embed="rId3" cstate="print"/>
          <a:srcRect/>
          <a:stretch>
            <a:fillRect/>
          </a:stretch>
        </p:blipFill>
        <p:spPr bwMode="auto">
          <a:xfrm>
            <a:off x="782460" y="4339366"/>
            <a:ext cx="7153276" cy="1304925"/>
          </a:xfrm>
          <a:prstGeom prst="rect">
            <a:avLst/>
          </a:prstGeom>
          <a:noFill/>
          <a:effectLst>
            <a:reflection blurRad="6350" stA="50000" endA="300" endPos="55500" dist="50800" dir="5400000" sy="-100000" algn="bl" rotWithShape="0"/>
          </a:effectLst>
        </p:spPr>
      </p:pic>
    </p:spTree>
    <p:extLst>
      <p:ext uri="{BB962C8B-B14F-4D97-AF65-F5344CB8AC3E}">
        <p14:creationId xmlns:p14="http://schemas.microsoft.com/office/powerpoint/2010/main" val="387240945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7"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969696">
                    <a:lumMod val="60000"/>
                    <a:lumOff val="40000"/>
                  </a:srgbClr>
                </a:solidFill>
              </a:rPr>
              <a:pPr/>
              <a:t>‹#›</a:t>
            </a:fld>
            <a:endParaRPr lang="en-GB">
              <a:solidFill>
                <a:srgbClr val="969696">
                  <a:lumMod val="60000"/>
                  <a:lumOff val="40000"/>
                </a:srgbClr>
              </a:solidFill>
            </a:endParaRPr>
          </a:p>
        </p:txBody>
      </p:sp>
    </p:spTree>
    <p:extLst>
      <p:ext uri="{BB962C8B-B14F-4D97-AF65-F5344CB8AC3E}">
        <p14:creationId xmlns:p14="http://schemas.microsoft.com/office/powerpoint/2010/main" val="390912820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5750" y="429626"/>
            <a:ext cx="5527675" cy="323850"/>
          </a:xfrm>
        </p:spPr>
        <p:txBody>
          <a:bodyPr/>
          <a:lstStyle>
            <a:lvl1pPr>
              <a:defRPr sz="2000"/>
            </a:lvl1pPr>
          </a:lstStyle>
          <a:p>
            <a:r>
              <a:rPr lang="en-US" dirty="0" smtClean="0"/>
              <a:t>Click to edit Master title style</a:t>
            </a:r>
            <a:endParaRPr lang="en-GB" dirty="0"/>
          </a:p>
        </p:txBody>
      </p:sp>
      <p:sp>
        <p:nvSpPr>
          <p:cNvPr id="3" name="Date Placeholder 3"/>
          <p:cNvSpPr>
            <a:spLocks noGrp="1"/>
          </p:cNvSpPr>
          <p:nvPr>
            <p:ph type="dt" sz="half" idx="2"/>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4"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6"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969696">
                    <a:lumMod val="60000"/>
                    <a:lumOff val="40000"/>
                  </a:srgbClr>
                </a:solidFill>
              </a:rPr>
              <a:pPr/>
              <a:t>‹#›</a:t>
            </a:fld>
            <a:endParaRPr lang="en-GB">
              <a:solidFill>
                <a:srgbClr val="969696">
                  <a:lumMod val="60000"/>
                  <a:lumOff val="40000"/>
                </a:srgbClr>
              </a:solidFill>
            </a:endParaRPr>
          </a:p>
        </p:txBody>
      </p:sp>
    </p:spTree>
    <p:extLst>
      <p:ext uri="{BB962C8B-B14F-4D97-AF65-F5344CB8AC3E}">
        <p14:creationId xmlns:p14="http://schemas.microsoft.com/office/powerpoint/2010/main" val="412355886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2"/>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3"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5"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969696">
                    <a:lumMod val="60000"/>
                    <a:lumOff val="40000"/>
                  </a:srgbClr>
                </a:solidFill>
              </a:rPr>
              <a:pPr/>
              <a:t>‹#›</a:t>
            </a:fld>
            <a:endParaRPr lang="en-GB">
              <a:solidFill>
                <a:srgbClr val="969696">
                  <a:lumMod val="60000"/>
                  <a:lumOff val="40000"/>
                </a:srgbClr>
              </a:solidFill>
            </a:endParaRPr>
          </a:p>
        </p:txBody>
      </p:sp>
    </p:spTree>
    <p:extLst>
      <p:ext uri="{BB962C8B-B14F-4D97-AF65-F5344CB8AC3E}">
        <p14:creationId xmlns:p14="http://schemas.microsoft.com/office/powerpoint/2010/main" val="89172863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07420" y="795867"/>
            <a:ext cx="9036579"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321733" y="5139267"/>
            <a:ext cx="5486400" cy="1216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6"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8"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969696">
                    <a:lumMod val="60000"/>
                    <a:lumOff val="40000"/>
                  </a:srgbClr>
                </a:solidFill>
              </a:rPr>
              <a:pPr/>
              <a:t>‹#›</a:t>
            </a:fld>
            <a:endParaRPr lang="en-GB">
              <a:solidFill>
                <a:srgbClr val="969696">
                  <a:lumMod val="60000"/>
                  <a:lumOff val="40000"/>
                </a:srgbClr>
              </a:solidFill>
            </a:endParaRPr>
          </a:p>
        </p:txBody>
      </p:sp>
    </p:spTree>
    <p:extLst>
      <p:ext uri="{BB962C8B-B14F-4D97-AF65-F5344CB8AC3E}">
        <p14:creationId xmlns:p14="http://schemas.microsoft.com/office/powerpoint/2010/main" val="327869465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45238" y="730250"/>
            <a:ext cx="2019300" cy="53181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85750" y="730250"/>
            <a:ext cx="5907088" cy="5318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3"/>
          <p:cNvSpPr>
            <a:spLocks noGrp="1" noChangeArrowheads="1"/>
          </p:cNvSpPr>
          <p:nvPr>
            <p:ph type="sldNum" sz="quarter" idx="10"/>
          </p:nvPr>
        </p:nvSpPr>
        <p:spPr>
          <a:xfrm>
            <a:off x="7843838" y="6454775"/>
            <a:ext cx="938212" cy="306388"/>
          </a:xfrm>
          <a:prstGeom prst="rect">
            <a:avLst/>
          </a:prstGeom>
          <a:ln/>
        </p:spPr>
        <p:txBody>
          <a:bodyPr/>
          <a:lstStyle>
            <a:lvl1pPr>
              <a:defRPr/>
            </a:lvl1pPr>
          </a:lstStyle>
          <a:p>
            <a:pPr>
              <a:defRPr/>
            </a:pPr>
            <a:fld id="{716D086E-44DA-4C43-B922-063D4B92383C}" type="slidenum">
              <a:rPr lang="en-US">
                <a:solidFill>
                  <a:srgbClr val="969696">
                    <a:lumMod val="60000"/>
                    <a:lumOff val="40000"/>
                  </a:srgbClr>
                </a:solidFill>
              </a:rPr>
              <a:pPr>
                <a:defRPr/>
              </a:pPr>
              <a:t>‹#›</a:t>
            </a:fld>
            <a:endParaRPr lang="en-US">
              <a:solidFill>
                <a:srgbClr val="969696">
                  <a:lumMod val="60000"/>
                  <a:lumOff val="40000"/>
                </a:srgbClr>
              </a:solidFill>
            </a:endParaRPr>
          </a:p>
        </p:txBody>
      </p:sp>
      <p:pic>
        <p:nvPicPr>
          <p:cNvPr id="5" name="Picture 5" descr="Holding1"/>
          <p:cNvPicPr>
            <a:picLocks noChangeAspect="1" noChangeArrowheads="1"/>
          </p:cNvPicPr>
          <p:nvPr userDrawn="1"/>
        </p:nvPicPr>
        <p:blipFill>
          <a:blip r:embed="rId2" cstate="screen"/>
          <a:srcRect/>
          <a:stretch>
            <a:fillRect/>
          </a:stretch>
        </p:blipFill>
        <p:spPr bwMode="auto">
          <a:xfrm>
            <a:off x="0" y="0"/>
            <a:ext cx="9144000" cy="6859588"/>
          </a:xfrm>
          <a:prstGeom prst="rect">
            <a:avLst/>
          </a:prstGeom>
          <a:noFill/>
          <a:ln w="9525">
            <a:noFill/>
            <a:miter lim="800000"/>
            <a:headEnd/>
            <a:tailEnd/>
          </a:ln>
        </p:spPr>
      </p:pic>
    </p:spTree>
    <p:extLst>
      <p:ext uri="{BB962C8B-B14F-4D97-AF65-F5344CB8AC3E}">
        <p14:creationId xmlns:p14="http://schemas.microsoft.com/office/powerpoint/2010/main" val="77604741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a:xfrm>
            <a:off x="7843838" y="6454775"/>
            <a:ext cx="938212" cy="306388"/>
          </a:xfrm>
          <a:prstGeom prst="rect">
            <a:avLst/>
          </a:prstGeom>
        </p:spPr>
        <p:txBody>
          <a:bodyPr/>
          <a:lstStyle/>
          <a:p>
            <a:pPr>
              <a:defRPr/>
            </a:pPr>
            <a:fld id="{4F492EBC-DEF2-4E61-B2FC-E4D9B636B3DB}" type="slidenum">
              <a:rPr lang="en-US" smtClean="0">
                <a:solidFill>
                  <a:srgbClr val="969696">
                    <a:lumMod val="60000"/>
                    <a:lumOff val="40000"/>
                  </a:srgbClr>
                </a:solidFill>
              </a:rPr>
              <a:pPr>
                <a:defRPr/>
              </a:pPr>
              <a:t>‹#›</a:t>
            </a:fld>
            <a:endParaRPr lang="en-US">
              <a:solidFill>
                <a:srgbClr val="969696">
                  <a:lumMod val="60000"/>
                  <a:lumOff val="40000"/>
                </a:srgbClr>
              </a:solidFill>
            </a:endParaRPr>
          </a:p>
        </p:txBody>
      </p:sp>
      <p:sp>
        <p:nvSpPr>
          <p:cNvPr id="4" name="Rectangle 3"/>
          <p:cNvSpPr/>
          <p:nvPr userDrawn="1"/>
        </p:nvSpPr>
        <p:spPr>
          <a:xfrm>
            <a:off x="0" y="0"/>
            <a:ext cx="9144000" cy="6858000"/>
          </a:xfrm>
          <a:prstGeom prst="rect">
            <a:avLst/>
          </a:prstGeom>
          <a:solidFill>
            <a:srgbClr val="768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5" name="Picture 2" descr="Z:\Logos\icons\RES_6icons.png"/>
          <p:cNvPicPr>
            <a:picLocks noChangeAspect="1" noChangeArrowheads="1"/>
          </p:cNvPicPr>
          <p:nvPr userDrawn="1"/>
        </p:nvPicPr>
        <p:blipFill>
          <a:blip r:embed="rId2" cstate="screen"/>
          <a:srcRect/>
          <a:stretch>
            <a:fillRect/>
          </a:stretch>
        </p:blipFill>
        <p:spPr bwMode="auto">
          <a:xfrm>
            <a:off x="0" y="1981201"/>
            <a:ext cx="5507590" cy="4038600"/>
          </a:xfrm>
          <a:prstGeom prst="rect">
            <a:avLst/>
          </a:prstGeom>
          <a:noFill/>
        </p:spPr>
      </p:pic>
      <p:cxnSp>
        <p:nvCxnSpPr>
          <p:cNvPr id="8" name="Straight Connector 7"/>
          <p:cNvCxnSpPr/>
          <p:nvPr userDrawn="1"/>
        </p:nvCxnSpPr>
        <p:spPr>
          <a:xfrm>
            <a:off x="5655733" y="2057386"/>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9" name="TextBox 8"/>
          <p:cNvSpPr txBox="1"/>
          <p:nvPr userDrawn="1"/>
        </p:nvSpPr>
        <p:spPr>
          <a:xfrm>
            <a:off x="5655733" y="1411055"/>
            <a:ext cx="2385181"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WIND</a:t>
            </a:r>
          </a:p>
        </p:txBody>
      </p:sp>
    </p:spTree>
    <p:extLst>
      <p:ext uri="{BB962C8B-B14F-4D97-AF65-F5344CB8AC3E}">
        <p14:creationId xmlns:p14="http://schemas.microsoft.com/office/powerpoint/2010/main" val="345259843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308E2C-6D86-4E3E-84D7-FA20F9A77A53}" type="datetimeFigureOut">
              <a:rPr lang="en-GB" smtClean="0"/>
              <a:t>20/05/2016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41704492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FDB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6" name="Picture 2" descr="Z:\Logos\icons\RES_6icons.png"/>
          <p:cNvPicPr>
            <a:picLocks noChangeAspect="1" noChangeArrowheads="1"/>
          </p:cNvPicPr>
          <p:nvPr userDrawn="1"/>
        </p:nvPicPr>
        <p:blipFill>
          <a:blip r:embed="rId2" cstate="screen"/>
          <a:srcRect/>
          <a:stretch>
            <a:fillRect/>
          </a:stretch>
        </p:blipFill>
        <p:spPr bwMode="auto">
          <a:xfrm>
            <a:off x="292819" y="2057386"/>
            <a:ext cx="4800600" cy="4051499"/>
          </a:xfrm>
          <a:prstGeom prst="rect">
            <a:avLst/>
          </a:prstGeom>
          <a:noFill/>
        </p:spPr>
      </p:pic>
      <p:cxnSp>
        <p:nvCxnSpPr>
          <p:cNvPr id="9" name="Straight Connector 8"/>
          <p:cNvCxnSpPr/>
          <p:nvPr userDrawn="1"/>
        </p:nvCxnSpPr>
        <p:spPr>
          <a:xfrm>
            <a:off x="5655733" y="2057386"/>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7" name="TextBox 6"/>
          <p:cNvSpPr txBox="1"/>
          <p:nvPr userDrawn="1"/>
        </p:nvSpPr>
        <p:spPr>
          <a:xfrm>
            <a:off x="5655733" y="1411055"/>
            <a:ext cx="2829005"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SOLAR</a:t>
            </a:r>
          </a:p>
        </p:txBody>
      </p:sp>
    </p:spTree>
    <p:extLst>
      <p:ext uri="{BB962C8B-B14F-4D97-AF65-F5344CB8AC3E}">
        <p14:creationId xmlns:p14="http://schemas.microsoft.com/office/powerpoint/2010/main" val="291924543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a:xfrm>
            <a:off x="7843838" y="6454775"/>
            <a:ext cx="938212" cy="306388"/>
          </a:xfrm>
          <a:prstGeom prst="rect">
            <a:avLst/>
          </a:prstGeom>
        </p:spPr>
        <p:txBody>
          <a:bodyPr/>
          <a:lstStyle/>
          <a:p>
            <a:pPr>
              <a:defRPr/>
            </a:pPr>
            <a:fld id="{4F492EBC-DEF2-4E61-B2FC-E4D9B636B3DB}" type="slidenum">
              <a:rPr lang="en-US" smtClean="0">
                <a:solidFill>
                  <a:srgbClr val="969696">
                    <a:lumMod val="60000"/>
                    <a:lumOff val="40000"/>
                  </a:srgbClr>
                </a:solidFill>
              </a:rPr>
              <a:pPr>
                <a:defRPr/>
              </a:pPr>
              <a:t>‹#›</a:t>
            </a:fld>
            <a:endParaRPr lang="en-US">
              <a:solidFill>
                <a:srgbClr val="969696">
                  <a:lumMod val="60000"/>
                  <a:lumOff val="40000"/>
                </a:srgbClr>
              </a:solidFill>
            </a:endParaRPr>
          </a:p>
        </p:txBody>
      </p:sp>
      <p:sp>
        <p:nvSpPr>
          <p:cNvPr id="4" name="Rectangle 3"/>
          <p:cNvSpPr/>
          <p:nvPr userDrawn="1"/>
        </p:nvSpPr>
        <p:spPr>
          <a:xfrm>
            <a:off x="0" y="0"/>
            <a:ext cx="9144000" cy="6858000"/>
          </a:xfrm>
          <a:prstGeom prst="rect">
            <a:avLst/>
          </a:prstGeom>
          <a:solidFill>
            <a:srgbClr val="F37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886786" name="Picture 2" descr="Z:\Logos\icons\RES_6icons_RGB-01.png"/>
          <p:cNvPicPr>
            <a:picLocks noChangeAspect="1" noChangeArrowheads="1"/>
          </p:cNvPicPr>
          <p:nvPr userDrawn="1"/>
        </p:nvPicPr>
        <p:blipFill>
          <a:blip r:embed="rId2" cstate="screen"/>
          <a:srcRect/>
          <a:stretch>
            <a:fillRect/>
          </a:stretch>
        </p:blipFill>
        <p:spPr bwMode="auto">
          <a:xfrm>
            <a:off x="152400" y="3048000"/>
            <a:ext cx="5279596" cy="3508376"/>
          </a:xfrm>
          <a:prstGeom prst="rect">
            <a:avLst/>
          </a:prstGeom>
          <a:noFill/>
        </p:spPr>
      </p:pic>
      <p:cxnSp>
        <p:nvCxnSpPr>
          <p:cNvPr id="7" name="Straight Connector 6"/>
          <p:cNvCxnSpPr/>
          <p:nvPr userDrawn="1"/>
        </p:nvCxnSpPr>
        <p:spPr>
          <a:xfrm>
            <a:off x="4470400" y="2057386"/>
            <a:ext cx="4673600"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8" name="TextBox 7"/>
          <p:cNvSpPr txBox="1"/>
          <p:nvPr userDrawn="1"/>
        </p:nvSpPr>
        <p:spPr>
          <a:xfrm>
            <a:off x="4470400" y="1411055"/>
            <a:ext cx="4638454"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STORAGE</a:t>
            </a:r>
          </a:p>
        </p:txBody>
      </p:sp>
    </p:spTree>
    <p:extLst>
      <p:ext uri="{BB962C8B-B14F-4D97-AF65-F5344CB8AC3E}">
        <p14:creationId xmlns:p14="http://schemas.microsoft.com/office/powerpoint/2010/main" val="268440918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6A7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sp>
        <p:nvSpPr>
          <p:cNvPr id="6" name="TextBox 5"/>
          <p:cNvSpPr txBox="1"/>
          <p:nvPr userDrawn="1"/>
        </p:nvSpPr>
        <p:spPr>
          <a:xfrm>
            <a:off x="4601030" y="1411055"/>
            <a:ext cx="4507824"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TRANSMISSION</a:t>
            </a:r>
          </a:p>
        </p:txBody>
      </p:sp>
      <p:pic>
        <p:nvPicPr>
          <p:cNvPr id="1028" name="Picture 4" descr="Z:\Logos\icons\transmissionIcon2-01.png"/>
          <p:cNvPicPr>
            <a:picLocks noChangeAspect="1" noChangeArrowheads="1"/>
          </p:cNvPicPr>
          <p:nvPr userDrawn="1"/>
        </p:nvPicPr>
        <p:blipFill>
          <a:blip r:embed="rId2" cstate="print"/>
          <a:srcRect l="23780" t="31868" r="24805" b="12097"/>
          <a:stretch>
            <a:fillRect/>
          </a:stretch>
        </p:blipFill>
        <p:spPr bwMode="auto">
          <a:xfrm>
            <a:off x="275572" y="2191916"/>
            <a:ext cx="4033381" cy="4395770"/>
          </a:xfrm>
          <a:prstGeom prst="rect">
            <a:avLst/>
          </a:prstGeom>
          <a:noFill/>
        </p:spPr>
      </p:pic>
      <p:cxnSp>
        <p:nvCxnSpPr>
          <p:cNvPr id="7" name="Straight Connector 6"/>
          <p:cNvCxnSpPr/>
          <p:nvPr userDrawn="1"/>
        </p:nvCxnSpPr>
        <p:spPr>
          <a:xfrm>
            <a:off x="4601030" y="2057386"/>
            <a:ext cx="4542970"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971510867"/>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78A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cxnSp>
        <p:nvCxnSpPr>
          <p:cNvPr id="8" name="Straight Connector 7"/>
          <p:cNvCxnSpPr/>
          <p:nvPr userDrawn="1"/>
        </p:nvCxnSpPr>
        <p:spPr>
          <a:xfrm>
            <a:off x="5655733" y="2057386"/>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6" name="TextBox 5"/>
          <p:cNvSpPr txBox="1"/>
          <p:nvPr userDrawn="1"/>
        </p:nvSpPr>
        <p:spPr>
          <a:xfrm>
            <a:off x="5655733" y="1411055"/>
            <a:ext cx="3453119"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DSM</a:t>
            </a:r>
          </a:p>
        </p:txBody>
      </p:sp>
      <p:pic>
        <p:nvPicPr>
          <p:cNvPr id="2050" name="Picture 2"/>
          <p:cNvPicPr>
            <a:picLocks noChangeAspect="1" noChangeArrowheads="1"/>
          </p:cNvPicPr>
          <p:nvPr userDrawn="1"/>
        </p:nvPicPr>
        <p:blipFill>
          <a:blip r:embed="rId2" cstate="print"/>
          <a:srcRect/>
          <a:stretch>
            <a:fillRect/>
          </a:stretch>
        </p:blipFill>
        <p:spPr bwMode="auto">
          <a:xfrm>
            <a:off x="158496" y="2215759"/>
            <a:ext cx="4669536" cy="3971681"/>
          </a:xfrm>
          <a:prstGeom prst="rect">
            <a:avLst/>
          </a:prstGeom>
          <a:noFill/>
          <a:ln w="9525">
            <a:noFill/>
            <a:miter lim="800000"/>
            <a:headEnd/>
            <a:tailEnd/>
          </a:ln>
        </p:spPr>
      </p:pic>
    </p:spTree>
    <p:extLst>
      <p:ext uri="{BB962C8B-B14F-4D97-AF65-F5344CB8AC3E}">
        <p14:creationId xmlns:p14="http://schemas.microsoft.com/office/powerpoint/2010/main" val="3213863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4308E2C-6D86-4E3E-84D7-FA20F9A77A53}" type="datetimeFigureOut">
              <a:rPr lang="en-GB" smtClean="0"/>
              <a:t>20/05/2016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2225662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4308E2C-6D86-4E3E-84D7-FA20F9A77A53}" type="datetimeFigureOut">
              <a:rPr lang="en-GB" smtClean="0"/>
              <a:t>20/05/2016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63739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4308E2C-6D86-4E3E-84D7-FA20F9A77A53}" type="datetimeFigureOut">
              <a:rPr lang="en-GB" smtClean="0"/>
              <a:t>20/05/2016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2784544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08E2C-6D86-4E3E-84D7-FA20F9A77A53}" type="datetimeFigureOut">
              <a:rPr lang="en-GB" smtClean="0"/>
              <a:t>20/05/2016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235229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08E2C-6D86-4E3E-84D7-FA20F9A77A53}" type="datetimeFigureOut">
              <a:rPr lang="en-GB" smtClean="0"/>
              <a:t>20/05/2016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4286164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08E2C-6D86-4E3E-84D7-FA20F9A77A53}" type="datetimeFigureOut">
              <a:rPr lang="en-GB" smtClean="0"/>
              <a:t>20/05/2016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205536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308E2C-6D86-4E3E-84D7-FA20F9A77A53}" type="datetimeFigureOut">
              <a:rPr lang="en-GB" smtClean="0"/>
              <a:t>20/05/2016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CC178-1117-4C04-9A9B-096075E6FDCC}" type="slidenum">
              <a:rPr lang="en-GB" smtClean="0"/>
              <a:t>‹#›</a:t>
            </a:fld>
            <a:endParaRPr lang="en-GB"/>
          </a:p>
        </p:txBody>
      </p:sp>
    </p:spTree>
    <p:extLst>
      <p:ext uri="{BB962C8B-B14F-4D97-AF65-F5344CB8AC3E}">
        <p14:creationId xmlns:p14="http://schemas.microsoft.com/office/powerpoint/2010/main" val="2584231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2E42BC-CC31-4CA8-BD49-D7D2765FE1FB}" type="datetimeFigureOut">
              <a:rPr lang="en-GB" smtClean="0">
                <a:solidFill>
                  <a:prstClr val="black">
                    <a:tint val="75000"/>
                  </a:prstClr>
                </a:solidFill>
              </a:rPr>
              <a:pPr/>
              <a:t>20/05/2016</a:t>
            </a:fld>
            <a:endParaRPr lang="en-GB">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60047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bwMode="auto">
          <a:xfrm>
            <a:off x="285750" y="1134476"/>
            <a:ext cx="8078788" cy="4613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9" name="Rectangle 9"/>
          <p:cNvSpPr>
            <a:spLocks noChangeArrowheads="1"/>
          </p:cNvSpPr>
          <p:nvPr/>
        </p:nvSpPr>
        <p:spPr bwMode="auto">
          <a:xfrm>
            <a:off x="1" y="393173"/>
            <a:ext cx="7416799" cy="404813"/>
          </a:xfrm>
          <a:prstGeom prst="rect">
            <a:avLst/>
          </a:prstGeom>
          <a:solidFill>
            <a:srgbClr val="F37421"/>
          </a:solidFill>
          <a:ln w="9525">
            <a:noFill/>
            <a:miter lim="800000"/>
            <a:headEnd/>
            <a:tailEnd/>
          </a:ln>
          <a:effectLst/>
        </p:spPr>
        <p:txBody>
          <a:bodyPr anchor="ctr"/>
          <a:lstStyle/>
          <a:p>
            <a:pPr fontAlgn="base">
              <a:spcBef>
                <a:spcPct val="0"/>
              </a:spcBef>
              <a:spcAft>
                <a:spcPct val="0"/>
              </a:spcAft>
              <a:defRPr/>
            </a:pPr>
            <a:endParaRPr lang="en-US" sz="1400">
              <a:solidFill>
                <a:srgbClr val="FFFFFF"/>
              </a:solidFill>
            </a:endParaRPr>
          </a:p>
        </p:txBody>
      </p:sp>
      <p:sp>
        <p:nvSpPr>
          <p:cNvPr id="2053" name="Rectangle 2"/>
          <p:cNvSpPr>
            <a:spLocks noGrp="1" noChangeArrowheads="1"/>
          </p:cNvSpPr>
          <p:nvPr>
            <p:ph type="title"/>
          </p:nvPr>
        </p:nvSpPr>
        <p:spPr bwMode="auto">
          <a:xfrm>
            <a:off x="285750" y="429626"/>
            <a:ext cx="5527675" cy="3238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1566722" name="Picture 2" descr="Z:\Logos\RES logo folder\RES_logo_transparent.png"/>
          <p:cNvPicPr>
            <a:picLocks noChangeAspect="1" noChangeArrowheads="1"/>
          </p:cNvPicPr>
          <p:nvPr userDrawn="1"/>
        </p:nvPicPr>
        <p:blipFill>
          <a:blip r:embed="rId13" cstate="screen"/>
          <a:srcRect/>
          <a:stretch>
            <a:fillRect/>
          </a:stretch>
        </p:blipFill>
        <p:spPr bwMode="auto">
          <a:xfrm>
            <a:off x="7940518" y="384207"/>
            <a:ext cx="687821" cy="336127"/>
          </a:xfrm>
          <a:prstGeom prst="rect">
            <a:avLst/>
          </a:prstGeom>
          <a:noFill/>
        </p:spPr>
      </p:pic>
      <p:sp>
        <p:nvSpPr>
          <p:cNvPr id="11" name="Rectangle 9"/>
          <p:cNvSpPr>
            <a:spLocks noChangeArrowheads="1"/>
          </p:cNvSpPr>
          <p:nvPr userDrawn="1"/>
        </p:nvSpPr>
        <p:spPr bwMode="auto">
          <a:xfrm rot="16200000" flipV="1">
            <a:off x="-3010127" y="3740373"/>
            <a:ext cx="6127753" cy="107506"/>
          </a:xfrm>
          <a:prstGeom prst="rect">
            <a:avLst/>
          </a:prstGeom>
          <a:solidFill>
            <a:srgbClr val="F37421"/>
          </a:solidFill>
          <a:ln w="9525">
            <a:noFill/>
            <a:miter lim="800000"/>
            <a:headEnd/>
            <a:tailEnd/>
          </a:ln>
          <a:effectLst/>
        </p:spPr>
        <p:txBody>
          <a:bodyPr anchor="ctr"/>
          <a:lstStyle/>
          <a:p>
            <a:pPr fontAlgn="base">
              <a:spcBef>
                <a:spcPct val="0"/>
              </a:spcBef>
              <a:spcAft>
                <a:spcPct val="0"/>
              </a:spcAft>
              <a:defRPr/>
            </a:pPr>
            <a:endParaRPr lang="en-US" sz="1400">
              <a:solidFill>
                <a:srgbClr val="FFFFFF"/>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a:lstStyle>
            <a:lvl1pPr>
              <a:defRPr>
                <a:solidFill>
                  <a:schemeClr val="bg2">
                    <a:lumMod val="60000"/>
                    <a:lumOff val="40000"/>
                  </a:schemeClr>
                </a:solidFill>
              </a:defRPr>
            </a:lvl1pPr>
          </a:lstStyle>
          <a:p>
            <a:pPr fontAlgn="base">
              <a:spcBef>
                <a:spcPct val="0"/>
              </a:spcBef>
              <a:spcAft>
                <a:spcPct val="0"/>
              </a:spcAft>
            </a:pPr>
            <a:endParaRPr lang="en-GB">
              <a:solidFill>
                <a:srgbClr val="969696">
                  <a:lumMod val="60000"/>
                  <a:lumOff val="40000"/>
                </a:srgbClr>
              </a:solidFill>
              <a:latin typeface="Arial" charset="0"/>
            </a:endParaRPr>
          </a:p>
        </p:txBody>
      </p:sp>
      <p:sp>
        <p:nvSpPr>
          <p:cNvPr id="8" name="Footer Placeholder 4"/>
          <p:cNvSpPr>
            <a:spLocks noGrp="1"/>
          </p:cNvSpPr>
          <p:nvPr>
            <p:ph type="ftr" sz="quarter" idx="3"/>
          </p:nvPr>
        </p:nvSpPr>
        <p:spPr>
          <a:xfrm>
            <a:off x="3124200" y="6356350"/>
            <a:ext cx="2895600" cy="365125"/>
          </a:xfrm>
          <a:prstGeom prst="rect">
            <a:avLst/>
          </a:prstGeom>
        </p:spPr>
        <p:txBody>
          <a:bodyPr/>
          <a:lstStyle>
            <a:lvl1pPr>
              <a:defRPr>
                <a:solidFill>
                  <a:schemeClr val="bg2">
                    <a:lumMod val="60000"/>
                    <a:lumOff val="40000"/>
                  </a:schemeClr>
                </a:solidFill>
              </a:defRPr>
            </a:lvl1pPr>
          </a:lstStyle>
          <a:p>
            <a:pPr fontAlgn="base">
              <a:spcBef>
                <a:spcPct val="0"/>
              </a:spcBef>
              <a:spcAft>
                <a:spcPct val="0"/>
              </a:spcAft>
            </a:pPr>
            <a:endParaRPr lang="en-GB">
              <a:solidFill>
                <a:srgbClr val="969696">
                  <a:lumMod val="60000"/>
                  <a:lumOff val="40000"/>
                </a:srgbClr>
              </a:solidFill>
              <a:latin typeface="Arial" charset="0"/>
            </a:endParaRPr>
          </a:p>
        </p:txBody>
      </p:sp>
      <p:sp>
        <p:nvSpPr>
          <p:cNvPr id="9" name="Slide Number Placeholder 5"/>
          <p:cNvSpPr>
            <a:spLocks noGrp="1"/>
          </p:cNvSpPr>
          <p:nvPr>
            <p:ph type="sldNum" sz="quarter" idx="4"/>
          </p:nvPr>
        </p:nvSpPr>
        <p:spPr>
          <a:xfrm>
            <a:off x="6845808" y="6356350"/>
            <a:ext cx="2133600" cy="365125"/>
          </a:xfrm>
          <a:prstGeom prst="rect">
            <a:avLst/>
          </a:prstGeom>
        </p:spPr>
        <p:txBody>
          <a:bodyPr/>
          <a:lstStyle>
            <a:lvl1pPr algn="r">
              <a:defRPr>
                <a:solidFill>
                  <a:schemeClr val="bg2">
                    <a:lumMod val="60000"/>
                    <a:lumOff val="40000"/>
                  </a:schemeClr>
                </a:solidFill>
              </a:defRPr>
            </a:lvl1pPr>
          </a:lstStyle>
          <a:p>
            <a:pPr fontAlgn="base">
              <a:spcBef>
                <a:spcPct val="0"/>
              </a:spcBef>
              <a:spcAft>
                <a:spcPct val="0"/>
              </a:spcAft>
            </a:pPr>
            <a:fld id="{115EFD02-6CCC-46C7-B9FA-587A28970004}" type="slidenum">
              <a:rPr lang="en-GB" smtClean="0">
                <a:solidFill>
                  <a:srgbClr val="969696">
                    <a:lumMod val="60000"/>
                    <a:lumOff val="40000"/>
                  </a:srgbClr>
                </a:solidFill>
                <a:latin typeface="Arial" charset="0"/>
              </a:rPr>
              <a:pPr fontAlgn="base">
                <a:spcBef>
                  <a:spcPct val="0"/>
                </a:spcBef>
                <a:spcAft>
                  <a:spcPct val="0"/>
                </a:spcAft>
              </a:pPr>
              <a:t>‹#›</a:t>
            </a:fld>
            <a:endParaRPr lang="en-GB">
              <a:solidFill>
                <a:srgbClr val="969696">
                  <a:lumMod val="60000"/>
                  <a:lumOff val="40000"/>
                </a:srgbClr>
              </a:solidFill>
              <a:latin typeface="Arial" charset="0"/>
            </a:endParaRPr>
          </a:p>
        </p:txBody>
      </p:sp>
    </p:spTree>
    <p:extLst>
      <p:ext uri="{BB962C8B-B14F-4D97-AF65-F5344CB8AC3E}">
        <p14:creationId xmlns:p14="http://schemas.microsoft.com/office/powerpoint/2010/main" val="4046606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iming>
    <p:tnLst>
      <p:par>
        <p:cTn id="1" dur="indefinite" restart="never" nodeType="tmRoot"/>
      </p:par>
    </p:tnLst>
  </p:timing>
  <p:hf sldNum="0" hdr="0" ftr="0" dt="0"/>
  <p:txStyles>
    <p:titleStyle>
      <a:lvl1pPr algn="l" rtl="0" eaLnBrk="0" fontAlgn="base" hangingPunct="0">
        <a:spcBef>
          <a:spcPct val="0"/>
        </a:spcBef>
        <a:spcAft>
          <a:spcPct val="0"/>
        </a:spcAft>
        <a:defRPr sz="2000">
          <a:solidFill>
            <a:schemeClr val="bg1"/>
          </a:solidFill>
          <a:latin typeface="+mj-lt"/>
          <a:ea typeface="+mj-ea"/>
          <a:cs typeface="+mj-cs"/>
        </a:defRPr>
      </a:lvl1pPr>
      <a:lvl2pPr algn="l" rtl="0" eaLnBrk="0" fontAlgn="base" hangingPunct="0">
        <a:spcBef>
          <a:spcPct val="0"/>
        </a:spcBef>
        <a:spcAft>
          <a:spcPct val="0"/>
        </a:spcAft>
        <a:defRPr sz="1400">
          <a:solidFill>
            <a:schemeClr val="bg1"/>
          </a:solidFill>
          <a:latin typeface="Trebuchet MS" pitchFamily="34" charset="0"/>
        </a:defRPr>
      </a:lvl2pPr>
      <a:lvl3pPr algn="l" rtl="0" eaLnBrk="0" fontAlgn="base" hangingPunct="0">
        <a:spcBef>
          <a:spcPct val="0"/>
        </a:spcBef>
        <a:spcAft>
          <a:spcPct val="0"/>
        </a:spcAft>
        <a:defRPr sz="1400">
          <a:solidFill>
            <a:schemeClr val="bg1"/>
          </a:solidFill>
          <a:latin typeface="Trebuchet MS" pitchFamily="34" charset="0"/>
        </a:defRPr>
      </a:lvl3pPr>
      <a:lvl4pPr algn="l" rtl="0" eaLnBrk="0" fontAlgn="base" hangingPunct="0">
        <a:spcBef>
          <a:spcPct val="0"/>
        </a:spcBef>
        <a:spcAft>
          <a:spcPct val="0"/>
        </a:spcAft>
        <a:defRPr sz="1400">
          <a:solidFill>
            <a:schemeClr val="bg1"/>
          </a:solidFill>
          <a:latin typeface="Trebuchet MS" pitchFamily="34" charset="0"/>
        </a:defRPr>
      </a:lvl4pPr>
      <a:lvl5pPr algn="l" rtl="0" eaLnBrk="0" fontAlgn="base" hangingPunct="0">
        <a:spcBef>
          <a:spcPct val="0"/>
        </a:spcBef>
        <a:spcAft>
          <a:spcPct val="0"/>
        </a:spcAft>
        <a:defRPr sz="1400">
          <a:solidFill>
            <a:schemeClr val="bg1"/>
          </a:solidFill>
          <a:latin typeface="Trebuchet MS" pitchFamily="34" charset="0"/>
        </a:defRPr>
      </a:lvl5pPr>
      <a:lvl6pPr marL="457200" algn="l" rtl="0" fontAlgn="base">
        <a:spcBef>
          <a:spcPct val="0"/>
        </a:spcBef>
        <a:spcAft>
          <a:spcPct val="0"/>
        </a:spcAft>
        <a:defRPr sz="1400">
          <a:solidFill>
            <a:schemeClr val="bg1"/>
          </a:solidFill>
          <a:latin typeface="Trebuchet MS" pitchFamily="34" charset="0"/>
        </a:defRPr>
      </a:lvl6pPr>
      <a:lvl7pPr marL="914400" algn="l" rtl="0" fontAlgn="base">
        <a:spcBef>
          <a:spcPct val="0"/>
        </a:spcBef>
        <a:spcAft>
          <a:spcPct val="0"/>
        </a:spcAft>
        <a:defRPr sz="1400">
          <a:solidFill>
            <a:schemeClr val="bg1"/>
          </a:solidFill>
          <a:latin typeface="Trebuchet MS" pitchFamily="34" charset="0"/>
        </a:defRPr>
      </a:lvl7pPr>
      <a:lvl8pPr marL="1371600" algn="l" rtl="0" fontAlgn="base">
        <a:spcBef>
          <a:spcPct val="0"/>
        </a:spcBef>
        <a:spcAft>
          <a:spcPct val="0"/>
        </a:spcAft>
        <a:defRPr sz="1400">
          <a:solidFill>
            <a:schemeClr val="bg1"/>
          </a:solidFill>
          <a:latin typeface="Trebuchet MS" pitchFamily="34" charset="0"/>
        </a:defRPr>
      </a:lvl8pPr>
      <a:lvl9pPr marL="1828800" algn="l" rtl="0" fontAlgn="base">
        <a:spcBef>
          <a:spcPct val="0"/>
        </a:spcBef>
        <a:spcAft>
          <a:spcPct val="0"/>
        </a:spcAft>
        <a:defRPr sz="1400">
          <a:solidFill>
            <a:schemeClr val="bg1"/>
          </a:solidFill>
          <a:latin typeface="Trebuchet MS" pitchFamily="34" charset="0"/>
        </a:defRPr>
      </a:lvl9pPr>
    </p:titleStyle>
    <p:bodyStyle>
      <a:lvl1pPr marL="273050" indent="-273050" algn="l" rtl="0" eaLnBrk="0" fontAlgn="base" hangingPunct="0">
        <a:spcBef>
          <a:spcPct val="20000"/>
        </a:spcBef>
        <a:spcAft>
          <a:spcPct val="0"/>
        </a:spcAft>
        <a:buChar char="•"/>
        <a:defRPr>
          <a:solidFill>
            <a:schemeClr val="tx1"/>
          </a:solidFill>
          <a:latin typeface="+mn-lt"/>
          <a:ea typeface="+mn-ea"/>
          <a:cs typeface="+mn-cs"/>
        </a:defRPr>
      </a:lvl1pPr>
      <a:lvl2pPr marL="752475" indent="-285750" algn="l" rtl="0" eaLnBrk="0" fontAlgn="base" hangingPunct="0">
        <a:spcBef>
          <a:spcPct val="20000"/>
        </a:spcBef>
        <a:spcAft>
          <a:spcPct val="0"/>
        </a:spcAft>
        <a:buFont typeface="Arial" charset="0"/>
        <a:buChar char="–"/>
        <a:defRPr sz="1600">
          <a:solidFill>
            <a:schemeClr val="tx1"/>
          </a:solidFill>
          <a:latin typeface="+mn-lt"/>
        </a:defRPr>
      </a:lvl2pPr>
      <a:lvl3pPr marL="1160463" indent="-228600" algn="l" rtl="0" eaLnBrk="0" fontAlgn="base" hangingPunct="0">
        <a:spcBef>
          <a:spcPct val="20000"/>
        </a:spcBef>
        <a:spcAft>
          <a:spcPct val="0"/>
        </a:spcAft>
        <a:buFont typeface="Arial" charset="0"/>
        <a:buChar char="–"/>
        <a:defRPr sz="1400">
          <a:solidFill>
            <a:schemeClr val="tx1"/>
          </a:solidFill>
          <a:latin typeface="+mn-lt"/>
        </a:defRPr>
      </a:lvl3pPr>
      <a:lvl4pPr marL="1568450" indent="-228600" algn="l" rtl="0" eaLnBrk="0" fontAlgn="base" hangingPunct="0">
        <a:spcBef>
          <a:spcPct val="20000"/>
        </a:spcBef>
        <a:spcAft>
          <a:spcPct val="0"/>
        </a:spcAft>
        <a:buFont typeface="Arial" charset="0"/>
        <a:buChar char="–"/>
        <a:defRPr sz="1200">
          <a:solidFill>
            <a:schemeClr val="tx1"/>
          </a:solidFill>
          <a:latin typeface="+mn-lt"/>
        </a:defRPr>
      </a:lvl4pPr>
      <a:lvl5pPr marL="1979613" indent="-231775" algn="l" rtl="0" eaLnBrk="0" fontAlgn="base" hangingPunct="0">
        <a:spcBef>
          <a:spcPct val="20000"/>
        </a:spcBef>
        <a:spcAft>
          <a:spcPct val="0"/>
        </a:spcAft>
        <a:buFont typeface="Arial" charset="0"/>
        <a:buChar char="–"/>
        <a:defRPr sz="1200">
          <a:solidFill>
            <a:schemeClr val="tx1"/>
          </a:solidFill>
          <a:latin typeface="+mn-lt"/>
        </a:defRPr>
      </a:lvl5pPr>
      <a:lvl6pPr marL="2436813" indent="-231775" algn="l" rtl="0" fontAlgn="base">
        <a:spcBef>
          <a:spcPct val="20000"/>
        </a:spcBef>
        <a:spcAft>
          <a:spcPct val="0"/>
        </a:spcAft>
        <a:buFont typeface="Arial" pitchFamily="34" charset="0"/>
        <a:buChar char="–"/>
        <a:defRPr sz="1200">
          <a:solidFill>
            <a:schemeClr val="tx1"/>
          </a:solidFill>
          <a:latin typeface="+mn-lt"/>
        </a:defRPr>
      </a:lvl6pPr>
      <a:lvl7pPr marL="2894013" indent="-231775" algn="l" rtl="0" fontAlgn="base">
        <a:spcBef>
          <a:spcPct val="20000"/>
        </a:spcBef>
        <a:spcAft>
          <a:spcPct val="0"/>
        </a:spcAft>
        <a:buFont typeface="Arial" pitchFamily="34" charset="0"/>
        <a:buChar char="–"/>
        <a:defRPr sz="1200">
          <a:solidFill>
            <a:schemeClr val="tx1"/>
          </a:solidFill>
          <a:latin typeface="+mn-lt"/>
        </a:defRPr>
      </a:lvl7pPr>
      <a:lvl8pPr marL="3351213" indent="-231775" algn="l" rtl="0" fontAlgn="base">
        <a:spcBef>
          <a:spcPct val="20000"/>
        </a:spcBef>
        <a:spcAft>
          <a:spcPct val="0"/>
        </a:spcAft>
        <a:buFont typeface="Arial" pitchFamily="34" charset="0"/>
        <a:buChar char="–"/>
        <a:defRPr sz="1200">
          <a:solidFill>
            <a:schemeClr val="tx1"/>
          </a:solidFill>
          <a:latin typeface="+mn-lt"/>
        </a:defRPr>
      </a:lvl8pPr>
      <a:lvl9pPr marL="3808413" indent="-231775" algn="l" rtl="0" fontAlgn="base">
        <a:spcBef>
          <a:spcPct val="20000"/>
        </a:spcBef>
        <a:spcAft>
          <a:spcPct val="0"/>
        </a:spcAft>
        <a:buFont typeface="Arial" pitchFamily="34"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9.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4" Type="http://schemas.openxmlformats.org/officeDocument/2006/relationships/hyperlink" Target="http://www.pcwg.prg/"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www.pcwg.org/" TargetMode="External"/><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0" y="209077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endParaRPr lang="en-GB" altLang="en-US" sz="3200" b="1" dirty="0" smtClean="0">
              <a:solidFill>
                <a:srgbClr val="00B0F0"/>
              </a:solidFill>
            </a:endParaRPr>
          </a:p>
          <a:p>
            <a:pPr algn="ctr"/>
            <a:r>
              <a:rPr lang="en-GB" altLang="en-US" sz="3200" b="1" dirty="0">
                <a:solidFill>
                  <a:srgbClr val="00B0F0"/>
                </a:solidFill>
              </a:rPr>
              <a:t>PCWG </a:t>
            </a:r>
            <a:r>
              <a:rPr lang="en-GB" altLang="en-US" sz="3200" b="1" dirty="0" smtClean="0">
                <a:solidFill>
                  <a:srgbClr val="00B0F0"/>
                </a:solidFill>
              </a:rPr>
              <a:t>2016 Update</a:t>
            </a:r>
          </a:p>
          <a:p>
            <a:pPr algn="ctr"/>
            <a:r>
              <a:rPr lang="en-GB" altLang="en-US" sz="3200" b="1" dirty="0" smtClean="0">
                <a:solidFill>
                  <a:srgbClr val="00B0F0"/>
                </a:solidFill>
              </a:rPr>
              <a:t> </a:t>
            </a:r>
            <a:endParaRPr lang="en-GB" altLang="en-US" sz="3200" b="1" dirty="0">
              <a:solidFill>
                <a:srgbClr val="00B0F0"/>
              </a:solidFill>
            </a:endParaRPr>
          </a:p>
          <a:p>
            <a:pPr algn="ctr"/>
            <a:r>
              <a:rPr lang="en-GB" altLang="en-US" sz="3200" b="1" dirty="0" smtClean="0">
                <a:solidFill>
                  <a:srgbClr val="00B0F0"/>
                </a:solidFill>
              </a:rPr>
              <a:t>20</a:t>
            </a:r>
            <a:r>
              <a:rPr lang="en-GB" altLang="en-US" sz="3200" b="1" baseline="30000" dirty="0" smtClean="0">
                <a:solidFill>
                  <a:srgbClr val="00B0F0"/>
                </a:solidFill>
              </a:rPr>
              <a:t>th</a:t>
            </a:r>
            <a:r>
              <a:rPr lang="en-GB" altLang="en-US" sz="3200" b="1" dirty="0" smtClean="0">
                <a:solidFill>
                  <a:srgbClr val="00B0F0"/>
                </a:solidFill>
              </a:rPr>
              <a:t> May 2016</a:t>
            </a:r>
          </a:p>
          <a:p>
            <a:pPr algn="ctr"/>
            <a:endParaRPr lang="en-GB" altLang="en-US" sz="2400" b="1" dirty="0" smtClean="0">
              <a:solidFill>
                <a:srgbClr val="00B0F0"/>
              </a:solidFill>
            </a:endParaRPr>
          </a:p>
          <a:p>
            <a:pPr algn="ctr"/>
            <a:r>
              <a:rPr lang="en-GB" altLang="en-US" sz="2400" b="1" dirty="0" smtClean="0">
                <a:solidFill>
                  <a:srgbClr val="00B0F0"/>
                </a:solidFill>
              </a:rPr>
              <a:t>Peter Stuart</a:t>
            </a:r>
            <a:endParaRPr lang="en-GB" altLang="en-US" sz="3200" b="1" dirty="0">
              <a:solidFill>
                <a:srgbClr val="00B0F0"/>
              </a:solidFill>
            </a:endParaRPr>
          </a:p>
        </p:txBody>
      </p:sp>
      <p:pic>
        <p:nvPicPr>
          <p:cNvPr id="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2109" y="4941168"/>
            <a:ext cx="2160240" cy="1831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0889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72008" y="71747"/>
            <a:ext cx="8748464" cy="6669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599806" y="5445224"/>
            <a:ext cx="4220666" cy="12961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006" y="2038405"/>
            <a:ext cx="9074388"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55011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0" y="2474222"/>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endParaRPr lang="en-GB" altLang="en-US" sz="3200" b="1" dirty="0" smtClean="0">
              <a:solidFill>
                <a:srgbClr val="00B0F0"/>
              </a:solidFill>
            </a:endParaRPr>
          </a:p>
          <a:p>
            <a:pPr algn="ctr"/>
            <a:r>
              <a:rPr lang="en-GB" altLang="en-US" sz="3200" b="1" dirty="0" smtClean="0">
                <a:solidFill>
                  <a:srgbClr val="00B0F0"/>
                </a:solidFill>
              </a:rPr>
              <a:t>PCWG Intelligence Sharing Initiative</a:t>
            </a:r>
          </a:p>
          <a:p>
            <a:pPr algn="ctr"/>
            <a:r>
              <a:rPr lang="en-GB" altLang="en-US" sz="3200" b="1" dirty="0" smtClean="0">
                <a:solidFill>
                  <a:srgbClr val="00B0F0"/>
                </a:solidFill>
              </a:rPr>
              <a:t> </a:t>
            </a:r>
            <a:endParaRPr lang="en-GB" altLang="en-US" sz="3200" b="1" dirty="0">
              <a:solidFill>
                <a:srgbClr val="00B0F0"/>
              </a:solidFill>
            </a:endParaRPr>
          </a:p>
        </p:txBody>
      </p:sp>
      <p:pic>
        <p:nvPicPr>
          <p:cNvPr id="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2109" y="4941168"/>
            <a:ext cx="2160240" cy="1831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578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693" y="3573016"/>
            <a:ext cx="7632707" cy="296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1600" y="651201"/>
            <a:ext cx="3615239" cy="2833520"/>
          </a:xfrm>
          <a:prstGeom prst="rect">
            <a:avLst/>
          </a:prstGeom>
          <a:noFill/>
          <a:ln>
            <a:noFill/>
          </a:ln>
        </p:spPr>
      </p:pic>
      <p:sp>
        <p:nvSpPr>
          <p:cNvPr id="7" name="TextBox 6"/>
          <p:cNvSpPr txBox="1">
            <a:spLocks noChangeArrowheads="1"/>
          </p:cNvSpPr>
          <p:nvPr/>
        </p:nvSpPr>
        <p:spPr bwMode="auto">
          <a:xfrm>
            <a:off x="-36512" y="135706"/>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PCWG-Share-01: PCWG Analysis Tool</a:t>
            </a:r>
            <a:endParaRPr lang="en-GB" altLang="en-US" sz="3000" b="1" dirty="0">
              <a:solidFill>
                <a:srgbClr val="00B0F0"/>
              </a:solidFill>
            </a:endParaRPr>
          </a:p>
        </p:txBody>
      </p:sp>
      <p:sp>
        <p:nvSpPr>
          <p:cNvPr id="8" name="TextBox 7"/>
          <p:cNvSpPr txBox="1"/>
          <p:nvPr/>
        </p:nvSpPr>
        <p:spPr>
          <a:xfrm>
            <a:off x="400237" y="6458890"/>
            <a:ext cx="8475260" cy="369332"/>
          </a:xfrm>
          <a:prstGeom prst="rect">
            <a:avLst/>
          </a:prstGeom>
          <a:noFill/>
        </p:spPr>
        <p:txBody>
          <a:bodyPr wrap="square" rtlCol="0">
            <a:spAutoFit/>
          </a:bodyPr>
          <a:lstStyle/>
          <a:p>
            <a:pPr algn="ctr"/>
            <a:r>
              <a:rPr lang="en-GB" dirty="0">
                <a:solidFill>
                  <a:prstClr val="black"/>
                </a:solidFill>
              </a:rPr>
              <a:t>Excel Benchmark and PCWG Analysis Tool Comparison</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7866" y="620689"/>
            <a:ext cx="3648973" cy="2894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573475" y="651201"/>
            <a:ext cx="3632132" cy="2633783"/>
          </a:xfrm>
          <a:prstGeom prst="rect">
            <a:avLst/>
          </a:prstGeom>
          <a:solidFill>
            <a:schemeClr val="bg1">
              <a:lumMod val="85000"/>
            </a:schemeClr>
          </a:solidFill>
          <a:ln>
            <a:solidFill>
              <a:schemeClr val="accent1"/>
            </a:solidFill>
          </a:ln>
        </p:spPr>
        <p:txBody>
          <a:bodyPr wrap="square" rtlCol="0">
            <a:noAutofit/>
          </a:bodyPr>
          <a:lstStyle/>
          <a:p>
            <a:pPr algn="ctr"/>
            <a:endParaRPr lang="en-GB" b="1" dirty="0">
              <a:solidFill>
                <a:prstClr val="black"/>
              </a:solidFill>
            </a:endParaRPr>
          </a:p>
          <a:p>
            <a:pPr marL="285750" indent="-285750">
              <a:buFont typeface="Arial" panose="020B0604020202020204" pitchFamily="34" charset="0"/>
              <a:buChar char="•"/>
            </a:pPr>
            <a:r>
              <a:rPr lang="en-GB" b="1" dirty="0">
                <a:solidFill>
                  <a:prstClr val="black"/>
                </a:solidFill>
              </a:rPr>
              <a:t>PCWG-Share-01: Enabled by PCWG Analysis Tool.</a:t>
            </a:r>
          </a:p>
          <a:p>
            <a:pPr marL="285750" indent="-285750">
              <a:buFont typeface="Arial" panose="020B0604020202020204" pitchFamily="34" charset="0"/>
              <a:buChar char="•"/>
            </a:pPr>
            <a:endParaRPr lang="en-GB" b="1" dirty="0">
              <a:solidFill>
                <a:prstClr val="black"/>
              </a:solidFill>
            </a:endParaRPr>
          </a:p>
          <a:p>
            <a:pPr marL="285750" indent="-285750">
              <a:buFont typeface="Arial" panose="020B0604020202020204" pitchFamily="34" charset="0"/>
              <a:buChar char="•"/>
            </a:pPr>
            <a:r>
              <a:rPr lang="en-GB" b="1" dirty="0">
                <a:solidFill>
                  <a:prstClr val="black"/>
                </a:solidFill>
              </a:rPr>
              <a:t>Consistent data analysis and anonymous report generation.</a:t>
            </a:r>
          </a:p>
          <a:p>
            <a:pPr marL="285750" indent="-285750">
              <a:buFont typeface="Arial" panose="020B0604020202020204" pitchFamily="34" charset="0"/>
              <a:buChar char="•"/>
            </a:pPr>
            <a:endParaRPr lang="en-GB" b="1" dirty="0">
              <a:solidFill>
                <a:prstClr val="black"/>
              </a:solidFill>
            </a:endParaRPr>
          </a:p>
          <a:p>
            <a:pPr marL="285750" indent="-285750">
              <a:buFont typeface="Arial" panose="020B0604020202020204" pitchFamily="34" charset="0"/>
              <a:buChar char="•"/>
            </a:pPr>
            <a:r>
              <a:rPr lang="en-GB" b="1" dirty="0">
                <a:solidFill>
                  <a:prstClr val="black"/>
                </a:solidFill>
              </a:rPr>
              <a:t>‘Just do it’ PCWG-Share-01 button (minimise set-up time)</a:t>
            </a:r>
          </a:p>
        </p:txBody>
      </p:sp>
    </p:spTree>
    <p:extLst>
      <p:ext uri="{BB962C8B-B14F-4D97-AF65-F5344CB8AC3E}">
        <p14:creationId xmlns:p14="http://schemas.microsoft.com/office/powerpoint/2010/main" val="90621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620688"/>
            <a:ext cx="4032448" cy="57973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308" y="764704"/>
            <a:ext cx="3505200" cy="420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a:spLocks noChangeArrowheads="1"/>
          </p:cNvSpPr>
          <p:nvPr/>
        </p:nvSpPr>
        <p:spPr bwMode="auto">
          <a:xfrm>
            <a:off x="-36512" y="135706"/>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PCWG-Share-01 Definition Document</a:t>
            </a:r>
            <a:endParaRPr lang="en-GB" altLang="en-US" sz="3000" b="1" dirty="0">
              <a:solidFill>
                <a:srgbClr val="00B0F0"/>
              </a:solidFill>
            </a:endParaRPr>
          </a:p>
        </p:txBody>
      </p:sp>
      <p:sp>
        <p:nvSpPr>
          <p:cNvPr id="4" name="TextBox 3"/>
          <p:cNvSpPr txBox="1"/>
          <p:nvPr/>
        </p:nvSpPr>
        <p:spPr>
          <a:xfrm>
            <a:off x="1547664" y="6300028"/>
            <a:ext cx="6043770" cy="369332"/>
          </a:xfrm>
          <a:prstGeom prst="rect">
            <a:avLst/>
          </a:prstGeom>
          <a:noFill/>
        </p:spPr>
        <p:txBody>
          <a:bodyPr wrap="none" rtlCol="0">
            <a:spAutoFit/>
          </a:bodyPr>
          <a:lstStyle/>
          <a:p>
            <a:r>
              <a:rPr lang="en-GB" dirty="0">
                <a:solidFill>
                  <a:prstClr val="black"/>
                </a:solidFill>
              </a:rPr>
              <a:t>Download PCWG-Share-01 Definition Doc from </a:t>
            </a:r>
            <a:r>
              <a:rPr lang="en-GB" dirty="0">
                <a:solidFill>
                  <a:prstClr val="black"/>
                </a:solidFill>
                <a:hlinkClick r:id="rId4"/>
              </a:rPr>
              <a:t>www.pcwg.prg</a:t>
            </a:r>
            <a:endParaRPr lang="en-GB" dirty="0">
              <a:solidFill>
                <a:prstClr val="black"/>
              </a:solidFill>
            </a:endParaRPr>
          </a:p>
        </p:txBody>
      </p:sp>
    </p:spTree>
    <p:extLst>
      <p:ext uri="{BB962C8B-B14F-4D97-AF65-F5344CB8AC3E}">
        <p14:creationId xmlns:p14="http://schemas.microsoft.com/office/powerpoint/2010/main" val="18645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1012" y="836712"/>
            <a:ext cx="8713476" cy="5909310"/>
          </a:xfrm>
          <a:prstGeom prst="rect">
            <a:avLst/>
          </a:prstGeom>
          <a:noFill/>
        </p:spPr>
        <p:txBody>
          <a:bodyPr wrap="square" rtlCol="0">
            <a:spAutoFit/>
          </a:bodyPr>
          <a:lstStyle/>
          <a:p>
            <a:r>
              <a:rPr lang="en-GB" b="1" dirty="0">
                <a:solidFill>
                  <a:prstClr val="black"/>
                </a:solidFill>
              </a:rPr>
              <a:t>Inner Range Power Curves Extracted from the Dataset Itself:  </a:t>
            </a:r>
            <a:r>
              <a:rPr lang="en-GB" dirty="0">
                <a:solidFill>
                  <a:prstClr val="black"/>
                </a:solidFill>
              </a:rPr>
              <a:t>the data analysis process has been designed such that the warranted power curve is never considered. Instead a power curve is extracted from a subset of the data (Inner-Range) which is then used to model the power output in the outer-range. </a:t>
            </a:r>
          </a:p>
          <a:p>
            <a:r>
              <a:rPr lang="en-GB" b="1" dirty="0">
                <a:solidFill>
                  <a:prstClr val="black"/>
                </a:solidFill>
              </a:rPr>
              <a:t> </a:t>
            </a: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dirty="0">
              <a:solidFill>
                <a:prstClr val="black"/>
              </a:solidFill>
            </a:endParaRPr>
          </a:p>
          <a:p>
            <a:r>
              <a:rPr lang="en-GB" b="1" dirty="0">
                <a:solidFill>
                  <a:prstClr val="black"/>
                </a:solidFill>
              </a:rPr>
              <a:t>Intelligence Sharing, not Data Sharing:</a:t>
            </a:r>
            <a:r>
              <a:rPr lang="en-GB" dirty="0">
                <a:solidFill>
                  <a:prstClr val="black"/>
                </a:solidFill>
              </a:rPr>
              <a:t> the data analysis process has been designed such that the datasets do not need to be shared outside of the participant organisations. Instead of sharing the actual data, participants will share performance metrics which describe the accuracy of the trial methodologies.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5902" y="1931859"/>
            <a:ext cx="5439172" cy="3552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6"/>
          <p:cNvSpPr txBox="1">
            <a:spLocks noChangeArrowheads="1"/>
          </p:cNvSpPr>
          <p:nvPr/>
        </p:nvSpPr>
        <p:spPr bwMode="auto">
          <a:xfrm>
            <a:off x="-36512" y="20771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PCWG-Share-01: Neutralising </a:t>
            </a:r>
            <a:r>
              <a:rPr lang="en-GB" sz="3000" b="1" dirty="0" smtClean="0">
                <a:solidFill>
                  <a:srgbClr val="00B0F0"/>
                </a:solidFill>
              </a:rPr>
              <a:t>Commercial Sensitivities</a:t>
            </a:r>
            <a:endParaRPr lang="en-GB" sz="3000" b="1" dirty="0">
              <a:solidFill>
                <a:srgbClr val="00B0F0"/>
              </a:solidFill>
            </a:endParaRPr>
          </a:p>
        </p:txBody>
      </p:sp>
    </p:spTree>
    <p:extLst>
      <p:ext uri="{BB962C8B-B14F-4D97-AF65-F5344CB8AC3E}">
        <p14:creationId xmlns:p14="http://schemas.microsoft.com/office/powerpoint/2010/main" val="12698675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Box 200"/>
          <p:cNvSpPr txBox="1"/>
          <p:nvPr/>
        </p:nvSpPr>
        <p:spPr>
          <a:xfrm>
            <a:off x="7279359" y="1665867"/>
            <a:ext cx="1760697" cy="1723250"/>
          </a:xfrm>
          <a:prstGeom prst="rect">
            <a:avLst/>
          </a:prstGeom>
          <a:noFill/>
          <a:ln>
            <a:solidFill>
              <a:schemeClr val="tx1"/>
            </a:solidFill>
            <a:prstDash val="dash"/>
          </a:ln>
        </p:spPr>
        <p:txBody>
          <a:bodyPr wrap="square" rtlCol="0">
            <a:noAutofit/>
          </a:bodyPr>
          <a:lstStyle/>
          <a:p>
            <a:endParaRPr lang="en-US" dirty="0">
              <a:solidFill>
                <a:prstClr val="black"/>
              </a:solidFill>
            </a:endParaRPr>
          </a:p>
        </p:txBody>
      </p:sp>
      <p:sp>
        <p:nvSpPr>
          <p:cNvPr id="202" name="TextBox 201"/>
          <p:cNvSpPr txBox="1"/>
          <p:nvPr/>
        </p:nvSpPr>
        <p:spPr>
          <a:xfrm>
            <a:off x="7466281" y="2670781"/>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Proprietary Dataset D</a:t>
            </a:r>
          </a:p>
        </p:txBody>
      </p:sp>
      <p:sp>
        <p:nvSpPr>
          <p:cNvPr id="204" name="TextBox 203"/>
          <p:cNvSpPr txBox="1"/>
          <p:nvPr/>
        </p:nvSpPr>
        <p:spPr>
          <a:xfrm>
            <a:off x="7477121" y="1833126"/>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Analysis Definition Y</a:t>
            </a:r>
          </a:p>
        </p:txBody>
      </p:sp>
      <p:sp>
        <p:nvSpPr>
          <p:cNvPr id="205" name="TextBox 204"/>
          <p:cNvSpPr txBox="1"/>
          <p:nvPr/>
        </p:nvSpPr>
        <p:spPr>
          <a:xfrm>
            <a:off x="7364117" y="3345279"/>
            <a:ext cx="1679549" cy="369332"/>
          </a:xfrm>
          <a:prstGeom prst="rect">
            <a:avLst/>
          </a:prstGeom>
          <a:noFill/>
        </p:spPr>
        <p:txBody>
          <a:bodyPr wrap="square" rtlCol="0">
            <a:spAutoFit/>
          </a:bodyPr>
          <a:lstStyle/>
          <a:p>
            <a:pPr algn="ctr"/>
            <a:r>
              <a:rPr lang="en-US" b="1" dirty="0">
                <a:solidFill>
                  <a:prstClr val="black"/>
                </a:solidFill>
              </a:rPr>
              <a:t>Organization D</a:t>
            </a:r>
          </a:p>
        </p:txBody>
      </p:sp>
      <p:sp>
        <p:nvSpPr>
          <p:cNvPr id="222" name="Down Arrow 221"/>
          <p:cNvSpPr/>
          <p:nvPr/>
        </p:nvSpPr>
        <p:spPr>
          <a:xfrm rot="2271116">
            <a:off x="7494531" y="3682365"/>
            <a:ext cx="513969" cy="1477711"/>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TextBox 3"/>
          <p:cNvSpPr txBox="1"/>
          <p:nvPr/>
        </p:nvSpPr>
        <p:spPr>
          <a:xfrm>
            <a:off x="1067718" y="1665867"/>
            <a:ext cx="1905159" cy="1749711"/>
          </a:xfrm>
          <a:prstGeom prst="rect">
            <a:avLst/>
          </a:prstGeom>
          <a:noFill/>
          <a:ln>
            <a:solidFill>
              <a:schemeClr val="tx1"/>
            </a:solidFill>
            <a:prstDash val="dash"/>
          </a:ln>
        </p:spPr>
        <p:txBody>
          <a:bodyPr wrap="square" rtlCol="0">
            <a:noAutofit/>
          </a:bodyPr>
          <a:lstStyle/>
          <a:p>
            <a:endParaRPr lang="en-US" dirty="0">
              <a:solidFill>
                <a:prstClr val="black"/>
              </a:solidFill>
            </a:endParaRPr>
          </a:p>
        </p:txBody>
      </p:sp>
      <p:sp>
        <p:nvSpPr>
          <p:cNvPr id="5" name="TextBox 4"/>
          <p:cNvSpPr txBox="1"/>
          <p:nvPr/>
        </p:nvSpPr>
        <p:spPr>
          <a:xfrm>
            <a:off x="1254640" y="2684168"/>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Proprietary Dataset A</a:t>
            </a:r>
          </a:p>
        </p:txBody>
      </p:sp>
      <p:sp>
        <p:nvSpPr>
          <p:cNvPr id="8" name="TextBox 7"/>
          <p:cNvSpPr txBox="1"/>
          <p:nvPr/>
        </p:nvSpPr>
        <p:spPr>
          <a:xfrm>
            <a:off x="1159640" y="3355106"/>
            <a:ext cx="1679549" cy="369332"/>
          </a:xfrm>
          <a:prstGeom prst="rect">
            <a:avLst/>
          </a:prstGeom>
          <a:noFill/>
        </p:spPr>
        <p:txBody>
          <a:bodyPr wrap="square" rtlCol="0">
            <a:spAutoFit/>
          </a:bodyPr>
          <a:lstStyle/>
          <a:p>
            <a:pPr algn="ctr"/>
            <a:r>
              <a:rPr lang="en-US" b="1" dirty="0">
                <a:solidFill>
                  <a:prstClr val="black"/>
                </a:solidFill>
              </a:rPr>
              <a:t>Organization A</a:t>
            </a:r>
          </a:p>
        </p:txBody>
      </p:sp>
      <p:sp>
        <p:nvSpPr>
          <p:cNvPr id="17" name="TextBox 16"/>
          <p:cNvSpPr txBox="1"/>
          <p:nvPr/>
        </p:nvSpPr>
        <p:spPr>
          <a:xfrm>
            <a:off x="3182162" y="1665866"/>
            <a:ext cx="1905159" cy="1747687"/>
          </a:xfrm>
          <a:prstGeom prst="rect">
            <a:avLst/>
          </a:prstGeom>
          <a:noFill/>
          <a:ln>
            <a:solidFill>
              <a:schemeClr val="tx1"/>
            </a:solidFill>
            <a:prstDash val="dash"/>
          </a:ln>
        </p:spPr>
        <p:txBody>
          <a:bodyPr wrap="square" rtlCol="0">
            <a:noAutofit/>
          </a:bodyPr>
          <a:lstStyle/>
          <a:p>
            <a:endParaRPr lang="en-US" dirty="0">
              <a:solidFill>
                <a:prstClr val="black"/>
              </a:solidFill>
            </a:endParaRPr>
          </a:p>
        </p:txBody>
      </p:sp>
      <p:sp>
        <p:nvSpPr>
          <p:cNvPr id="18" name="TextBox 17"/>
          <p:cNvSpPr txBox="1"/>
          <p:nvPr/>
        </p:nvSpPr>
        <p:spPr>
          <a:xfrm>
            <a:off x="3353808" y="2677165"/>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Proprietary Dataset B</a:t>
            </a:r>
          </a:p>
        </p:txBody>
      </p:sp>
      <p:sp>
        <p:nvSpPr>
          <p:cNvPr id="20" name="TextBox 19"/>
          <p:cNvSpPr txBox="1"/>
          <p:nvPr/>
        </p:nvSpPr>
        <p:spPr>
          <a:xfrm>
            <a:off x="3274084" y="3353081"/>
            <a:ext cx="1679549" cy="369332"/>
          </a:xfrm>
          <a:prstGeom prst="rect">
            <a:avLst/>
          </a:prstGeom>
          <a:noFill/>
        </p:spPr>
        <p:txBody>
          <a:bodyPr wrap="square" rtlCol="0">
            <a:spAutoFit/>
          </a:bodyPr>
          <a:lstStyle/>
          <a:p>
            <a:pPr algn="ctr"/>
            <a:r>
              <a:rPr lang="en-US" b="1" dirty="0">
                <a:solidFill>
                  <a:prstClr val="black"/>
                </a:solidFill>
              </a:rPr>
              <a:t>Organization B</a:t>
            </a:r>
          </a:p>
        </p:txBody>
      </p:sp>
      <p:sp>
        <p:nvSpPr>
          <p:cNvPr id="22" name="TextBox 21"/>
          <p:cNvSpPr txBox="1"/>
          <p:nvPr/>
        </p:nvSpPr>
        <p:spPr>
          <a:xfrm>
            <a:off x="5352356" y="1665865"/>
            <a:ext cx="1760697" cy="1749713"/>
          </a:xfrm>
          <a:prstGeom prst="rect">
            <a:avLst/>
          </a:prstGeom>
          <a:noFill/>
          <a:ln>
            <a:solidFill>
              <a:schemeClr val="tx1"/>
            </a:solidFill>
            <a:prstDash val="dash"/>
          </a:ln>
        </p:spPr>
        <p:txBody>
          <a:bodyPr wrap="square" rtlCol="0">
            <a:noAutofit/>
          </a:bodyPr>
          <a:lstStyle/>
          <a:p>
            <a:endParaRPr lang="en-US" dirty="0">
              <a:solidFill>
                <a:prstClr val="black"/>
              </a:solidFill>
            </a:endParaRPr>
          </a:p>
        </p:txBody>
      </p:sp>
      <p:sp>
        <p:nvSpPr>
          <p:cNvPr id="23" name="TextBox 22"/>
          <p:cNvSpPr txBox="1"/>
          <p:nvPr/>
        </p:nvSpPr>
        <p:spPr>
          <a:xfrm>
            <a:off x="5539278" y="2683588"/>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Proprietary Dataset C</a:t>
            </a:r>
          </a:p>
        </p:txBody>
      </p:sp>
      <p:sp>
        <p:nvSpPr>
          <p:cNvPr id="25" name="TextBox 24"/>
          <p:cNvSpPr txBox="1"/>
          <p:nvPr/>
        </p:nvSpPr>
        <p:spPr>
          <a:xfrm>
            <a:off x="5444278" y="3355106"/>
            <a:ext cx="1679549" cy="369332"/>
          </a:xfrm>
          <a:prstGeom prst="rect">
            <a:avLst/>
          </a:prstGeom>
          <a:noFill/>
        </p:spPr>
        <p:txBody>
          <a:bodyPr wrap="square" rtlCol="0">
            <a:spAutoFit/>
          </a:bodyPr>
          <a:lstStyle/>
          <a:p>
            <a:pPr algn="ctr"/>
            <a:r>
              <a:rPr lang="en-US" b="1" dirty="0">
                <a:solidFill>
                  <a:prstClr val="black"/>
                </a:solidFill>
              </a:rPr>
              <a:t>Organization C</a:t>
            </a:r>
          </a:p>
        </p:txBody>
      </p:sp>
      <p:sp>
        <p:nvSpPr>
          <p:cNvPr id="31" name="Down Arrow 30"/>
          <p:cNvSpPr/>
          <p:nvPr/>
        </p:nvSpPr>
        <p:spPr>
          <a:xfrm rot="19163373">
            <a:off x="2542487" y="3769940"/>
            <a:ext cx="513969" cy="1299952"/>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2" name="Down Arrow 31"/>
          <p:cNvSpPr/>
          <p:nvPr/>
        </p:nvSpPr>
        <p:spPr>
          <a:xfrm>
            <a:off x="3906410" y="3808082"/>
            <a:ext cx="513969" cy="761693"/>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3" name="Down Arrow 32"/>
          <p:cNvSpPr/>
          <p:nvPr/>
        </p:nvSpPr>
        <p:spPr>
          <a:xfrm rot="156429">
            <a:off x="6128412" y="3773282"/>
            <a:ext cx="513969" cy="796568"/>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6" name="TextBox 35"/>
          <p:cNvSpPr txBox="1"/>
          <p:nvPr/>
        </p:nvSpPr>
        <p:spPr>
          <a:xfrm>
            <a:off x="5364891" y="4675640"/>
            <a:ext cx="1668441" cy="577762"/>
          </a:xfrm>
          <a:prstGeom prst="rect">
            <a:avLst/>
          </a:prstGeom>
          <a:noFill/>
          <a:ln>
            <a:solidFill>
              <a:schemeClr val="tx1"/>
            </a:solidFill>
            <a:prstDash val="dash"/>
          </a:ln>
        </p:spPr>
        <p:txBody>
          <a:bodyPr wrap="square" rtlCol="0">
            <a:noAutofit/>
          </a:bodyPr>
          <a:lstStyle/>
          <a:p>
            <a:endParaRPr lang="en-US" dirty="0">
              <a:solidFill>
                <a:prstClr val="black"/>
              </a:solidFill>
            </a:endParaRPr>
          </a:p>
        </p:txBody>
      </p:sp>
      <p:sp>
        <p:nvSpPr>
          <p:cNvPr id="95" name="TextBox 94"/>
          <p:cNvSpPr txBox="1"/>
          <p:nvPr/>
        </p:nvSpPr>
        <p:spPr>
          <a:xfrm>
            <a:off x="2843808" y="4648330"/>
            <a:ext cx="2622932" cy="646331"/>
          </a:xfrm>
          <a:prstGeom prst="rect">
            <a:avLst/>
          </a:prstGeom>
          <a:noFill/>
        </p:spPr>
        <p:txBody>
          <a:bodyPr wrap="square" rtlCol="0">
            <a:spAutoFit/>
          </a:bodyPr>
          <a:lstStyle/>
          <a:p>
            <a:pPr algn="ctr"/>
            <a:r>
              <a:rPr lang="en-US" b="1" dirty="0">
                <a:solidFill>
                  <a:prstClr val="black"/>
                </a:solidFill>
              </a:rPr>
              <a:t>Aggregator</a:t>
            </a:r>
          </a:p>
          <a:p>
            <a:pPr algn="ctr"/>
            <a:r>
              <a:rPr lang="en-US" b="1" dirty="0">
                <a:solidFill>
                  <a:prstClr val="black"/>
                </a:solidFill>
              </a:rPr>
              <a:t>(Academic Institution )</a:t>
            </a:r>
          </a:p>
        </p:txBody>
      </p:sp>
      <p:sp>
        <p:nvSpPr>
          <p:cNvPr id="96" name="TextBox 95"/>
          <p:cNvSpPr txBox="1"/>
          <p:nvPr/>
        </p:nvSpPr>
        <p:spPr>
          <a:xfrm>
            <a:off x="5364892" y="4647142"/>
            <a:ext cx="1668440" cy="646331"/>
          </a:xfrm>
          <a:prstGeom prst="rect">
            <a:avLst/>
          </a:prstGeom>
          <a:noFill/>
        </p:spPr>
        <p:txBody>
          <a:bodyPr wrap="square" rtlCol="0">
            <a:spAutoFit/>
          </a:bodyPr>
          <a:lstStyle/>
          <a:p>
            <a:pPr algn="ctr"/>
            <a:r>
              <a:rPr lang="en-US" b="1" dirty="0">
                <a:solidFill>
                  <a:prstClr val="black"/>
                </a:solidFill>
              </a:rPr>
              <a:t>Combination Analysis</a:t>
            </a:r>
          </a:p>
        </p:txBody>
      </p:sp>
      <p:sp>
        <p:nvSpPr>
          <p:cNvPr id="97" name="Down Arrow 96"/>
          <p:cNvSpPr/>
          <p:nvPr/>
        </p:nvSpPr>
        <p:spPr>
          <a:xfrm>
            <a:off x="5993520" y="5405082"/>
            <a:ext cx="513969" cy="352344"/>
          </a:xfrm>
          <a:prstGeom prst="downArrow">
            <a:avLst>
              <a:gd name="adj1" fmla="val 43488"/>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9" name="TextBox 108"/>
          <p:cNvSpPr txBox="1"/>
          <p:nvPr/>
        </p:nvSpPr>
        <p:spPr>
          <a:xfrm>
            <a:off x="2972877" y="5879179"/>
            <a:ext cx="2600014" cy="646331"/>
          </a:xfrm>
          <a:prstGeom prst="rect">
            <a:avLst/>
          </a:prstGeom>
          <a:noFill/>
        </p:spPr>
        <p:txBody>
          <a:bodyPr wrap="square" rtlCol="0">
            <a:spAutoFit/>
          </a:bodyPr>
          <a:lstStyle/>
          <a:p>
            <a:pPr algn="ctr"/>
            <a:r>
              <a:rPr lang="en-US" b="1" dirty="0">
                <a:solidFill>
                  <a:prstClr val="black"/>
                </a:solidFill>
              </a:rPr>
              <a:t>Aggregated Hypothesis Performance Metrics</a:t>
            </a:r>
          </a:p>
        </p:txBody>
      </p:sp>
      <p:sp>
        <p:nvSpPr>
          <p:cNvPr id="110" name="TextBox 109"/>
          <p:cNvSpPr txBox="1"/>
          <p:nvPr/>
        </p:nvSpPr>
        <p:spPr>
          <a:xfrm>
            <a:off x="-19190" y="3871113"/>
            <a:ext cx="2337675" cy="646331"/>
          </a:xfrm>
          <a:prstGeom prst="rect">
            <a:avLst/>
          </a:prstGeom>
          <a:noFill/>
        </p:spPr>
        <p:txBody>
          <a:bodyPr wrap="square" rtlCol="0">
            <a:spAutoFit/>
          </a:bodyPr>
          <a:lstStyle/>
          <a:p>
            <a:pPr algn="ctr"/>
            <a:r>
              <a:rPr lang="en-US" b="1" dirty="0">
                <a:solidFill>
                  <a:prstClr val="black"/>
                </a:solidFill>
              </a:rPr>
              <a:t>Hypothesis Performance Metrics</a:t>
            </a:r>
          </a:p>
        </p:txBody>
      </p:sp>
      <p:sp>
        <p:nvSpPr>
          <p:cNvPr id="167" name="TextBox 166"/>
          <p:cNvSpPr txBox="1"/>
          <p:nvPr/>
        </p:nvSpPr>
        <p:spPr>
          <a:xfrm>
            <a:off x="1250556" y="1887802"/>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Analysis Definition Y</a:t>
            </a:r>
          </a:p>
        </p:txBody>
      </p:sp>
      <p:sp>
        <p:nvSpPr>
          <p:cNvPr id="168" name="TextBox 167"/>
          <p:cNvSpPr txBox="1"/>
          <p:nvPr/>
        </p:nvSpPr>
        <p:spPr>
          <a:xfrm>
            <a:off x="3354543" y="1856419"/>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Analysis Definition Y</a:t>
            </a:r>
          </a:p>
        </p:txBody>
      </p:sp>
      <p:sp>
        <p:nvSpPr>
          <p:cNvPr id="169" name="TextBox 168"/>
          <p:cNvSpPr txBox="1"/>
          <p:nvPr/>
        </p:nvSpPr>
        <p:spPr>
          <a:xfrm>
            <a:off x="5550118" y="1833126"/>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Analysis Definition Y</a:t>
            </a:r>
          </a:p>
        </p:txBody>
      </p:sp>
      <p:grpSp>
        <p:nvGrpSpPr>
          <p:cNvPr id="170" name="Group 169"/>
          <p:cNvGrpSpPr/>
          <p:nvPr/>
        </p:nvGrpSpPr>
        <p:grpSpPr>
          <a:xfrm>
            <a:off x="5662498" y="5808885"/>
            <a:ext cx="1094355" cy="931382"/>
            <a:chOff x="3879186" y="5658399"/>
            <a:chExt cx="1094355" cy="931382"/>
          </a:xfrm>
        </p:grpSpPr>
        <p:grpSp>
          <p:nvGrpSpPr>
            <p:cNvPr id="171" name="Group 170"/>
            <p:cNvGrpSpPr/>
            <p:nvPr/>
          </p:nvGrpSpPr>
          <p:grpSpPr>
            <a:xfrm>
              <a:off x="3879186" y="5658399"/>
              <a:ext cx="1094355" cy="931382"/>
              <a:chOff x="-2527003" y="836265"/>
              <a:chExt cx="1216926" cy="1136506"/>
            </a:xfrm>
          </p:grpSpPr>
          <p:grpSp>
            <p:nvGrpSpPr>
              <p:cNvPr id="177" name="Group 176"/>
              <p:cNvGrpSpPr/>
              <p:nvPr/>
            </p:nvGrpSpPr>
            <p:grpSpPr>
              <a:xfrm>
                <a:off x="-2519099" y="836265"/>
                <a:ext cx="1209022" cy="1136506"/>
                <a:chOff x="-2519099" y="836265"/>
                <a:chExt cx="1209022" cy="1136506"/>
              </a:xfrm>
            </p:grpSpPr>
            <p:sp>
              <p:nvSpPr>
                <p:cNvPr id="183" name="TextBox 182"/>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4" name="TextBox 183"/>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5" name="TextBox 184"/>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6" name="TextBox 185"/>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178" name="Group 177"/>
              <p:cNvGrpSpPr/>
              <p:nvPr/>
            </p:nvGrpSpPr>
            <p:grpSpPr>
              <a:xfrm rot="16200000">
                <a:off x="-2480014" y="799591"/>
                <a:ext cx="1122948" cy="1216926"/>
                <a:chOff x="-2519099" y="836265"/>
                <a:chExt cx="1209025" cy="1136508"/>
              </a:xfrm>
            </p:grpSpPr>
            <p:sp>
              <p:nvSpPr>
                <p:cNvPr id="179" name="TextBox 178"/>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0" name="TextBox 179"/>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1" name="TextBox 180"/>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2" name="TextBox 181"/>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172" name="TextBox 171"/>
            <p:cNvSpPr txBox="1"/>
            <p:nvPr/>
          </p:nvSpPr>
          <p:spPr>
            <a:xfrm>
              <a:off x="3880362" y="6102362"/>
              <a:ext cx="543946" cy="487419"/>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173" name="TextBox 172"/>
            <p:cNvSpPr txBox="1"/>
            <p:nvPr/>
          </p:nvSpPr>
          <p:spPr>
            <a:xfrm>
              <a:off x="3879187" y="5658399"/>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175" name="TextBox 174"/>
            <p:cNvSpPr txBox="1"/>
            <p:nvPr/>
          </p:nvSpPr>
          <p:spPr>
            <a:xfrm>
              <a:off x="4413075" y="5670747"/>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176" name="TextBox 175"/>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sp>
        <p:nvSpPr>
          <p:cNvPr id="188" name="TextBox 187"/>
          <p:cNvSpPr txBox="1"/>
          <p:nvPr/>
        </p:nvSpPr>
        <p:spPr>
          <a:xfrm>
            <a:off x="1067718" y="548680"/>
            <a:ext cx="3214489" cy="369332"/>
          </a:xfrm>
          <a:prstGeom prst="rect">
            <a:avLst/>
          </a:prstGeom>
          <a:noFill/>
        </p:spPr>
        <p:txBody>
          <a:bodyPr wrap="square" rtlCol="0">
            <a:spAutoFit/>
          </a:bodyPr>
          <a:lstStyle/>
          <a:p>
            <a:pPr algn="ctr"/>
            <a:r>
              <a:rPr lang="en-US" b="1" dirty="0">
                <a:solidFill>
                  <a:prstClr val="black"/>
                </a:solidFill>
              </a:rPr>
              <a:t>Hypothesis/Trial Methodology</a:t>
            </a:r>
          </a:p>
        </p:txBody>
      </p:sp>
      <p:grpSp>
        <p:nvGrpSpPr>
          <p:cNvPr id="189" name="Group 188"/>
          <p:cNvGrpSpPr/>
          <p:nvPr/>
        </p:nvGrpSpPr>
        <p:grpSpPr>
          <a:xfrm>
            <a:off x="4317984" y="530289"/>
            <a:ext cx="1094355" cy="931382"/>
            <a:chOff x="3879186" y="5658399"/>
            <a:chExt cx="1094355" cy="931382"/>
          </a:xfrm>
        </p:grpSpPr>
        <p:grpSp>
          <p:nvGrpSpPr>
            <p:cNvPr id="190" name="Group 189"/>
            <p:cNvGrpSpPr/>
            <p:nvPr/>
          </p:nvGrpSpPr>
          <p:grpSpPr>
            <a:xfrm>
              <a:off x="3879186" y="5658399"/>
              <a:ext cx="1094355" cy="931382"/>
              <a:chOff x="-2527003" y="836265"/>
              <a:chExt cx="1216926" cy="1136506"/>
            </a:xfrm>
          </p:grpSpPr>
          <p:grpSp>
            <p:nvGrpSpPr>
              <p:cNvPr id="195" name="Group 194"/>
              <p:cNvGrpSpPr/>
              <p:nvPr/>
            </p:nvGrpSpPr>
            <p:grpSpPr>
              <a:xfrm>
                <a:off x="-2519099" y="836265"/>
                <a:ext cx="1209022" cy="1136506"/>
                <a:chOff x="-2519099" y="836265"/>
                <a:chExt cx="1209022" cy="1136506"/>
              </a:xfrm>
            </p:grpSpPr>
            <p:sp>
              <p:nvSpPr>
                <p:cNvPr id="244" name="TextBox 243"/>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45" name="TextBox 244"/>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46" name="TextBox 245"/>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47" name="TextBox 246"/>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196" name="Group 195"/>
              <p:cNvGrpSpPr/>
              <p:nvPr/>
            </p:nvGrpSpPr>
            <p:grpSpPr>
              <a:xfrm rot="16200000">
                <a:off x="-2480014" y="799591"/>
                <a:ext cx="1122948" cy="1216926"/>
                <a:chOff x="-2519099" y="836265"/>
                <a:chExt cx="1209025" cy="1136508"/>
              </a:xfrm>
            </p:grpSpPr>
            <p:sp>
              <p:nvSpPr>
                <p:cNvPr id="197" name="TextBox 196"/>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99" name="TextBox 198"/>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00" name="TextBox 199"/>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43" name="TextBox 242"/>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191" name="TextBox 190"/>
            <p:cNvSpPr txBox="1"/>
            <p:nvPr/>
          </p:nvSpPr>
          <p:spPr>
            <a:xfrm>
              <a:off x="3880362" y="6102362"/>
              <a:ext cx="543946" cy="487419"/>
            </a:xfrm>
            <a:prstGeom prst="rect">
              <a:avLst/>
            </a:prstGeom>
            <a:solidFill>
              <a:srgbClr val="FF0000">
                <a:alpha val="50000"/>
              </a:srgbClr>
            </a:solidFill>
            <a:ln>
              <a:noFill/>
              <a:prstDash val="solid"/>
            </a:ln>
          </p:spPr>
          <p:txBody>
            <a:bodyPr wrap="square" rtlCol="0">
              <a:noAutofit/>
            </a:bodyPr>
            <a:lstStyle/>
            <a:p>
              <a:pPr algn="ctr"/>
              <a:endParaRPr lang="en-US" dirty="0">
                <a:solidFill>
                  <a:prstClr val="black"/>
                </a:solidFill>
              </a:endParaRPr>
            </a:p>
          </p:txBody>
        </p:sp>
        <p:sp>
          <p:nvSpPr>
            <p:cNvPr id="192" name="TextBox 191"/>
            <p:cNvSpPr txBox="1"/>
            <p:nvPr/>
          </p:nvSpPr>
          <p:spPr>
            <a:xfrm>
              <a:off x="3879187" y="5658399"/>
              <a:ext cx="545122" cy="443963"/>
            </a:xfrm>
            <a:prstGeom prst="rect">
              <a:avLst/>
            </a:prstGeom>
            <a:solidFill>
              <a:srgbClr val="008000">
                <a:alpha val="50000"/>
              </a:srgbClr>
            </a:solidFill>
            <a:ln>
              <a:noFill/>
              <a:prstDash val="solid"/>
            </a:ln>
          </p:spPr>
          <p:txBody>
            <a:bodyPr wrap="square" rtlCol="0">
              <a:noAutofit/>
            </a:bodyPr>
            <a:lstStyle/>
            <a:p>
              <a:pPr algn="ctr"/>
              <a:endParaRPr lang="en-US" dirty="0">
                <a:solidFill>
                  <a:prstClr val="black"/>
                </a:solidFill>
              </a:endParaRPr>
            </a:p>
          </p:txBody>
        </p:sp>
        <p:sp>
          <p:nvSpPr>
            <p:cNvPr id="193" name="TextBox 192"/>
            <p:cNvSpPr txBox="1"/>
            <p:nvPr/>
          </p:nvSpPr>
          <p:spPr>
            <a:xfrm>
              <a:off x="4413075" y="5670747"/>
              <a:ext cx="545122" cy="443963"/>
            </a:xfrm>
            <a:prstGeom prst="rect">
              <a:avLst/>
            </a:prstGeom>
            <a:solidFill>
              <a:srgbClr val="FF6600">
                <a:alpha val="50000"/>
              </a:srgbClr>
            </a:solidFill>
            <a:ln>
              <a:noFill/>
              <a:prstDash val="solid"/>
            </a:ln>
          </p:spPr>
          <p:txBody>
            <a:bodyPr wrap="square" rtlCol="0">
              <a:noAutofit/>
            </a:bodyPr>
            <a:lstStyle/>
            <a:p>
              <a:pPr algn="ctr"/>
              <a:endParaRPr lang="en-US" dirty="0">
                <a:solidFill>
                  <a:prstClr val="black"/>
                </a:solidFill>
              </a:endParaRPr>
            </a:p>
          </p:txBody>
        </p:sp>
        <p:sp>
          <p:nvSpPr>
            <p:cNvPr id="194" name="TextBox 193"/>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sp>
        <p:nvSpPr>
          <p:cNvPr id="248" name="Down Arrow 247"/>
          <p:cNvSpPr/>
          <p:nvPr/>
        </p:nvSpPr>
        <p:spPr>
          <a:xfrm rot="2252063">
            <a:off x="4050051" y="1282800"/>
            <a:ext cx="478396" cy="576589"/>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49" name="Down Arrow 248"/>
          <p:cNvSpPr/>
          <p:nvPr/>
        </p:nvSpPr>
        <p:spPr>
          <a:xfrm rot="4028519">
            <a:off x="3075833" y="434603"/>
            <a:ext cx="507099" cy="1886952"/>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67" name="Down Arrow 266"/>
          <p:cNvSpPr/>
          <p:nvPr/>
        </p:nvSpPr>
        <p:spPr>
          <a:xfrm rot="17445095">
            <a:off x="6146028" y="401568"/>
            <a:ext cx="478396" cy="1694681"/>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68" name="Down Arrow 267"/>
          <p:cNvSpPr/>
          <p:nvPr/>
        </p:nvSpPr>
        <p:spPr>
          <a:xfrm rot="18504035">
            <a:off x="5297295" y="1230934"/>
            <a:ext cx="552545" cy="632483"/>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85" name="Group 284"/>
          <p:cNvGrpSpPr/>
          <p:nvPr/>
        </p:nvGrpSpPr>
        <p:grpSpPr>
          <a:xfrm>
            <a:off x="2344357" y="3961533"/>
            <a:ext cx="548592" cy="482549"/>
            <a:chOff x="3879186" y="5658399"/>
            <a:chExt cx="1094355" cy="931382"/>
          </a:xfrm>
        </p:grpSpPr>
        <p:grpSp>
          <p:nvGrpSpPr>
            <p:cNvPr id="286" name="Group 285"/>
            <p:cNvGrpSpPr/>
            <p:nvPr/>
          </p:nvGrpSpPr>
          <p:grpSpPr>
            <a:xfrm>
              <a:off x="3879186" y="5658399"/>
              <a:ext cx="1094355" cy="931382"/>
              <a:chOff x="-2527003" y="836265"/>
              <a:chExt cx="1216926" cy="1136506"/>
            </a:xfrm>
          </p:grpSpPr>
          <p:grpSp>
            <p:nvGrpSpPr>
              <p:cNvPr id="291" name="Group 290"/>
              <p:cNvGrpSpPr/>
              <p:nvPr/>
            </p:nvGrpSpPr>
            <p:grpSpPr>
              <a:xfrm>
                <a:off x="-2519099" y="836265"/>
                <a:ext cx="1209022" cy="1136506"/>
                <a:chOff x="-2519099" y="836265"/>
                <a:chExt cx="1209022" cy="1136506"/>
              </a:xfrm>
            </p:grpSpPr>
            <p:sp>
              <p:nvSpPr>
                <p:cNvPr id="297" name="TextBox 296"/>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98" name="TextBox 297"/>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99" name="TextBox 298"/>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00" name="TextBox 299"/>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292" name="Group 291"/>
              <p:cNvGrpSpPr/>
              <p:nvPr/>
            </p:nvGrpSpPr>
            <p:grpSpPr>
              <a:xfrm rot="16200000">
                <a:off x="-2480014" y="799591"/>
                <a:ext cx="1122948" cy="1216926"/>
                <a:chOff x="-2519099" y="836265"/>
                <a:chExt cx="1209025" cy="1136508"/>
              </a:xfrm>
            </p:grpSpPr>
            <p:sp>
              <p:nvSpPr>
                <p:cNvPr id="293" name="TextBox 292"/>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94" name="TextBox 293"/>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95" name="TextBox 294"/>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96" name="TextBox 295"/>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287" name="TextBox 286"/>
            <p:cNvSpPr txBox="1"/>
            <p:nvPr/>
          </p:nvSpPr>
          <p:spPr>
            <a:xfrm>
              <a:off x="3880362" y="6102362"/>
              <a:ext cx="543946" cy="487419"/>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288" name="TextBox 287"/>
            <p:cNvSpPr txBox="1"/>
            <p:nvPr/>
          </p:nvSpPr>
          <p:spPr>
            <a:xfrm>
              <a:off x="3879187" y="5658399"/>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289" name="TextBox 288"/>
            <p:cNvSpPr txBox="1"/>
            <p:nvPr/>
          </p:nvSpPr>
          <p:spPr>
            <a:xfrm>
              <a:off x="4413075" y="5670747"/>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290" name="TextBox 289"/>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grpSp>
        <p:nvGrpSpPr>
          <p:cNvPr id="301" name="Group 300"/>
          <p:cNvGrpSpPr/>
          <p:nvPr/>
        </p:nvGrpSpPr>
        <p:grpSpPr>
          <a:xfrm>
            <a:off x="3907773" y="3934580"/>
            <a:ext cx="548592" cy="482549"/>
            <a:chOff x="3879186" y="5658399"/>
            <a:chExt cx="1094355" cy="931382"/>
          </a:xfrm>
        </p:grpSpPr>
        <p:grpSp>
          <p:nvGrpSpPr>
            <p:cNvPr id="302" name="Group 301"/>
            <p:cNvGrpSpPr/>
            <p:nvPr/>
          </p:nvGrpSpPr>
          <p:grpSpPr>
            <a:xfrm>
              <a:off x="3879186" y="5658399"/>
              <a:ext cx="1094355" cy="931382"/>
              <a:chOff x="-2527003" y="836265"/>
              <a:chExt cx="1216926" cy="1136506"/>
            </a:xfrm>
          </p:grpSpPr>
          <p:grpSp>
            <p:nvGrpSpPr>
              <p:cNvPr id="307" name="Group 306"/>
              <p:cNvGrpSpPr/>
              <p:nvPr/>
            </p:nvGrpSpPr>
            <p:grpSpPr>
              <a:xfrm>
                <a:off x="-2519099" y="836265"/>
                <a:ext cx="1209022" cy="1136506"/>
                <a:chOff x="-2519099" y="836265"/>
                <a:chExt cx="1209022" cy="1136506"/>
              </a:xfrm>
            </p:grpSpPr>
            <p:sp>
              <p:nvSpPr>
                <p:cNvPr id="313" name="TextBox 312"/>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4" name="TextBox 313"/>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5" name="TextBox 314"/>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6" name="TextBox 315"/>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308" name="Group 307"/>
              <p:cNvGrpSpPr/>
              <p:nvPr/>
            </p:nvGrpSpPr>
            <p:grpSpPr>
              <a:xfrm rot="16200000">
                <a:off x="-2480014" y="799591"/>
                <a:ext cx="1122948" cy="1216926"/>
                <a:chOff x="-2519099" y="836265"/>
                <a:chExt cx="1209025" cy="1136508"/>
              </a:xfrm>
            </p:grpSpPr>
            <p:sp>
              <p:nvSpPr>
                <p:cNvPr id="309" name="TextBox 308"/>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0" name="TextBox 309"/>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1" name="TextBox 310"/>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2" name="TextBox 311"/>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303" name="TextBox 302"/>
            <p:cNvSpPr txBox="1"/>
            <p:nvPr/>
          </p:nvSpPr>
          <p:spPr>
            <a:xfrm>
              <a:off x="3880362" y="6102362"/>
              <a:ext cx="543946" cy="487419"/>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04" name="TextBox 303"/>
            <p:cNvSpPr txBox="1"/>
            <p:nvPr/>
          </p:nvSpPr>
          <p:spPr>
            <a:xfrm>
              <a:off x="3879187" y="5658399"/>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05" name="TextBox 304"/>
            <p:cNvSpPr txBox="1"/>
            <p:nvPr/>
          </p:nvSpPr>
          <p:spPr>
            <a:xfrm>
              <a:off x="4413075" y="5670747"/>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06" name="TextBox 305"/>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grpSp>
        <p:nvGrpSpPr>
          <p:cNvPr id="317" name="Group 316"/>
          <p:cNvGrpSpPr/>
          <p:nvPr/>
        </p:nvGrpSpPr>
        <p:grpSpPr>
          <a:xfrm>
            <a:off x="6102453" y="3864078"/>
            <a:ext cx="548592" cy="482549"/>
            <a:chOff x="3879186" y="5658399"/>
            <a:chExt cx="1094355" cy="931382"/>
          </a:xfrm>
        </p:grpSpPr>
        <p:grpSp>
          <p:nvGrpSpPr>
            <p:cNvPr id="318" name="Group 317"/>
            <p:cNvGrpSpPr/>
            <p:nvPr/>
          </p:nvGrpSpPr>
          <p:grpSpPr>
            <a:xfrm>
              <a:off x="3879186" y="5658399"/>
              <a:ext cx="1094355" cy="931382"/>
              <a:chOff x="-2527003" y="836265"/>
              <a:chExt cx="1216926" cy="1136506"/>
            </a:xfrm>
          </p:grpSpPr>
          <p:grpSp>
            <p:nvGrpSpPr>
              <p:cNvPr id="323" name="Group 322"/>
              <p:cNvGrpSpPr/>
              <p:nvPr/>
            </p:nvGrpSpPr>
            <p:grpSpPr>
              <a:xfrm>
                <a:off x="-2519099" y="836265"/>
                <a:ext cx="1209022" cy="1136506"/>
                <a:chOff x="-2519099" y="836265"/>
                <a:chExt cx="1209022" cy="1136506"/>
              </a:xfrm>
            </p:grpSpPr>
            <p:sp>
              <p:nvSpPr>
                <p:cNvPr id="329" name="TextBox 328"/>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30" name="TextBox 329"/>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31" name="TextBox 330"/>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32" name="TextBox 331"/>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324" name="Group 323"/>
              <p:cNvGrpSpPr/>
              <p:nvPr/>
            </p:nvGrpSpPr>
            <p:grpSpPr>
              <a:xfrm rot="16200000">
                <a:off x="-2480014" y="799591"/>
                <a:ext cx="1122948" cy="1216926"/>
                <a:chOff x="-2519099" y="836265"/>
                <a:chExt cx="1209025" cy="1136508"/>
              </a:xfrm>
            </p:grpSpPr>
            <p:sp>
              <p:nvSpPr>
                <p:cNvPr id="325" name="TextBox 324"/>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26" name="TextBox 325"/>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27" name="TextBox 326"/>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28" name="TextBox 327"/>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319" name="TextBox 318"/>
            <p:cNvSpPr txBox="1"/>
            <p:nvPr/>
          </p:nvSpPr>
          <p:spPr>
            <a:xfrm>
              <a:off x="3880362" y="6102362"/>
              <a:ext cx="543946" cy="487419"/>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20" name="TextBox 319"/>
            <p:cNvSpPr txBox="1"/>
            <p:nvPr/>
          </p:nvSpPr>
          <p:spPr>
            <a:xfrm>
              <a:off x="3879187" y="5658399"/>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21" name="TextBox 320"/>
            <p:cNvSpPr txBox="1"/>
            <p:nvPr/>
          </p:nvSpPr>
          <p:spPr>
            <a:xfrm>
              <a:off x="4413075" y="5670747"/>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22" name="TextBox 321"/>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grpSp>
        <p:nvGrpSpPr>
          <p:cNvPr id="333" name="Group 332"/>
          <p:cNvGrpSpPr/>
          <p:nvPr/>
        </p:nvGrpSpPr>
        <p:grpSpPr>
          <a:xfrm>
            <a:off x="7718643" y="3908570"/>
            <a:ext cx="548592" cy="482549"/>
            <a:chOff x="3879186" y="5658399"/>
            <a:chExt cx="1094355" cy="931382"/>
          </a:xfrm>
        </p:grpSpPr>
        <p:grpSp>
          <p:nvGrpSpPr>
            <p:cNvPr id="334" name="Group 333"/>
            <p:cNvGrpSpPr/>
            <p:nvPr/>
          </p:nvGrpSpPr>
          <p:grpSpPr>
            <a:xfrm>
              <a:off x="3879186" y="5658399"/>
              <a:ext cx="1094355" cy="931382"/>
              <a:chOff x="-2527003" y="836265"/>
              <a:chExt cx="1216926" cy="1136506"/>
            </a:xfrm>
          </p:grpSpPr>
          <p:grpSp>
            <p:nvGrpSpPr>
              <p:cNvPr id="339" name="Group 338"/>
              <p:cNvGrpSpPr/>
              <p:nvPr/>
            </p:nvGrpSpPr>
            <p:grpSpPr>
              <a:xfrm>
                <a:off x="-2519099" y="836265"/>
                <a:ext cx="1209022" cy="1136506"/>
                <a:chOff x="-2519099" y="836265"/>
                <a:chExt cx="1209022" cy="1136506"/>
              </a:xfrm>
            </p:grpSpPr>
            <p:sp>
              <p:nvSpPr>
                <p:cNvPr id="345" name="TextBox 344"/>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6" name="TextBox 345"/>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7" name="TextBox 346"/>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8" name="TextBox 347"/>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340" name="Group 339"/>
              <p:cNvGrpSpPr/>
              <p:nvPr/>
            </p:nvGrpSpPr>
            <p:grpSpPr>
              <a:xfrm rot="16200000">
                <a:off x="-2480014" y="799591"/>
                <a:ext cx="1122948" cy="1216926"/>
                <a:chOff x="-2519099" y="836265"/>
                <a:chExt cx="1209025" cy="1136508"/>
              </a:xfrm>
            </p:grpSpPr>
            <p:sp>
              <p:nvSpPr>
                <p:cNvPr id="341" name="TextBox 340"/>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2" name="TextBox 341"/>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3" name="TextBox 342"/>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4" name="TextBox 343"/>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335" name="TextBox 334"/>
            <p:cNvSpPr txBox="1"/>
            <p:nvPr/>
          </p:nvSpPr>
          <p:spPr>
            <a:xfrm>
              <a:off x="3880362" y="6102362"/>
              <a:ext cx="543946" cy="487419"/>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36" name="TextBox 335"/>
            <p:cNvSpPr txBox="1"/>
            <p:nvPr/>
          </p:nvSpPr>
          <p:spPr>
            <a:xfrm>
              <a:off x="3879187" y="5658399"/>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37" name="TextBox 336"/>
            <p:cNvSpPr txBox="1"/>
            <p:nvPr/>
          </p:nvSpPr>
          <p:spPr>
            <a:xfrm>
              <a:off x="4413075" y="5670747"/>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38" name="TextBox 337"/>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sp>
        <p:nvSpPr>
          <p:cNvPr id="2" name="TextBox 1"/>
          <p:cNvSpPr txBox="1"/>
          <p:nvPr/>
        </p:nvSpPr>
        <p:spPr>
          <a:xfrm>
            <a:off x="287592" y="5879179"/>
            <a:ext cx="2551597" cy="646331"/>
          </a:xfrm>
          <a:prstGeom prst="rect">
            <a:avLst/>
          </a:prstGeom>
          <a:noFill/>
          <a:ln>
            <a:solidFill>
              <a:srgbClr val="00B050"/>
            </a:solidFill>
            <a:prstDash val="dash"/>
          </a:ln>
        </p:spPr>
        <p:txBody>
          <a:bodyPr wrap="square" rtlCol="0">
            <a:spAutoFit/>
          </a:bodyPr>
          <a:lstStyle/>
          <a:p>
            <a:pPr algn="ctr"/>
            <a:r>
              <a:rPr lang="en-GB" b="1" dirty="0">
                <a:solidFill>
                  <a:srgbClr val="00B050"/>
                </a:solidFill>
              </a:rPr>
              <a:t>How well did the trial method perform?</a:t>
            </a:r>
          </a:p>
        </p:txBody>
      </p:sp>
      <p:sp>
        <p:nvSpPr>
          <p:cNvPr id="131" name="TextBox 6"/>
          <p:cNvSpPr txBox="1">
            <a:spLocks noChangeArrowheads="1"/>
          </p:cNvSpPr>
          <p:nvPr/>
        </p:nvSpPr>
        <p:spPr bwMode="auto">
          <a:xfrm>
            <a:off x="-36512" y="-8310"/>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PCWG-Share-01: Data Flow</a:t>
            </a:r>
            <a:endParaRPr lang="en-GB" altLang="en-US" sz="3000" b="1" dirty="0">
              <a:solidFill>
                <a:srgbClr val="00B0F0"/>
              </a:solidFill>
            </a:endParaRPr>
          </a:p>
        </p:txBody>
      </p:sp>
    </p:spTree>
    <p:extLst>
      <p:ext uri="{BB962C8B-B14F-4D97-AF65-F5344CB8AC3E}">
        <p14:creationId xmlns:p14="http://schemas.microsoft.com/office/powerpoint/2010/main" val="22848679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124744"/>
            <a:ext cx="2808312" cy="2381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275856" y="1724615"/>
            <a:ext cx="5716355" cy="1200329"/>
          </a:xfrm>
          <a:prstGeom prst="rect">
            <a:avLst/>
          </a:prstGeom>
        </p:spPr>
        <p:txBody>
          <a:bodyPr wrap="square">
            <a:spAutoFit/>
          </a:bodyPr>
          <a:lstStyle/>
          <a:p>
            <a:pPr algn="ctr"/>
            <a:r>
              <a:rPr lang="en-GB" altLang="en-US" sz="2400" b="1" dirty="0">
                <a:solidFill>
                  <a:srgbClr val="00B0F0"/>
                </a:solidFill>
              </a:rPr>
              <a:t>Many thanks to all PCWG-Share-01 Participants and special thanks to</a:t>
            </a:r>
          </a:p>
          <a:p>
            <a:pPr algn="ctr"/>
            <a:r>
              <a:rPr lang="en-GB" altLang="en-US" sz="2400" b="1" dirty="0">
                <a:solidFill>
                  <a:srgbClr val="00B0F0"/>
                </a:solidFill>
              </a:rPr>
              <a:t>Andy Clifton of NREL</a:t>
            </a:r>
          </a:p>
        </p:txBody>
      </p:sp>
      <p:sp>
        <p:nvSpPr>
          <p:cNvPr id="6" name="TextBox 6"/>
          <p:cNvSpPr txBox="1">
            <a:spLocks noChangeArrowheads="1"/>
          </p:cNvSpPr>
          <p:nvPr/>
        </p:nvSpPr>
        <p:spPr bwMode="auto">
          <a:xfrm>
            <a:off x="0" y="4437112"/>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Join the Power Curve Working Group at: </a:t>
            </a:r>
            <a:r>
              <a:rPr lang="en-GB" altLang="en-US" sz="3000" b="1" dirty="0" smtClean="0">
                <a:solidFill>
                  <a:srgbClr val="00B0F0"/>
                </a:solidFill>
                <a:hlinkClick r:id="rId3"/>
              </a:rPr>
              <a:t>www.pcwg.org</a:t>
            </a:r>
            <a:endParaRPr lang="en-GB" altLang="en-US" sz="3000" b="1" dirty="0">
              <a:solidFill>
                <a:srgbClr val="00B0F0"/>
              </a:solidFill>
            </a:endParaRPr>
          </a:p>
        </p:txBody>
      </p:sp>
    </p:spTree>
    <p:extLst>
      <p:ext uri="{BB962C8B-B14F-4D97-AF65-F5344CB8AC3E}">
        <p14:creationId xmlns:p14="http://schemas.microsoft.com/office/powerpoint/2010/main" val="40969902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8750" y="1124744"/>
            <a:ext cx="8713476" cy="3416320"/>
          </a:xfrm>
          <a:prstGeom prst="rect">
            <a:avLst/>
          </a:prstGeom>
          <a:noFill/>
        </p:spPr>
        <p:txBody>
          <a:bodyPr wrap="square" rtlCol="0">
            <a:spAutoFit/>
          </a:bodyPr>
          <a:lstStyle/>
          <a:p>
            <a:pPr marL="285750" lvl="0" indent="-285750">
              <a:buFont typeface="Arial" panose="020B0604020202020204" pitchFamily="34" charset="0"/>
              <a:buChar char="•"/>
            </a:pPr>
            <a:r>
              <a:rPr lang="en-GB" b="1" dirty="0" smtClean="0"/>
              <a:t>Online Survey (November 2015)</a:t>
            </a:r>
            <a:endParaRPr lang="en-GB" b="1" dirty="0"/>
          </a:p>
          <a:p>
            <a:pPr marL="285750" lvl="0" indent="-285750">
              <a:buFont typeface="Arial" panose="020B0604020202020204" pitchFamily="34" charset="0"/>
              <a:buChar char="•"/>
            </a:pPr>
            <a:endParaRPr lang="en-GB" dirty="0"/>
          </a:p>
          <a:p>
            <a:pPr marL="285750" lvl="0" indent="-285750">
              <a:buFont typeface="Arial" panose="020B0604020202020204" pitchFamily="34" charset="0"/>
              <a:buChar char="•"/>
            </a:pPr>
            <a:r>
              <a:rPr lang="en-GB" b="1" dirty="0"/>
              <a:t>Online Survey </a:t>
            </a:r>
            <a:r>
              <a:rPr lang="en-GB" b="1" dirty="0" smtClean="0"/>
              <a:t>Results Presentation and Group Discussion (December 2015)</a:t>
            </a:r>
          </a:p>
          <a:p>
            <a:pPr marL="285750" lvl="0" indent="-285750">
              <a:buFont typeface="Arial" panose="020B0604020202020204" pitchFamily="34" charset="0"/>
              <a:buChar char="•"/>
            </a:pPr>
            <a:endParaRPr lang="en-GB" b="1" dirty="0"/>
          </a:p>
          <a:p>
            <a:pPr marL="285750" indent="-285750">
              <a:buFont typeface="Arial" panose="020B0604020202020204" pitchFamily="34" charset="0"/>
              <a:buChar char="•"/>
            </a:pPr>
            <a:r>
              <a:rPr lang="en-GB" b="1" dirty="0" smtClean="0"/>
              <a:t>Preparation of roadmap based on survey results and discussion (January 2016)</a:t>
            </a:r>
          </a:p>
          <a:p>
            <a:pPr marL="285750" indent="-285750">
              <a:buFont typeface="Arial" panose="020B0604020202020204" pitchFamily="34" charset="0"/>
              <a:buChar char="•"/>
            </a:pPr>
            <a:endParaRPr lang="en-GB" b="1" dirty="0"/>
          </a:p>
          <a:p>
            <a:pPr marL="285750" indent="-285750">
              <a:buFont typeface="Arial" panose="020B0604020202020204" pitchFamily="34" charset="0"/>
              <a:buChar char="•"/>
            </a:pPr>
            <a:r>
              <a:rPr lang="en-GB" b="1" dirty="0" smtClean="0"/>
              <a:t>Circulation of Draft Roadmap (February </a:t>
            </a:r>
            <a:r>
              <a:rPr lang="en-GB" b="1" dirty="0"/>
              <a:t>2016</a:t>
            </a:r>
            <a:r>
              <a:rPr lang="en-GB" b="1" dirty="0" smtClean="0"/>
              <a:t>)</a:t>
            </a:r>
          </a:p>
          <a:p>
            <a:pPr marL="285750" indent="-285750">
              <a:buFont typeface="Arial" panose="020B0604020202020204" pitchFamily="34" charset="0"/>
              <a:buChar char="•"/>
            </a:pPr>
            <a:endParaRPr lang="en-GB" b="1" dirty="0"/>
          </a:p>
          <a:p>
            <a:pPr marL="285750" indent="-285750">
              <a:buFont typeface="Arial" panose="020B0604020202020204" pitchFamily="34" charset="0"/>
              <a:buChar char="•"/>
            </a:pPr>
            <a:r>
              <a:rPr lang="en-GB" b="1" dirty="0" smtClean="0"/>
              <a:t>Email Feedback (February 2016)</a:t>
            </a:r>
          </a:p>
          <a:p>
            <a:pPr marL="285750" indent="-285750">
              <a:buFont typeface="Arial" panose="020B0604020202020204" pitchFamily="34" charset="0"/>
              <a:buChar char="•"/>
            </a:pPr>
            <a:endParaRPr lang="en-GB" b="1" dirty="0"/>
          </a:p>
          <a:p>
            <a:pPr marL="285750" indent="-285750">
              <a:buFont typeface="Arial" panose="020B0604020202020204" pitchFamily="34" charset="0"/>
              <a:buChar char="•"/>
            </a:pPr>
            <a:r>
              <a:rPr lang="en-GB" b="1" dirty="0" smtClean="0"/>
              <a:t>Roadmap Finalised (March 2016)</a:t>
            </a:r>
            <a:endParaRPr lang="en-GB" b="1" dirty="0"/>
          </a:p>
          <a:p>
            <a:pPr marL="285750" lvl="0" indent="-285750">
              <a:buFont typeface="Arial" panose="020B0604020202020204" pitchFamily="34" charset="0"/>
              <a:buChar char="•"/>
            </a:pPr>
            <a:endParaRPr lang="en-GB" dirty="0"/>
          </a:p>
        </p:txBody>
      </p:sp>
      <p:sp>
        <p:nvSpPr>
          <p:cNvPr id="7" name="TextBox 6"/>
          <p:cNvSpPr txBox="1">
            <a:spLocks noChangeArrowheads="1"/>
          </p:cNvSpPr>
          <p:nvPr/>
        </p:nvSpPr>
        <p:spPr bwMode="auto">
          <a:xfrm>
            <a:off x="-36512" y="20771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 2016 Roadmap Preparation Process</a:t>
            </a:r>
            <a:endParaRPr lang="en-GB" sz="3000" b="1" dirty="0">
              <a:solidFill>
                <a:srgbClr val="00B0F0"/>
              </a:solidFill>
            </a:endParaRPr>
          </a:p>
        </p:txBody>
      </p:sp>
    </p:spTree>
    <p:extLst>
      <p:ext uri="{BB962C8B-B14F-4D97-AF65-F5344CB8AC3E}">
        <p14:creationId xmlns:p14="http://schemas.microsoft.com/office/powerpoint/2010/main" val="512219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8" y="71747"/>
            <a:ext cx="8748464" cy="6669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9867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72008" y="71747"/>
            <a:ext cx="8748464" cy="6669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67070" y="404664"/>
            <a:ext cx="4293840" cy="18722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070" y="2564904"/>
            <a:ext cx="8718376" cy="3914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6406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72008" y="71747"/>
            <a:ext cx="8748464" cy="6669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52400" y="2276872"/>
            <a:ext cx="4293840" cy="12961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74" y="3801255"/>
            <a:ext cx="8693872" cy="2613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1998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72008" y="71747"/>
            <a:ext cx="8748464" cy="6669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59296" y="3602732"/>
            <a:ext cx="4293840" cy="18424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551" y="83952"/>
            <a:ext cx="7611169" cy="3428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5754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72008" y="71747"/>
            <a:ext cx="8748464" cy="6669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59296" y="5474940"/>
            <a:ext cx="4293840" cy="12664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08" y="2204864"/>
            <a:ext cx="8889526"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9039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72008" y="71747"/>
            <a:ext cx="8748464" cy="6669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552950" y="381000"/>
            <a:ext cx="4220666" cy="3124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08" y="1268760"/>
            <a:ext cx="7308304" cy="5485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0665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72008" y="71747"/>
            <a:ext cx="8748464" cy="6669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599806" y="3505200"/>
            <a:ext cx="4220666" cy="18958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720962"/>
            <a:ext cx="8311480" cy="3732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6184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7_Default Design">
  <a:themeElements>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1_Default Desig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263</Words>
  <Application>Microsoft Office PowerPoint</Application>
  <PresentationFormat>On-screen Show (4:3)</PresentationFormat>
  <Paragraphs>72</Paragraphs>
  <Slides>16</Slides>
  <Notes>2</Notes>
  <HiddenSlides>0</HiddenSlides>
  <MMClips>0</MMClips>
  <ScaleCrop>false</ScaleCrop>
  <HeadingPairs>
    <vt:vector size="4" baseType="variant">
      <vt:variant>
        <vt:lpstr>Theme</vt:lpstr>
      </vt:variant>
      <vt:variant>
        <vt:i4>3</vt:i4>
      </vt:variant>
      <vt:variant>
        <vt:lpstr>Slide Titles</vt:lpstr>
      </vt:variant>
      <vt:variant>
        <vt:i4>16</vt:i4>
      </vt:variant>
    </vt:vector>
  </HeadingPairs>
  <TitlesOfParts>
    <vt:vector size="19" baseType="lpstr">
      <vt:lpstr>Office Theme</vt:lpstr>
      <vt:lpstr>1_Office Theme</vt:lpstr>
      <vt:lpstr>17_Default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RES Group (UK)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Stuart</dc:creator>
  <cp:lastModifiedBy>Peter Stuart</cp:lastModifiedBy>
  <cp:revision>8</cp:revision>
  <dcterms:created xsi:type="dcterms:W3CDTF">2016-03-10T07:56:16Z</dcterms:created>
  <dcterms:modified xsi:type="dcterms:W3CDTF">2016-05-20T09:48:59Z</dcterms:modified>
</cp:coreProperties>
</file>