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2" r:id="rId3"/>
    <p:sldMasterId id="2147483684" r:id="rId4"/>
  </p:sldMasterIdLst>
  <p:notesMasterIdLst>
    <p:notesMasterId r:id="rId14"/>
  </p:notesMasterIdLst>
  <p:sldIdLst>
    <p:sldId id="257" r:id="rId5"/>
    <p:sldId id="317" r:id="rId6"/>
    <p:sldId id="316" r:id="rId7"/>
    <p:sldId id="318" r:id="rId8"/>
    <p:sldId id="320" r:id="rId9"/>
    <p:sldId id="323" r:id="rId10"/>
    <p:sldId id="319" r:id="rId11"/>
    <p:sldId id="321" r:id="rId12"/>
    <p:sldId id="32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3790-FC78-4B7C-994C-001551491B12}" type="datetimeFigureOut">
              <a:rPr lang="en-GB" smtClean="0"/>
              <a:t>10/08/2016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FB5619-8711-4638-A58C-EF0E13A8EEA0}" type="slidenum">
              <a:rPr lang="en-GB" smtClean="0"/>
              <a:t>‹#›</a:t>
            </a:fld>
            <a:endParaRPr lang="en-GB"/>
          </a:p>
        </p:txBody>
      </p:sp>
    </p:spTree>
    <p:extLst>
      <p:ext uri="{BB962C8B-B14F-4D97-AF65-F5344CB8AC3E}">
        <p14:creationId xmlns:p14="http://schemas.microsoft.com/office/powerpoint/2010/main" val="7242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t>10/08/2016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1580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t>10/08/2016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427433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t>10/08/2016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382060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pic>
        <p:nvPicPr>
          <p:cNvPr id="4" name="Picture 15" descr="RES Master Bkgrnd SCT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Blue2 PNG copy"/>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62007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Holding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484188"/>
            <a:ext cx="252571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190500" y="576263"/>
            <a:ext cx="5643563" cy="752475"/>
          </a:xfrm>
        </p:spPr>
        <p:txBody>
          <a:bodyPr anchor="t"/>
          <a:lstStyle>
            <a:lvl1pPr>
              <a:defRPr sz="2200"/>
            </a:lvl1pPr>
          </a:lstStyle>
          <a:p>
            <a:r>
              <a:rPr lang="en-US"/>
              <a:t>Click to edit Master title style</a:t>
            </a:r>
          </a:p>
        </p:txBody>
      </p:sp>
      <p:sp>
        <p:nvSpPr>
          <p:cNvPr id="6147" name="Rectangle 3"/>
          <p:cNvSpPr>
            <a:spLocks noGrp="1" noChangeArrowheads="1"/>
          </p:cNvSpPr>
          <p:nvPr>
            <p:ph type="subTitle" idx="1"/>
          </p:nvPr>
        </p:nvSpPr>
        <p:spPr>
          <a:xfrm>
            <a:off x="204788" y="1328738"/>
            <a:ext cx="5629275" cy="922337"/>
          </a:xfrm>
        </p:spPr>
        <p:txBody>
          <a:bodyPr/>
          <a:lstStyle>
            <a:lvl1pPr marL="0" indent="0">
              <a:spcBef>
                <a:spcPct val="0"/>
              </a:spcBef>
              <a:buFontTx/>
              <a:buNone/>
              <a:defRPr sz="1400">
                <a:solidFill>
                  <a:schemeClr val="bg1"/>
                </a:solidFill>
              </a:defRPr>
            </a:lvl1pPr>
          </a:lstStyle>
          <a:p>
            <a:r>
              <a:rPr lang="en-US"/>
              <a:t>Click to edit Master subtitle style</a:t>
            </a:r>
          </a:p>
        </p:txBody>
      </p:sp>
      <p:sp>
        <p:nvSpPr>
          <p:cNvPr id="7" name="Rectangle 12"/>
          <p:cNvSpPr>
            <a:spLocks noGrp="1" noChangeArrowheads="1"/>
          </p:cNvSpPr>
          <p:nvPr>
            <p:ph type="sldNum" sz="quarter" idx="10"/>
          </p:nvPr>
        </p:nvSpPr>
        <p:spPr/>
        <p:txBody>
          <a:bodyPr/>
          <a:lstStyle>
            <a:lvl1pPr>
              <a:defRPr>
                <a:solidFill>
                  <a:srgbClr val="FFFFFF"/>
                </a:solidFill>
              </a:defRPr>
            </a:lvl1pPr>
          </a:lstStyle>
          <a:p>
            <a:pPr>
              <a:defRPr/>
            </a:pPr>
            <a:fld id="{3263112D-6174-48D2-AF07-B2CD0EC38F47}" type="slidenum">
              <a:rPr lang="en-US"/>
              <a:pPr>
                <a:defRPr/>
              </a:pPr>
              <a:t>‹#›</a:t>
            </a:fld>
            <a:endParaRPr lang="en-US"/>
          </a:p>
        </p:txBody>
      </p:sp>
    </p:spTree>
    <p:extLst>
      <p:ext uri="{BB962C8B-B14F-4D97-AF65-F5344CB8AC3E}">
        <p14:creationId xmlns:p14="http://schemas.microsoft.com/office/powerpoint/2010/main" val="232998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ln/>
        </p:spPr>
        <p:txBody>
          <a:bodyPr/>
          <a:lstStyle>
            <a:lvl1pPr>
              <a:defRPr/>
            </a:lvl1pPr>
          </a:lstStyle>
          <a:p>
            <a:pPr>
              <a:defRPr/>
            </a:pPr>
            <a:fld id="{4AEBD4E7-68A5-4922-A600-39A8B0B7D74F}" type="slidenum">
              <a:rPr lang="en-US"/>
              <a:pPr>
                <a:defRPr/>
              </a:pPr>
              <a:t>‹#›</a:t>
            </a:fld>
            <a:endParaRPr lang="en-US"/>
          </a:p>
        </p:txBody>
      </p:sp>
    </p:spTree>
    <p:extLst>
      <p:ext uri="{BB962C8B-B14F-4D97-AF65-F5344CB8AC3E}">
        <p14:creationId xmlns:p14="http://schemas.microsoft.com/office/powerpoint/2010/main" val="1393771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808762A9-382D-442F-BBE7-B7493E9E5D83}" type="slidenum">
              <a:rPr lang="en-US"/>
              <a:pPr>
                <a:defRPr/>
              </a:pPr>
              <a:t>‹#›</a:t>
            </a:fld>
            <a:endParaRPr lang="en-US"/>
          </a:p>
        </p:txBody>
      </p:sp>
    </p:spTree>
    <p:extLst>
      <p:ext uri="{BB962C8B-B14F-4D97-AF65-F5344CB8AC3E}">
        <p14:creationId xmlns:p14="http://schemas.microsoft.com/office/powerpoint/2010/main" val="2796967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85750" y="1435100"/>
            <a:ext cx="3962400" cy="461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00550" y="1435100"/>
            <a:ext cx="3963988" cy="461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3"/>
          <p:cNvSpPr>
            <a:spLocks noGrp="1" noChangeArrowheads="1"/>
          </p:cNvSpPr>
          <p:nvPr>
            <p:ph type="sldNum" sz="quarter" idx="10"/>
          </p:nvPr>
        </p:nvSpPr>
        <p:spPr>
          <a:ln/>
        </p:spPr>
        <p:txBody>
          <a:bodyPr/>
          <a:lstStyle>
            <a:lvl1pPr>
              <a:defRPr/>
            </a:lvl1pPr>
          </a:lstStyle>
          <a:p>
            <a:pPr>
              <a:defRPr/>
            </a:pPr>
            <a:fld id="{AFBB7952-9B54-4AF3-A50B-0889E2427A97}" type="slidenum">
              <a:rPr lang="en-US"/>
              <a:pPr>
                <a:defRPr/>
              </a:pPr>
              <a:t>‹#›</a:t>
            </a:fld>
            <a:endParaRPr lang="en-US"/>
          </a:p>
        </p:txBody>
      </p:sp>
    </p:spTree>
    <p:extLst>
      <p:ext uri="{BB962C8B-B14F-4D97-AF65-F5344CB8AC3E}">
        <p14:creationId xmlns:p14="http://schemas.microsoft.com/office/powerpoint/2010/main" val="1863160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3"/>
          <p:cNvSpPr>
            <a:spLocks noGrp="1" noChangeArrowheads="1"/>
          </p:cNvSpPr>
          <p:nvPr>
            <p:ph type="sldNum" sz="quarter" idx="10"/>
          </p:nvPr>
        </p:nvSpPr>
        <p:spPr>
          <a:ln/>
        </p:spPr>
        <p:txBody>
          <a:bodyPr/>
          <a:lstStyle>
            <a:lvl1pPr>
              <a:defRPr/>
            </a:lvl1pPr>
          </a:lstStyle>
          <a:p>
            <a:pPr>
              <a:defRPr/>
            </a:pPr>
            <a:fld id="{8865CC21-8268-4104-A363-BC75DD8E82DD}" type="slidenum">
              <a:rPr lang="en-US"/>
              <a:pPr>
                <a:defRPr/>
              </a:pPr>
              <a:t>‹#›</a:t>
            </a:fld>
            <a:endParaRPr lang="en-US"/>
          </a:p>
        </p:txBody>
      </p:sp>
    </p:spTree>
    <p:extLst>
      <p:ext uri="{BB962C8B-B14F-4D97-AF65-F5344CB8AC3E}">
        <p14:creationId xmlns:p14="http://schemas.microsoft.com/office/powerpoint/2010/main" val="47553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3"/>
          <p:cNvSpPr>
            <a:spLocks noGrp="1" noChangeArrowheads="1"/>
          </p:cNvSpPr>
          <p:nvPr>
            <p:ph type="sldNum" sz="quarter" idx="10"/>
          </p:nvPr>
        </p:nvSpPr>
        <p:spPr>
          <a:ln/>
        </p:spPr>
        <p:txBody>
          <a:bodyPr/>
          <a:lstStyle>
            <a:lvl1pPr>
              <a:defRPr/>
            </a:lvl1pPr>
          </a:lstStyle>
          <a:p>
            <a:pPr>
              <a:defRPr/>
            </a:pPr>
            <a:fld id="{DABC4CB4-F94A-488F-B15D-D48FA9A3B675}" type="slidenum">
              <a:rPr lang="en-US"/>
              <a:pPr>
                <a:defRPr/>
              </a:pPr>
              <a:t>‹#›</a:t>
            </a:fld>
            <a:endParaRPr lang="en-US"/>
          </a:p>
        </p:txBody>
      </p:sp>
    </p:spTree>
    <p:extLst>
      <p:ext uri="{BB962C8B-B14F-4D97-AF65-F5344CB8AC3E}">
        <p14:creationId xmlns:p14="http://schemas.microsoft.com/office/powerpoint/2010/main" val="1397109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79839D41-FEC4-42B4-9F3B-BF949774F31A}" type="slidenum">
              <a:rPr lang="en-US"/>
              <a:pPr>
                <a:defRPr/>
              </a:pPr>
              <a:t>‹#›</a:t>
            </a:fld>
            <a:endParaRPr lang="en-US"/>
          </a:p>
        </p:txBody>
      </p:sp>
    </p:spTree>
    <p:extLst>
      <p:ext uri="{BB962C8B-B14F-4D97-AF65-F5344CB8AC3E}">
        <p14:creationId xmlns:p14="http://schemas.microsoft.com/office/powerpoint/2010/main" val="3382906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89B759B-1251-48CD-BB25-B91440C36CB0}" type="slidenum">
              <a:rPr lang="en-US"/>
              <a:pPr>
                <a:defRPr/>
              </a:pPr>
              <a:t>‹#›</a:t>
            </a:fld>
            <a:endParaRPr lang="en-US"/>
          </a:p>
        </p:txBody>
      </p:sp>
    </p:spTree>
    <p:extLst>
      <p:ext uri="{BB962C8B-B14F-4D97-AF65-F5344CB8AC3E}">
        <p14:creationId xmlns:p14="http://schemas.microsoft.com/office/powerpoint/2010/main" val="321701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t>10/08/2016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3359158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94D393A8-E0B9-4E96-BDCD-0F552CFF6A6C}" type="slidenum">
              <a:rPr lang="en-US"/>
              <a:pPr>
                <a:defRPr/>
              </a:pPr>
              <a:t>‹#›</a:t>
            </a:fld>
            <a:endParaRPr lang="en-US"/>
          </a:p>
        </p:txBody>
      </p:sp>
    </p:spTree>
    <p:extLst>
      <p:ext uri="{BB962C8B-B14F-4D97-AF65-F5344CB8AC3E}">
        <p14:creationId xmlns:p14="http://schemas.microsoft.com/office/powerpoint/2010/main" val="4275974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ln/>
        </p:spPr>
        <p:txBody>
          <a:bodyPr/>
          <a:lstStyle>
            <a:lvl1pPr>
              <a:defRPr/>
            </a:lvl1pPr>
          </a:lstStyle>
          <a:p>
            <a:pPr>
              <a:defRPr/>
            </a:pPr>
            <a:fld id="{85AE2F88-DC3F-4F0A-A9C8-CF4A7E945196}" type="slidenum">
              <a:rPr lang="en-US"/>
              <a:pPr>
                <a:defRPr/>
              </a:pPr>
              <a:t>‹#›</a:t>
            </a:fld>
            <a:endParaRPr lang="en-US"/>
          </a:p>
        </p:txBody>
      </p:sp>
    </p:spTree>
    <p:extLst>
      <p:ext uri="{BB962C8B-B14F-4D97-AF65-F5344CB8AC3E}">
        <p14:creationId xmlns:p14="http://schemas.microsoft.com/office/powerpoint/2010/main" val="4250183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ln/>
        </p:spPr>
        <p:txBody>
          <a:bodyPr/>
          <a:lstStyle>
            <a:lvl1pPr>
              <a:defRPr/>
            </a:lvl1pPr>
          </a:lstStyle>
          <a:p>
            <a:pPr>
              <a:defRPr/>
            </a:pPr>
            <a:fld id="{21C7DA36-D32B-4F08-B107-74E48D5B2A44}" type="slidenum">
              <a:rPr lang="en-US"/>
              <a:pPr>
                <a:defRPr/>
              </a:pPr>
              <a:t>‹#›</a:t>
            </a:fld>
            <a:endParaRPr lang="en-US"/>
          </a:p>
        </p:txBody>
      </p:sp>
    </p:spTree>
    <p:extLst>
      <p:ext uri="{BB962C8B-B14F-4D97-AF65-F5344CB8AC3E}">
        <p14:creationId xmlns:p14="http://schemas.microsoft.com/office/powerpoint/2010/main" val="16928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880599"/>
            <a:ext cx="2687112" cy="1343556"/>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284631745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53468669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33470193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4616529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18494132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169405957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WIND</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40007152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t>10/08/2016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331987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SOLAR</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388662448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STORAGE</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2955493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TRANSMISSION</a:t>
            </a:r>
            <a:endParaRPr lang="en-GB" sz="3600" b="1" dirty="0">
              <a:solidFill>
                <a:srgbClr val="FFFFFF"/>
              </a:solidFill>
              <a:latin typeface="Arial" pitchFamily="34" charset="0"/>
              <a:cs typeface="Arial" pitchFamily="34" charset="0"/>
            </a:endParaRP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7604195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DSM</a:t>
            </a:r>
            <a:endParaRPr lang="en-GB" sz="3600" b="1" dirty="0">
              <a:solidFill>
                <a:srgbClr val="FFFFFF"/>
              </a:solidFill>
              <a:latin typeface="Arial" pitchFamily="34" charset="0"/>
              <a:cs typeface="Arial" pitchFamily="34" charset="0"/>
            </a:endParaRP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val="309855702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2" name="Picture 2" descr="Z:\Logos\icons\RES_6icons_web.jpg"/>
          <p:cNvPicPr>
            <a:picLocks noChangeAspect="1" noChangeArrowheads="1"/>
          </p:cNvPicPr>
          <p:nvPr userDrawn="1"/>
        </p:nvPicPr>
        <p:blipFill>
          <a:blip r:embed="rId2" cstate="print"/>
          <a:srcRect/>
          <a:stretch>
            <a:fillRect/>
          </a:stretch>
        </p:blipFill>
        <p:spPr bwMode="auto">
          <a:xfrm>
            <a:off x="748128" y="4244810"/>
            <a:ext cx="7656838" cy="1161669"/>
          </a:xfrm>
          <a:prstGeom prst="rect">
            <a:avLst/>
          </a:prstGeom>
          <a:noFill/>
          <a:effectLst>
            <a:reflection blurRad="6350" stA="50000" endA="300" endPos="55500" dist="50800" dir="5400000" sy="-100000" algn="bl" rotWithShape="0"/>
          </a:effectLst>
        </p:spPr>
      </p:pic>
      <p:sp>
        <p:nvSpPr>
          <p:cNvPr id="7" name="Rectangle 12"/>
          <p:cNvSpPr>
            <a:spLocks noGrp="1" noChangeArrowheads="1"/>
          </p:cNvSpPr>
          <p:nvPr>
            <p:ph type="sldNum" sz="quarter" idx="10"/>
          </p:nvPr>
        </p:nvSpPr>
        <p:spPr>
          <a:xfrm>
            <a:off x="7843838" y="6454775"/>
            <a:ext cx="938212" cy="306388"/>
          </a:xfrm>
          <a:prstGeom prst="rect">
            <a:avLst/>
          </a:prstGeom>
        </p:spPr>
        <p:txBody>
          <a:bodyPr/>
          <a:lstStyle>
            <a:lvl1pPr>
              <a:defRPr>
                <a:solidFill>
                  <a:schemeClr val="bg1"/>
                </a:solidFill>
              </a:defRPr>
            </a:lvl1pPr>
          </a:lstStyle>
          <a:p>
            <a:pPr fontAlgn="base">
              <a:spcBef>
                <a:spcPct val="0"/>
              </a:spcBef>
              <a:spcAft>
                <a:spcPct val="0"/>
              </a:spcAft>
              <a:defRPr/>
            </a:pPr>
            <a:fld id="{BA5324F8-EFEF-4C5F-811A-35CC7624FAAE}" type="slidenum">
              <a:rPr lang="en-US">
                <a:solidFill>
                  <a:srgbClr val="FFFFFF"/>
                </a:solidFill>
                <a:latin typeface="Arial" charset="0"/>
              </a:rPr>
              <a:pPr fontAlgn="base">
                <a:spcBef>
                  <a:spcPct val="0"/>
                </a:spcBef>
                <a:spcAft>
                  <a:spcPct val="0"/>
                </a:spcAft>
                <a:defRPr/>
              </a:pPr>
              <a:t>‹#›</a:t>
            </a:fld>
            <a:endParaRPr lang="en-US">
              <a:solidFill>
                <a:srgbClr val="FFFFFF"/>
              </a:solidFill>
              <a:latin typeface="Arial" charset="0"/>
            </a:endParaRPr>
          </a:p>
        </p:txBody>
      </p:sp>
      <p:pic>
        <p:nvPicPr>
          <p:cNvPr id="13" name="Picture 2" descr="Z:\Logos\RES logo folder\logo_300x600.jpg"/>
          <p:cNvPicPr>
            <a:picLocks noChangeAspect="1" noChangeArrowheads="1"/>
          </p:cNvPicPr>
          <p:nvPr userDrawn="1"/>
        </p:nvPicPr>
        <p:blipFill>
          <a:blip r:embed="rId3" cstate="screen"/>
          <a:srcRect/>
          <a:stretch>
            <a:fillRect/>
          </a:stretch>
        </p:blipFill>
        <p:spPr bwMode="auto">
          <a:xfrm>
            <a:off x="511856" y="880599"/>
            <a:ext cx="2687112" cy="1343556"/>
          </a:xfrm>
          <a:prstGeom prst="rect">
            <a:avLst/>
          </a:prstGeom>
          <a:noFill/>
        </p:spPr>
      </p:pic>
    </p:spTree>
    <p:extLst>
      <p:ext uri="{BB962C8B-B14F-4D97-AF65-F5344CB8AC3E}">
        <p14:creationId xmlns:p14="http://schemas.microsoft.com/office/powerpoint/2010/main" val="21527128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5536602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smtClean="0"/>
              <a:t>Click to edit Master title style</a:t>
            </a:r>
            <a:endParaRPr lang="en-GB" dirty="0"/>
          </a:p>
        </p:txBody>
      </p:sp>
    </p:spTree>
    <p:extLst>
      <p:ext uri="{BB962C8B-B14F-4D97-AF65-F5344CB8AC3E}">
        <p14:creationId xmlns:p14="http://schemas.microsoft.com/office/powerpoint/2010/main" val="34246794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552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741702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fontAlgn="base">
              <a:spcBef>
                <a:spcPct val="0"/>
              </a:spcBef>
              <a:spcAft>
                <a:spcPct val="0"/>
              </a:spcAft>
              <a:defRPr/>
            </a:pPr>
            <a:fld id="{716D086E-44DA-4C43-B922-063D4B92383C}" type="slidenum">
              <a:rPr lang="en-US">
                <a:solidFill>
                  <a:srgbClr val="000000"/>
                </a:solidFill>
                <a:latin typeface="Arial" charset="0"/>
              </a:rPr>
              <a:pPr fontAlgn="base">
                <a:spcBef>
                  <a:spcPct val="0"/>
                </a:spcBef>
                <a:spcAft>
                  <a:spcPct val="0"/>
                </a:spcAft>
                <a:defRPr/>
              </a:pPr>
              <a:t>‹#›</a:t>
            </a:fld>
            <a:endParaRPr lang="en-US">
              <a:solidFill>
                <a:srgbClr val="000000"/>
              </a:solidFill>
              <a:latin typeface="Arial" charset="0"/>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5874784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t>10/08/2016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13923093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fontAlgn="base">
              <a:spcBef>
                <a:spcPct val="0"/>
              </a:spcBef>
              <a:spcAft>
                <a:spcPct val="0"/>
              </a:spcAft>
              <a:defRPr/>
            </a:pPr>
            <a:fld id="{4F492EBC-DEF2-4E61-B2FC-E4D9B636B3DB}" type="slidenum">
              <a:rPr lang="en-US" smtClean="0">
                <a:solidFill>
                  <a:srgbClr val="000000"/>
                </a:solidFill>
                <a:latin typeface="Arial" charset="0"/>
              </a:rPr>
              <a:pPr fontAlgn="base">
                <a:spcBef>
                  <a:spcPct val="0"/>
                </a:spcBef>
                <a:spcAft>
                  <a:spcPct val="0"/>
                </a:spcAft>
                <a:defRPr/>
              </a:pPr>
              <a:t>‹#›</a:t>
            </a:fld>
            <a:endParaRPr lang="en-US">
              <a:solidFill>
                <a:srgbClr val="000000"/>
              </a:solidFill>
              <a:latin typeface="Arial" charset="0"/>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WIND</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341851870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SOLAR</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172652252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pic>
        <p:nvPicPr>
          <p:cNvPr id="883716" name="Picture 4" descr="Z:\Logos\icons\RES_6icons_RGB-01.png"/>
          <p:cNvPicPr>
            <a:picLocks noChangeAspect="1" noChangeArrowheads="1"/>
          </p:cNvPicPr>
          <p:nvPr userDrawn="1"/>
        </p:nvPicPr>
        <p:blipFill>
          <a:blip r:embed="rId2" cstate="screen"/>
          <a:srcRect/>
          <a:stretch>
            <a:fillRect/>
          </a:stretch>
        </p:blipFill>
        <p:spPr bwMode="auto">
          <a:xfrm>
            <a:off x="982135" y="1506348"/>
            <a:ext cx="3352800" cy="4948427"/>
          </a:xfrm>
          <a:prstGeom prst="rect">
            <a:avLst/>
          </a:prstGeom>
          <a:noFill/>
        </p:spPr>
      </p:pic>
      <p:sp>
        <p:nvSpPr>
          <p:cNvPr id="6" name="TextBox 5"/>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THERMAL</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157497260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fontAlgn="base">
              <a:spcBef>
                <a:spcPct val="0"/>
              </a:spcBef>
              <a:spcAft>
                <a:spcPct val="0"/>
              </a:spcAft>
              <a:defRPr/>
            </a:pPr>
            <a:fld id="{4F492EBC-DEF2-4E61-B2FC-E4D9B636B3DB}" type="slidenum">
              <a:rPr lang="en-US" smtClean="0">
                <a:solidFill>
                  <a:srgbClr val="000000"/>
                </a:solidFill>
                <a:latin typeface="Arial" charset="0"/>
              </a:rPr>
              <a:pPr fontAlgn="base">
                <a:spcBef>
                  <a:spcPct val="0"/>
                </a:spcBef>
                <a:spcAft>
                  <a:spcPct val="0"/>
                </a:spcAft>
                <a:defRPr/>
              </a:pPr>
              <a:t>‹#›</a:t>
            </a:fld>
            <a:endParaRPr lang="en-US">
              <a:solidFill>
                <a:srgbClr val="000000"/>
              </a:solidFill>
              <a:latin typeface="Arial" charset="0"/>
            </a:endParaRPr>
          </a:p>
        </p:txBody>
      </p:sp>
      <p:sp>
        <p:nvSpPr>
          <p:cNvPr id="4" name="Rectangle 3"/>
          <p:cNvSpPr/>
          <p:nvPr userDrawn="1"/>
        </p:nvSpPr>
        <p:spPr>
          <a:xfrm>
            <a:off x="0" y="0"/>
            <a:ext cx="9144000" cy="6858000"/>
          </a:xfrm>
          <a:prstGeom prst="rect">
            <a:avLst/>
          </a:prstGeom>
          <a:solidFill>
            <a:srgbClr val="00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4738" name="Picture 2" descr="Z:\Logos\icons\RES_6icons_RGB-01.png"/>
          <p:cNvPicPr>
            <a:picLocks noChangeAspect="1" noChangeArrowheads="1"/>
          </p:cNvPicPr>
          <p:nvPr userDrawn="1"/>
        </p:nvPicPr>
        <p:blipFill>
          <a:blip r:embed="rId2" cstate="screen"/>
          <a:srcRect/>
          <a:stretch>
            <a:fillRect/>
          </a:stretch>
        </p:blipFill>
        <p:spPr bwMode="auto">
          <a:xfrm>
            <a:off x="764117" y="1697754"/>
            <a:ext cx="4394198" cy="4757022"/>
          </a:xfrm>
          <a:prstGeom prst="rect">
            <a:avLst/>
          </a:prstGeom>
          <a:noFill/>
        </p:spPr>
      </p:pic>
      <p:cxnSp>
        <p:nvCxnSpPr>
          <p:cNvPr id="6" name="Straight Connector 5"/>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MARINE</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2115736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INFRASTRUCTURE</a:t>
            </a:r>
            <a:endParaRPr lang="en-GB" sz="3600" b="1" dirty="0">
              <a:solidFill>
                <a:srgbClr val="FFFFFF"/>
              </a:solidFill>
              <a:latin typeface="Arial" pitchFamily="34" charset="0"/>
              <a:cs typeface="Arial" pitchFamily="34" charset="0"/>
            </a:endParaRP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0505897"/>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fontAlgn="base">
              <a:spcBef>
                <a:spcPct val="0"/>
              </a:spcBef>
              <a:spcAft>
                <a:spcPct val="0"/>
              </a:spcAft>
              <a:defRPr/>
            </a:pPr>
            <a:fld id="{4F492EBC-DEF2-4E61-B2FC-E4D9B636B3DB}" type="slidenum">
              <a:rPr lang="en-US" smtClean="0">
                <a:solidFill>
                  <a:srgbClr val="000000"/>
                </a:solidFill>
                <a:latin typeface="Arial" charset="0"/>
              </a:rPr>
              <a:pPr fontAlgn="base">
                <a:spcBef>
                  <a:spcPct val="0"/>
                </a:spcBef>
                <a:spcAft>
                  <a:spcPct val="0"/>
                </a:spcAft>
                <a:defRPr/>
              </a:pPr>
              <a:t>‹#›</a:t>
            </a:fld>
            <a:endParaRPr lang="en-US">
              <a:solidFill>
                <a:srgbClr val="000000"/>
              </a:solidFill>
              <a:latin typeface="Arial" charset="0"/>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pPr fontAlgn="base">
              <a:spcBef>
                <a:spcPct val="0"/>
              </a:spcBef>
              <a:spcAft>
                <a:spcPct val="0"/>
              </a:spcAft>
            </a:pPr>
            <a:r>
              <a:rPr lang="en-GB" sz="3600" b="1" dirty="0" smtClean="0">
                <a:solidFill>
                  <a:srgbClr val="FFFFFF"/>
                </a:solidFill>
                <a:latin typeface="Arial" pitchFamily="34" charset="0"/>
                <a:cs typeface="Arial" pitchFamily="34" charset="0"/>
              </a:rPr>
              <a:t>ENERGY SERVICES</a:t>
            </a:r>
            <a:endParaRPr lang="en-GB"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2713065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t>10/08/2016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77565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t>10/08/2016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63276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t>10/08/2016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248824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t>10/08/2016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365235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t>10/08/2016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28505F-AAA9-4962-B6C4-A5BC5A34AA1E}" type="slidenum">
              <a:rPr lang="en-GB" smtClean="0"/>
              <a:t>‹#›</a:t>
            </a:fld>
            <a:endParaRPr lang="en-GB"/>
          </a:p>
        </p:txBody>
      </p:sp>
    </p:spTree>
    <p:extLst>
      <p:ext uri="{BB962C8B-B14F-4D97-AF65-F5344CB8AC3E}">
        <p14:creationId xmlns:p14="http://schemas.microsoft.com/office/powerpoint/2010/main" val="90992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t>10/08/2016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t>‹#›</a:t>
            </a:fld>
            <a:endParaRPr lang="en-GB"/>
          </a:p>
        </p:txBody>
      </p:sp>
    </p:spTree>
    <p:extLst>
      <p:ext uri="{BB962C8B-B14F-4D97-AF65-F5344CB8AC3E}">
        <p14:creationId xmlns:p14="http://schemas.microsoft.com/office/powerpoint/2010/main" val="285295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4" name="Rectangle 12"/>
          <p:cNvSpPr>
            <a:spLocks noChangeArrowheads="1"/>
          </p:cNvSpPr>
          <p:nvPr/>
        </p:nvSpPr>
        <p:spPr bwMode="auto">
          <a:xfrm>
            <a:off x="0" y="982663"/>
            <a:ext cx="8686800" cy="5332412"/>
          </a:xfrm>
          <a:prstGeom prst="rect">
            <a:avLst/>
          </a:prstGeom>
          <a:solidFill>
            <a:srgbClr val="E2D1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GB" altLang="en-US" smtClean="0">
              <a:solidFill>
                <a:srgbClr val="000000"/>
              </a:solidFill>
            </a:endParaRPr>
          </a:p>
        </p:txBody>
      </p:sp>
      <p:sp>
        <p:nvSpPr>
          <p:cNvPr id="49155" name="Rectangle 3"/>
          <p:cNvSpPr>
            <a:spLocks noGrp="1" noChangeArrowheads="1"/>
          </p:cNvSpPr>
          <p:nvPr>
            <p:ph type="body" idx="1"/>
          </p:nvPr>
        </p:nvSpPr>
        <p:spPr bwMode="auto">
          <a:xfrm>
            <a:off x="285750" y="1435100"/>
            <a:ext cx="8078788"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9156" name="Rectangle 9"/>
          <p:cNvSpPr>
            <a:spLocks noChangeArrowheads="1"/>
          </p:cNvSpPr>
          <p:nvPr/>
        </p:nvSpPr>
        <p:spPr bwMode="auto">
          <a:xfrm>
            <a:off x="0" y="688975"/>
            <a:ext cx="7556500" cy="404813"/>
          </a:xfrm>
          <a:prstGeom prst="rect">
            <a:avLst/>
          </a:prstGeom>
          <a:solidFill>
            <a:srgbClr val="F37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US" altLang="en-US" sz="1400" smtClean="0">
              <a:solidFill>
                <a:srgbClr val="FFFFFF"/>
              </a:solidFill>
              <a:latin typeface="Trebuchet MS" pitchFamily="34" charset="0"/>
            </a:endParaRPr>
          </a:p>
        </p:txBody>
      </p:sp>
      <p:sp>
        <p:nvSpPr>
          <p:cNvPr id="49157" name="Rectangle 2"/>
          <p:cNvSpPr>
            <a:spLocks noGrp="1" noChangeArrowheads="1"/>
          </p:cNvSpPr>
          <p:nvPr>
            <p:ph type="title"/>
          </p:nvPr>
        </p:nvSpPr>
        <p:spPr bwMode="auto">
          <a:xfrm>
            <a:off x="285750" y="730250"/>
            <a:ext cx="5527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33" name="Rectangle 13"/>
          <p:cNvSpPr>
            <a:spLocks noGrp="1" noChangeArrowheads="1"/>
          </p:cNvSpPr>
          <p:nvPr>
            <p:ph type="sldNum" sz="quarter" idx="4"/>
          </p:nvPr>
        </p:nvSpPr>
        <p:spPr bwMode="auto">
          <a:xfrm>
            <a:off x="7843838" y="6454775"/>
            <a:ext cx="938212" cy="3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000000"/>
                </a:solidFill>
                <a:latin typeface="Arial" pitchFamily="34" charset="0"/>
                <a:cs typeface="Arial" charset="0"/>
              </a:defRPr>
            </a:lvl1pPr>
          </a:lstStyle>
          <a:p>
            <a:pPr fontAlgn="base">
              <a:spcBef>
                <a:spcPct val="0"/>
              </a:spcBef>
              <a:spcAft>
                <a:spcPct val="0"/>
              </a:spcAft>
              <a:defRPr/>
            </a:pPr>
            <a:fld id="{A28DB044-6603-41D9-A18C-F8728FE8EF99}" type="slidenum">
              <a:rPr lang="en-US"/>
              <a:pPr fontAlgn="base">
                <a:spcBef>
                  <a:spcPct val="0"/>
                </a:spcBef>
                <a:spcAft>
                  <a:spcPct val="0"/>
                </a:spcAft>
                <a:defRPr/>
              </a:pPr>
              <a:t>‹#›</a:t>
            </a:fld>
            <a:endParaRPr lang="en-US"/>
          </a:p>
        </p:txBody>
      </p:sp>
      <p:pic>
        <p:nvPicPr>
          <p:cNvPr id="49159" name="Picture 3" descr="Holding1"/>
          <p:cNvPicPr>
            <a:picLocks noChangeAspect="1" noChangeArrowheads="1"/>
          </p:cNvPicPr>
          <p:nvPr/>
        </p:nvPicPr>
        <p:blipFill>
          <a:blip r:embed="rId13">
            <a:extLst>
              <a:ext uri="{28A0092B-C50C-407E-A947-70E740481C1C}">
                <a14:useLocalDpi xmlns:a14="http://schemas.microsoft.com/office/drawing/2010/main" val="0"/>
              </a:ext>
            </a:extLst>
          </a:blip>
          <a:srcRect l="13177" t="21870" r="12239" b="30873"/>
          <a:stretch>
            <a:fillRect/>
          </a:stretch>
        </p:blipFill>
        <p:spPr bwMode="auto">
          <a:xfrm>
            <a:off x="7839075" y="282575"/>
            <a:ext cx="889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444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4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 y="393173"/>
            <a:ext cx="7416799" cy="404813"/>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userDrawn="1"/>
        </p:nvPicPr>
        <p:blipFill>
          <a:blip r:embed="rId13" cstate="screen"/>
          <a:srcRect/>
          <a:stretch>
            <a:fillRect/>
          </a:stretch>
        </p:blipFill>
        <p:spPr bwMode="auto">
          <a:xfrm>
            <a:off x="7940518" y="384207"/>
            <a:ext cx="687821" cy="336127"/>
          </a:xfrm>
          <a:prstGeom prst="rect">
            <a:avLst/>
          </a:prstGeom>
          <a:noFill/>
        </p:spPr>
      </p:pic>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2238940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 y="393173"/>
            <a:ext cx="7416799" cy="404813"/>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userDrawn="1"/>
        </p:nvPicPr>
        <p:blipFill>
          <a:blip r:embed="rId14" cstate="screen"/>
          <a:srcRect/>
          <a:stretch>
            <a:fillRect/>
          </a:stretch>
        </p:blipFill>
        <p:spPr bwMode="auto">
          <a:xfrm>
            <a:off x="7940518" y="384207"/>
            <a:ext cx="687821" cy="336127"/>
          </a:xfrm>
          <a:prstGeom prst="rect">
            <a:avLst/>
          </a:prstGeom>
          <a:noFill/>
        </p:spPr>
      </p:pic>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Tree>
    <p:extLst>
      <p:ext uri="{BB962C8B-B14F-4D97-AF65-F5344CB8AC3E}">
        <p14:creationId xmlns:p14="http://schemas.microsoft.com/office/powerpoint/2010/main" val="982629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ec.ch/standardsdev/resources/draftingpublications/overview/drafting_process/lifecycl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cm1/livelink/llisapi.dll?func=ll&amp;objaction=versionproperties&amp;objid=41790255&amp;vernum=5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15193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IEC61400-12-1 Ed 2 Collaboration</a:t>
            </a:r>
          </a:p>
          <a:p>
            <a:pPr algn="ctr"/>
            <a:endParaRPr lang="en-GB" altLang="en-US" sz="3200" b="1" dirty="0" smtClean="0">
              <a:solidFill>
                <a:srgbClr val="00B0F0"/>
              </a:solidFill>
            </a:endParaRPr>
          </a:p>
          <a:p>
            <a:pPr algn="ctr"/>
            <a:r>
              <a:rPr lang="en-GB" altLang="en-US" sz="2400" b="1" dirty="0" smtClean="0">
                <a:solidFill>
                  <a:srgbClr val="00B0F0"/>
                </a:solidFill>
              </a:rPr>
              <a:t>IEA Task 32 Round Robin &amp; PCWG Worked Examples</a:t>
            </a:r>
          </a:p>
          <a:p>
            <a:pPr algn="ctr"/>
            <a:endParaRPr lang="en-GB" altLang="en-US" sz="2400" b="1" dirty="0" smtClean="0">
              <a:solidFill>
                <a:srgbClr val="00B0F0"/>
              </a:solidFill>
            </a:endParaRPr>
          </a:p>
          <a:p>
            <a:pPr algn="ctr"/>
            <a:r>
              <a:rPr lang="en-GB" altLang="en-US" sz="2400" b="1" dirty="0" smtClean="0">
                <a:solidFill>
                  <a:srgbClr val="00B0F0"/>
                </a:solidFill>
              </a:rPr>
              <a:t>NREL, Colorado, US</a:t>
            </a:r>
          </a:p>
          <a:p>
            <a:pPr algn="ctr"/>
            <a:r>
              <a:rPr lang="en-GB" altLang="en-US" sz="2400" b="1" dirty="0" smtClean="0">
                <a:solidFill>
                  <a:srgbClr val="00B0F0"/>
                </a:solidFill>
              </a:rPr>
              <a:t>10</a:t>
            </a:r>
            <a:r>
              <a:rPr lang="en-GB" altLang="en-US" sz="2400" b="1" baseline="30000" dirty="0" smtClean="0">
                <a:solidFill>
                  <a:srgbClr val="00B0F0"/>
                </a:solidFill>
              </a:rPr>
              <a:t>th</a:t>
            </a:r>
            <a:r>
              <a:rPr lang="en-GB" altLang="en-US" sz="2400" b="1" dirty="0" smtClean="0">
                <a:solidFill>
                  <a:srgbClr val="00B0F0"/>
                </a:solidFill>
              </a:rPr>
              <a:t> August 2016</a:t>
            </a:r>
          </a:p>
          <a:p>
            <a:pPr algn="ctr"/>
            <a:endParaRPr lang="en-GB" altLang="en-US" sz="2400" b="1" dirty="0" smtClean="0">
              <a:solidFill>
                <a:srgbClr val="00B0F0"/>
              </a:solidFill>
            </a:endParaRPr>
          </a:p>
          <a:p>
            <a:pPr algn="ctr"/>
            <a:endParaRPr lang="en-GB" altLang="en-US" sz="1200" b="1" dirty="0" smtClean="0">
              <a:solidFill>
                <a:srgbClr val="00B0F0"/>
              </a:solidFill>
            </a:endParaRPr>
          </a:p>
          <a:p>
            <a:pPr algn="ctr"/>
            <a:r>
              <a:rPr lang="en-GB" altLang="en-US" sz="1800" b="1" dirty="0" smtClean="0">
                <a:solidFill>
                  <a:srgbClr val="00B0F0"/>
                </a:solidFill>
              </a:rPr>
              <a:t>IEC Task 32: Luke </a:t>
            </a:r>
            <a:r>
              <a:rPr lang="en-GB" altLang="en-US" sz="1800" b="1" dirty="0">
                <a:solidFill>
                  <a:srgbClr val="00B0F0"/>
                </a:solidFill>
              </a:rPr>
              <a:t>J </a:t>
            </a:r>
            <a:r>
              <a:rPr lang="en-GB" altLang="en-US" sz="1800" b="1" dirty="0" smtClean="0">
                <a:solidFill>
                  <a:srgbClr val="00B0F0"/>
                </a:solidFill>
              </a:rPr>
              <a:t>Simmons (DNV GL) </a:t>
            </a:r>
            <a:r>
              <a:rPr lang="en-GB" altLang="en-US" sz="1800" b="1" dirty="0">
                <a:solidFill>
                  <a:srgbClr val="00B0F0"/>
                </a:solidFill>
              </a:rPr>
              <a:t>&amp; David </a:t>
            </a:r>
            <a:r>
              <a:rPr lang="en-GB" altLang="en-US" sz="1800" b="1" dirty="0" err="1">
                <a:solidFill>
                  <a:srgbClr val="00B0F0"/>
                </a:solidFill>
              </a:rPr>
              <a:t>Schlipf</a:t>
            </a:r>
            <a:r>
              <a:rPr lang="en-GB" altLang="en-US" sz="1800" b="1" dirty="0">
                <a:solidFill>
                  <a:srgbClr val="00B0F0"/>
                </a:solidFill>
              </a:rPr>
              <a:t> </a:t>
            </a:r>
            <a:r>
              <a:rPr lang="en-GB" altLang="en-US" sz="1800" b="1" dirty="0" smtClean="0">
                <a:solidFill>
                  <a:srgbClr val="00B0F0"/>
                </a:solidFill>
              </a:rPr>
              <a:t> (Stuttgart University)</a:t>
            </a:r>
          </a:p>
          <a:p>
            <a:pPr algn="ctr"/>
            <a:r>
              <a:rPr lang="en-GB" altLang="en-US" sz="1800" b="1" dirty="0" smtClean="0">
                <a:solidFill>
                  <a:srgbClr val="00B0F0"/>
                </a:solidFill>
              </a:rPr>
              <a:t>PCWG: Peter Stuart (RES), Lee Cameron (RES) &amp; Andrew Lawrence (RES)</a:t>
            </a: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869160"/>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021448"/>
            <a:ext cx="396044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91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9536242"/>
              </p:ext>
            </p:extLst>
          </p:nvPr>
        </p:nvGraphicFramePr>
        <p:xfrm>
          <a:off x="80699" y="622924"/>
          <a:ext cx="8928992" cy="5618368"/>
        </p:xfrm>
        <a:graphic>
          <a:graphicData uri="http://schemas.openxmlformats.org/drawingml/2006/table">
            <a:tbl>
              <a:tblPr firstRow="1" firstCol="1" bandRow="1">
                <a:tableStyleId>{5C22544A-7EE6-4342-B048-85BDC9FD1C3A}</a:tableStyleId>
              </a:tblPr>
              <a:tblGrid>
                <a:gridCol w="2016224"/>
                <a:gridCol w="4482557"/>
                <a:gridCol w="2430211"/>
              </a:tblGrid>
              <a:tr h="401187">
                <a:tc>
                  <a:txBody>
                    <a:bodyPr/>
                    <a:lstStyle/>
                    <a:p>
                      <a:pPr algn="ctr">
                        <a:lnSpc>
                          <a:spcPct val="115000"/>
                        </a:lnSpc>
                        <a:spcAft>
                          <a:spcPts val="0"/>
                        </a:spcAft>
                      </a:pPr>
                      <a:r>
                        <a:rPr lang="en-GB" sz="1400" dirty="0">
                          <a:solidFill>
                            <a:schemeClr val="tx1"/>
                          </a:solidFill>
                          <a:effectLst/>
                        </a:rPr>
                        <a:t>Document Stage</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1400" dirty="0">
                          <a:solidFill>
                            <a:schemeClr val="tx1"/>
                          </a:solidFill>
                          <a:effectLst/>
                        </a:rPr>
                        <a:t>Document Stage Description</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1400" dirty="0">
                          <a:solidFill>
                            <a:schemeClr val="tx1"/>
                          </a:solidFill>
                          <a:effectLst/>
                        </a:rPr>
                        <a:t>IEC61400-12-1 Ed 2 Status</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404156">
                <a:tc>
                  <a:txBody>
                    <a:bodyPr/>
                    <a:lstStyle/>
                    <a:p>
                      <a:pPr algn="ctr">
                        <a:lnSpc>
                          <a:spcPct val="115000"/>
                        </a:lnSpc>
                        <a:spcAft>
                          <a:spcPts val="0"/>
                        </a:spcAft>
                      </a:pPr>
                      <a:r>
                        <a:rPr lang="en-GB" sz="1400" dirty="0">
                          <a:solidFill>
                            <a:schemeClr val="tx1"/>
                          </a:solidFill>
                          <a:effectLst/>
                        </a:rPr>
                        <a:t>CDV</a:t>
                      </a:r>
                    </a:p>
                    <a:p>
                      <a:pPr algn="ctr">
                        <a:lnSpc>
                          <a:spcPct val="115000"/>
                        </a:lnSpc>
                        <a:spcAft>
                          <a:spcPts val="0"/>
                        </a:spcAft>
                      </a:pPr>
                      <a:r>
                        <a:rPr lang="en-GB" sz="1400" dirty="0">
                          <a:solidFill>
                            <a:schemeClr val="tx1"/>
                          </a:solidFill>
                          <a:effectLst/>
                        </a:rPr>
                        <a:t>Committee Draft for Voting</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400" b="1" dirty="0">
                          <a:solidFill>
                            <a:schemeClr val="tx1"/>
                          </a:solidFill>
                          <a:effectLst/>
                        </a:rPr>
                        <a:t>Feedback Stage</a:t>
                      </a:r>
                      <a:r>
                        <a:rPr lang="en-GB" sz="1400" dirty="0">
                          <a:solidFill>
                            <a:schemeClr val="tx1"/>
                          </a:solidFill>
                          <a:effectLst/>
                        </a:rPr>
                        <a:t>: Document is sent to the various National Committees for comment. </a:t>
                      </a:r>
                    </a:p>
                    <a:p>
                      <a:pPr algn="just">
                        <a:lnSpc>
                          <a:spcPct val="115000"/>
                        </a:lnSpc>
                        <a:spcAft>
                          <a:spcPts val="0"/>
                        </a:spcAft>
                      </a:pPr>
                      <a:r>
                        <a:rPr lang="en-GB" sz="1400" dirty="0">
                          <a:solidFill>
                            <a:schemeClr val="tx1"/>
                          </a:solidFill>
                          <a:effectLst/>
                        </a:rPr>
                        <a:t> </a:t>
                      </a:r>
                    </a:p>
                    <a:p>
                      <a:pPr algn="just">
                        <a:lnSpc>
                          <a:spcPct val="115000"/>
                        </a:lnSpc>
                        <a:spcAft>
                          <a:spcPts val="0"/>
                        </a:spcAft>
                      </a:pPr>
                      <a:r>
                        <a:rPr lang="en-GB" sz="1400" dirty="0">
                          <a:solidFill>
                            <a:schemeClr val="tx1"/>
                          </a:solidFill>
                          <a:effectLst/>
                        </a:rPr>
                        <a:t>Once the feedback is received the TC (Technical Committee) integrated the feedback and prepares the FDIS.</a:t>
                      </a:r>
                      <a:endParaRPr lang="en-GB" sz="14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400" b="1" dirty="0">
                          <a:solidFill>
                            <a:schemeClr val="tx1"/>
                          </a:solidFill>
                          <a:effectLst/>
                        </a:rPr>
                        <a:t>Completed</a:t>
                      </a:r>
                      <a:endParaRPr lang="en-GB" sz="14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06531">
                <a:tc>
                  <a:txBody>
                    <a:bodyPr/>
                    <a:lstStyle/>
                    <a:p>
                      <a:pPr algn="ctr">
                        <a:lnSpc>
                          <a:spcPct val="115000"/>
                        </a:lnSpc>
                        <a:spcAft>
                          <a:spcPts val="0"/>
                        </a:spcAft>
                      </a:pPr>
                      <a:r>
                        <a:rPr lang="en-GB" sz="1400">
                          <a:solidFill>
                            <a:schemeClr val="tx1"/>
                          </a:solidFill>
                          <a:effectLst/>
                        </a:rPr>
                        <a:t>FDIS</a:t>
                      </a:r>
                    </a:p>
                    <a:p>
                      <a:pPr algn="ctr">
                        <a:lnSpc>
                          <a:spcPct val="115000"/>
                        </a:lnSpc>
                        <a:spcAft>
                          <a:spcPts val="0"/>
                        </a:spcAft>
                      </a:pPr>
                      <a:r>
                        <a:rPr lang="en-GB" sz="1400">
                          <a:solidFill>
                            <a:schemeClr val="tx1"/>
                          </a:solidFill>
                          <a:effectLst/>
                        </a:rPr>
                        <a:t>Final Draft International Standard</a:t>
                      </a:r>
                      <a:endParaRPr lang="en-GB" sz="140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400" b="1" dirty="0">
                          <a:solidFill>
                            <a:schemeClr val="tx1"/>
                          </a:solidFill>
                          <a:effectLst/>
                        </a:rPr>
                        <a:t>Approval Stage</a:t>
                      </a:r>
                      <a:r>
                        <a:rPr lang="en-GB" sz="1400" dirty="0">
                          <a:solidFill>
                            <a:schemeClr val="tx1"/>
                          </a:solidFill>
                          <a:effectLst/>
                        </a:rPr>
                        <a:t>: Document is sent to the National Committees for voting. At this stage no comments or requests for change are accepted although typographical errors can be pointed out for correction by IEC prior to publication. </a:t>
                      </a:r>
                    </a:p>
                    <a:p>
                      <a:pPr algn="just">
                        <a:lnSpc>
                          <a:spcPct val="115000"/>
                        </a:lnSpc>
                        <a:spcAft>
                          <a:spcPts val="0"/>
                        </a:spcAft>
                      </a:pPr>
                      <a:r>
                        <a:rPr lang="en-GB" sz="1400" dirty="0">
                          <a:solidFill>
                            <a:schemeClr val="tx1"/>
                          </a:solidFill>
                          <a:effectLst/>
                        </a:rPr>
                        <a:t> </a:t>
                      </a:r>
                    </a:p>
                    <a:p>
                      <a:pPr algn="just">
                        <a:lnSpc>
                          <a:spcPct val="115000"/>
                        </a:lnSpc>
                        <a:spcAft>
                          <a:spcPts val="0"/>
                        </a:spcAft>
                      </a:pPr>
                      <a:r>
                        <a:rPr lang="en-GB" sz="1400" dirty="0">
                          <a:solidFill>
                            <a:schemeClr val="tx1"/>
                          </a:solidFill>
                          <a:effectLst/>
                        </a:rPr>
                        <a:t>If, after the FDIS vote, the publication is approved, no more changes of a technical nature can be made to it. Only obvious editorial mistakes can be corrected. </a:t>
                      </a:r>
                      <a:endParaRPr lang="en-GB" sz="14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400" b="1" dirty="0">
                          <a:solidFill>
                            <a:schemeClr val="tx1"/>
                          </a:solidFill>
                          <a:effectLst/>
                        </a:rPr>
                        <a:t>Translation of FDIS to French presently in progress to be followed by issue of English/French FDIS to national committees for voting mid-August to October.</a:t>
                      </a:r>
                      <a:endParaRPr lang="en-GB" sz="14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04749">
                <a:tc>
                  <a:txBody>
                    <a:bodyPr/>
                    <a:lstStyle/>
                    <a:p>
                      <a:pPr algn="ctr">
                        <a:lnSpc>
                          <a:spcPct val="115000"/>
                        </a:lnSpc>
                        <a:spcAft>
                          <a:spcPts val="0"/>
                        </a:spcAft>
                      </a:pPr>
                      <a:r>
                        <a:rPr lang="en-GB" sz="1400" dirty="0">
                          <a:solidFill>
                            <a:schemeClr val="tx1"/>
                          </a:solidFill>
                          <a:effectLst/>
                        </a:rPr>
                        <a:t>Publication of IS</a:t>
                      </a:r>
                    </a:p>
                    <a:p>
                      <a:pPr algn="ctr">
                        <a:lnSpc>
                          <a:spcPct val="115000"/>
                        </a:lnSpc>
                        <a:spcAft>
                          <a:spcPts val="0"/>
                        </a:spcAft>
                      </a:pPr>
                      <a:r>
                        <a:rPr lang="en-GB" sz="1400" dirty="0">
                          <a:solidFill>
                            <a:schemeClr val="tx1"/>
                          </a:solidFill>
                          <a:effectLst/>
                        </a:rPr>
                        <a:t>(International Standard)</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400" b="1" dirty="0" smtClean="0">
                          <a:solidFill>
                            <a:schemeClr val="tx1"/>
                          </a:solidFill>
                          <a:effectLst/>
                        </a:rPr>
                        <a:t>Final Stage</a:t>
                      </a:r>
                      <a:r>
                        <a:rPr lang="en-GB" sz="1400" dirty="0">
                          <a:solidFill>
                            <a:schemeClr val="tx1"/>
                          </a:solidFill>
                          <a:effectLst/>
                        </a:rPr>
                        <a:t>: The IEC generates the cover pages and prepares the document for publication. The document is published and put on sale in the IEC Web Store. Note that editorial errors not captured prior to publication can still be issued as corrigendum by IEC throughout the life of a specific publication.</a:t>
                      </a:r>
                      <a:endParaRPr lang="en-GB" sz="14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400" b="1" dirty="0">
                          <a:solidFill>
                            <a:schemeClr val="tx1"/>
                          </a:solidFill>
                          <a:effectLst/>
                        </a:rPr>
                        <a:t>Expected Late 2016/Early 2017</a:t>
                      </a:r>
                      <a:endParaRPr lang="en-GB" sz="14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1"/>
          <p:cNvSpPr>
            <a:spLocks noChangeArrowheads="1"/>
          </p:cNvSpPr>
          <p:nvPr/>
        </p:nvSpPr>
        <p:spPr bwMode="auto">
          <a:xfrm>
            <a:off x="21383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itchFamily="34" charset="0"/>
                <a:cs typeface="Arial" pitchFamily="34" charset="0"/>
              </a:rPr>
              <a:t/>
            </a:r>
            <a:br>
              <a:rPr kumimoji="0" lang="en-GB" altLang="en-US" sz="18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 y="6300609"/>
            <a:ext cx="89644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a useful overview of the lifecycle of an IEC standard see </a:t>
            </a:r>
            <a:r>
              <a:rPr kumimoji="0" lang="en-GB" alt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http://www.iec.ch/standardsdev/resources/draftingpublications/overview/drafting_process/lifecycle.htm</a:t>
            </a:r>
            <a:endParaRPr kumimoji="0" lang="en-GB" alt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6"/>
          <p:cNvSpPr txBox="1">
            <a:spLocks noChangeArrowheads="1"/>
          </p:cNvSpPr>
          <p:nvPr/>
        </p:nvSpPr>
        <p:spPr bwMode="auto">
          <a:xfrm>
            <a:off x="-8690"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61400-12-1 Status</a:t>
            </a:r>
            <a:endParaRPr lang="en-GB" altLang="en-US" sz="3200" b="1" dirty="0">
              <a:solidFill>
                <a:srgbClr val="00B0F0"/>
              </a:solidFill>
            </a:endParaRPr>
          </a:p>
        </p:txBody>
      </p:sp>
      <p:sp>
        <p:nvSpPr>
          <p:cNvPr id="9" name="Rectangle 8"/>
          <p:cNvSpPr/>
          <p:nvPr/>
        </p:nvSpPr>
        <p:spPr>
          <a:xfrm>
            <a:off x="81296" y="2438400"/>
            <a:ext cx="8924160" cy="22147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64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35173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Task 32 &amp; PCWG Collaboration Overview</a:t>
            </a:r>
            <a:endParaRPr lang="en-GB" altLang="en-US" sz="3200" b="1" dirty="0">
              <a:solidFill>
                <a:srgbClr val="00B0F0"/>
              </a:solidFill>
            </a:endParaRPr>
          </a:p>
        </p:txBody>
      </p:sp>
      <p:sp>
        <p:nvSpPr>
          <p:cNvPr id="5" name="TextBox 6"/>
          <p:cNvSpPr txBox="1">
            <a:spLocks noChangeArrowheads="1"/>
          </p:cNvSpPr>
          <p:nvPr/>
        </p:nvSpPr>
        <p:spPr bwMode="auto">
          <a:xfrm>
            <a:off x="27783" y="1196752"/>
            <a:ext cx="8936705"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457200" indent="-457200">
              <a:buFont typeface="Arial" panose="020B0604020202020204" pitchFamily="34" charset="0"/>
              <a:buChar char="•"/>
            </a:pPr>
            <a:r>
              <a:rPr lang="en-GB" altLang="en-US" sz="2000" dirty="0" smtClean="0">
                <a:solidFill>
                  <a:srgbClr val="00B0F0"/>
                </a:solidFill>
              </a:rPr>
              <a:t>The </a:t>
            </a:r>
            <a:r>
              <a:rPr lang="en-GB" altLang="en-US" sz="2000" b="1" dirty="0" smtClean="0">
                <a:solidFill>
                  <a:srgbClr val="00B0F0"/>
                </a:solidFill>
              </a:rPr>
              <a:t>PCWG &amp; IEA Task 32 </a:t>
            </a:r>
            <a:r>
              <a:rPr lang="en-GB" altLang="en-US" sz="2000" dirty="0" smtClean="0">
                <a:solidFill>
                  <a:srgbClr val="00B0F0"/>
                </a:solidFill>
              </a:rPr>
              <a:t>are collaborating on a round robin exercise and associated set of spreadsheet worked examples.</a:t>
            </a:r>
          </a:p>
          <a:p>
            <a:pPr marL="457200" indent="-457200">
              <a:buFont typeface="Arial" panose="020B0604020202020204" pitchFamily="34" charset="0"/>
              <a:buChar char="•"/>
            </a:pPr>
            <a:endParaRPr lang="en-GB" altLang="en-US" sz="2000" dirty="0">
              <a:solidFill>
                <a:srgbClr val="00B0F0"/>
              </a:solidFill>
            </a:endParaRPr>
          </a:p>
          <a:p>
            <a:pPr marL="457200" indent="-457200">
              <a:buFont typeface="Arial" panose="020B0604020202020204" pitchFamily="34" charset="0"/>
              <a:buChar char="•"/>
            </a:pPr>
            <a:r>
              <a:rPr lang="en-GB" altLang="en-US" sz="2000" b="1" dirty="0" smtClean="0">
                <a:solidFill>
                  <a:srgbClr val="00B0F0"/>
                </a:solidFill>
              </a:rPr>
              <a:t>IEC Task 32 </a:t>
            </a:r>
            <a:r>
              <a:rPr lang="en-GB" altLang="en-US" sz="2000" dirty="0" smtClean="0">
                <a:solidFill>
                  <a:srgbClr val="00B0F0"/>
                </a:solidFill>
              </a:rPr>
              <a:t>is running a round robin on the application of IEC61400-12-1 Ed 2 using LiDAR data. The round robin will have particular focus on the uncertainty methodology of the new standard (informative Annex E).</a:t>
            </a:r>
          </a:p>
          <a:p>
            <a:pPr marL="457200" indent="-457200">
              <a:buFont typeface="Arial" panose="020B0604020202020204" pitchFamily="34" charset="0"/>
              <a:buChar char="•"/>
            </a:pPr>
            <a:endParaRPr lang="en-GB" altLang="en-US" sz="2000" dirty="0">
              <a:solidFill>
                <a:srgbClr val="00B0F0"/>
              </a:solidFill>
            </a:endParaRPr>
          </a:p>
          <a:p>
            <a:pPr marL="457200" indent="-457200">
              <a:buFont typeface="Arial" panose="020B0604020202020204" pitchFamily="34" charset="0"/>
              <a:buChar char="•"/>
            </a:pPr>
            <a:r>
              <a:rPr lang="en-GB" altLang="en-US" sz="2000" dirty="0" smtClean="0">
                <a:solidFill>
                  <a:srgbClr val="00B0F0"/>
                </a:solidFill>
              </a:rPr>
              <a:t>The </a:t>
            </a:r>
            <a:r>
              <a:rPr lang="en-GB" altLang="en-US" sz="2000" b="1" dirty="0" smtClean="0">
                <a:solidFill>
                  <a:srgbClr val="00B0F0"/>
                </a:solidFill>
              </a:rPr>
              <a:t>PCWG</a:t>
            </a:r>
            <a:r>
              <a:rPr lang="en-GB" altLang="en-US" sz="2000" dirty="0" smtClean="0">
                <a:solidFill>
                  <a:srgbClr val="00B0F0"/>
                </a:solidFill>
              </a:rPr>
              <a:t> is seeking to develop a set of worked examples showing how to apply the uncertainty method defined in the new standard. Once complete these worked examples will serve as both an educational tool and as a benchmark for the PCWG analysis tool.</a:t>
            </a:r>
          </a:p>
          <a:p>
            <a:endParaRPr lang="en-GB" altLang="en-US" sz="2000" b="1" dirty="0" smtClean="0">
              <a:solidFill>
                <a:srgbClr val="00B0F0"/>
              </a:solidFill>
            </a:endParaRPr>
          </a:p>
          <a:p>
            <a:pPr marL="457200" indent="-457200">
              <a:buFont typeface="Arial" panose="020B0604020202020204" pitchFamily="34" charset="0"/>
              <a:buChar char="•"/>
            </a:pPr>
            <a:r>
              <a:rPr lang="en-GB" altLang="en-US" sz="2000" b="1" dirty="0">
                <a:solidFill>
                  <a:srgbClr val="00B0F0"/>
                </a:solidFill>
              </a:rPr>
              <a:t>Expected </a:t>
            </a:r>
            <a:r>
              <a:rPr lang="en-GB" altLang="en-US" sz="2000" b="1" dirty="0" smtClean="0">
                <a:solidFill>
                  <a:srgbClr val="00B0F0"/>
                </a:solidFill>
              </a:rPr>
              <a:t>Outcome: </a:t>
            </a:r>
            <a:r>
              <a:rPr lang="en-GB" altLang="en-US" sz="2000" dirty="0" smtClean="0">
                <a:solidFill>
                  <a:srgbClr val="00B0F0"/>
                </a:solidFill>
              </a:rPr>
              <a:t>The combination of the round robin and supporting work examples are intended to build industry understanding and consensus of the new edition of IEC 61400-12-1.</a:t>
            </a:r>
          </a:p>
        </p:txBody>
      </p:sp>
    </p:spTree>
    <p:extLst>
      <p:ext uri="{BB962C8B-B14F-4D97-AF65-F5344CB8AC3E}">
        <p14:creationId xmlns:p14="http://schemas.microsoft.com/office/powerpoint/2010/main" val="3470647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Proposed Timeline (2016)</a:t>
            </a:r>
            <a:endParaRPr lang="en-GB" altLang="en-US" sz="3200" b="1" dirty="0">
              <a:solidFill>
                <a:srgbClr val="00B0F0"/>
              </a:solidFill>
            </a:endParaRPr>
          </a:p>
        </p:txBody>
      </p:sp>
      <p:sp>
        <p:nvSpPr>
          <p:cNvPr id="5" name="TextBox 6"/>
          <p:cNvSpPr txBox="1">
            <a:spLocks noChangeArrowheads="1"/>
          </p:cNvSpPr>
          <p:nvPr/>
        </p:nvSpPr>
        <p:spPr bwMode="auto">
          <a:xfrm>
            <a:off x="-36512" y="836712"/>
            <a:ext cx="5976664"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176213" indent="-176213">
              <a:buFont typeface="Arial" panose="020B0604020202020204" pitchFamily="34" charset="0"/>
              <a:buChar char="•"/>
              <a:tabLst>
                <a:tab pos="265113" algn="l"/>
              </a:tabLst>
            </a:pPr>
            <a:r>
              <a:rPr lang="en-GB" altLang="en-US" sz="2000" b="1" dirty="0" smtClean="0">
                <a:solidFill>
                  <a:srgbClr val="00B0F0"/>
                </a:solidFill>
              </a:rPr>
              <a:t>July </a:t>
            </a:r>
            <a:r>
              <a:rPr lang="en-GB" altLang="en-US" sz="2000" b="1" dirty="0">
                <a:solidFill>
                  <a:srgbClr val="00B0F0"/>
                </a:solidFill>
              </a:rPr>
              <a:t>and </a:t>
            </a:r>
            <a:r>
              <a:rPr lang="en-GB" altLang="en-US" sz="2000" b="1" dirty="0" smtClean="0">
                <a:solidFill>
                  <a:srgbClr val="00B0F0"/>
                </a:solidFill>
              </a:rPr>
              <a:t>August</a:t>
            </a:r>
            <a:r>
              <a:rPr lang="en-GB" altLang="en-US" sz="2000" dirty="0" smtClean="0">
                <a:solidFill>
                  <a:srgbClr val="00B0F0"/>
                </a:solidFill>
              </a:rPr>
              <a:t>: </a:t>
            </a:r>
            <a:r>
              <a:rPr lang="en-GB" altLang="en-US" sz="2000" dirty="0">
                <a:solidFill>
                  <a:srgbClr val="00B0F0"/>
                </a:solidFill>
              </a:rPr>
              <a:t>Distribute round robin dataset and instructions to registered participants. </a:t>
            </a:r>
            <a:endParaRPr lang="en-GB" altLang="en-US" sz="2000" dirty="0" smtClean="0">
              <a:solidFill>
                <a:srgbClr val="00B0F0"/>
              </a:solidFill>
            </a:endParaRPr>
          </a:p>
          <a:p>
            <a:pPr marL="176213" indent="-176213">
              <a:buFont typeface="Arial" panose="020B0604020202020204" pitchFamily="34" charset="0"/>
              <a:buChar cha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a:solidFill>
                  <a:srgbClr val="00B0F0"/>
                </a:solidFill>
              </a:rPr>
              <a:t>01 </a:t>
            </a:r>
            <a:r>
              <a:rPr lang="en-GB" altLang="en-US" sz="2000" b="1" dirty="0" smtClean="0">
                <a:solidFill>
                  <a:srgbClr val="00B0F0"/>
                </a:solidFill>
              </a:rPr>
              <a:t>September</a:t>
            </a:r>
            <a:r>
              <a:rPr lang="en-GB" altLang="en-US" sz="2000" dirty="0" smtClean="0">
                <a:solidFill>
                  <a:srgbClr val="00B0F0"/>
                </a:solidFill>
              </a:rPr>
              <a:t>: </a:t>
            </a:r>
            <a:r>
              <a:rPr lang="en-GB" altLang="en-US" sz="2000" dirty="0">
                <a:solidFill>
                  <a:srgbClr val="00B0F0"/>
                </a:solidFill>
              </a:rPr>
              <a:t>Results due to be summarized and presented at PCWG meeting on 07 September in Pamplona</a:t>
            </a:r>
          </a:p>
          <a:p>
            <a:pPr marL="176213" indent="-176213">
              <a:buFont typeface="Arial" panose="020B0604020202020204" pitchFamily="34" charset="0"/>
              <a:buChar char="•"/>
              <a:tabLst>
                <a:tab pos="265113" algn="l"/>
              </a:tabLst>
            </a:pPr>
            <a:endParaRPr lang="en-GB" altLang="en-US" sz="2000" dirty="0" smtClean="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September</a:t>
            </a:r>
            <a:r>
              <a:rPr lang="en-GB" altLang="en-US" sz="2000" dirty="0" smtClean="0">
                <a:solidFill>
                  <a:srgbClr val="00B0F0"/>
                </a:solidFill>
              </a:rPr>
              <a:t>: </a:t>
            </a:r>
            <a:r>
              <a:rPr lang="en-GB" altLang="en-US" sz="2000" dirty="0">
                <a:solidFill>
                  <a:srgbClr val="00B0F0"/>
                </a:solidFill>
              </a:rPr>
              <a:t>Present a summary of results and then investigate differences and identify clarifications to be provided in a second exercise, if justified.</a:t>
            </a:r>
          </a:p>
          <a:p>
            <a:pPr marL="176213" indent="-176213">
              <a:buFont typeface="Arial" panose="020B0604020202020204" pitchFamily="34" charset="0"/>
              <a:buChar char="•"/>
              <a:tabLst>
                <a:tab pos="265113" algn="l"/>
              </a:tabLst>
            </a:pPr>
            <a:endParaRPr lang="en-GB" altLang="en-US" sz="2000" dirty="0" smtClean="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October</a:t>
            </a:r>
            <a:r>
              <a:rPr lang="en-GB" altLang="en-US" sz="2000" dirty="0" smtClean="0">
                <a:solidFill>
                  <a:srgbClr val="00B0F0"/>
                </a:solidFill>
              </a:rPr>
              <a:t>: </a:t>
            </a:r>
            <a:r>
              <a:rPr lang="en-GB" altLang="en-US" sz="2000" dirty="0">
                <a:solidFill>
                  <a:srgbClr val="00B0F0"/>
                </a:solidFill>
              </a:rPr>
              <a:t>Request second round robin be conducted, results due by end of month.</a:t>
            </a:r>
          </a:p>
          <a:p>
            <a:pPr marL="176213" indent="-176213">
              <a:buFont typeface="Arial" panose="020B0604020202020204" pitchFamily="34" charset="0"/>
              <a:buChar char="•"/>
              <a:tabLst>
                <a:tab pos="265113" algn="l"/>
              </a:tabLst>
            </a:pPr>
            <a:endParaRPr lang="en-GB" altLang="en-US" sz="2000" dirty="0" smtClean="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November</a:t>
            </a:r>
            <a:r>
              <a:rPr lang="en-GB" altLang="en-US" sz="2000" dirty="0" smtClean="0">
                <a:solidFill>
                  <a:srgbClr val="00B0F0"/>
                </a:solidFill>
              </a:rPr>
              <a:t>: </a:t>
            </a:r>
            <a:r>
              <a:rPr lang="en-GB" altLang="en-US" sz="2000" dirty="0">
                <a:solidFill>
                  <a:srgbClr val="00B0F0"/>
                </a:solidFill>
              </a:rPr>
              <a:t>Collect final results, prepare summaries for PCWG meeting in Glasgow week of 12 December</a:t>
            </a:r>
            <a:r>
              <a:rPr lang="en-GB" altLang="en-US" sz="2000" dirty="0" smtClean="0">
                <a:solidFill>
                  <a:srgbClr val="00B0F0"/>
                </a:solidFill>
              </a:rPr>
              <a:t>.</a:t>
            </a:r>
          </a:p>
          <a:p>
            <a:pPr marL="176213" indent="-176213">
              <a:buFont typeface="Arial" panose="020B0604020202020204" pitchFamily="34" charset="0"/>
              <a:buChar cha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December</a:t>
            </a:r>
            <a:r>
              <a:rPr lang="en-GB" altLang="en-US" sz="2000" dirty="0" smtClean="0">
                <a:solidFill>
                  <a:srgbClr val="00B0F0"/>
                </a:solidFill>
              </a:rPr>
              <a:t>: Presentation of final results at December PCWG meeting.</a:t>
            </a:r>
          </a:p>
        </p:txBody>
      </p:sp>
      <p:cxnSp>
        <p:nvCxnSpPr>
          <p:cNvPr id="4" name="Straight Connector 3"/>
          <p:cNvCxnSpPr/>
          <p:nvPr/>
        </p:nvCxnSpPr>
        <p:spPr>
          <a:xfrm>
            <a:off x="5796136" y="764704"/>
            <a:ext cx="0" cy="5904656"/>
          </a:xfrm>
          <a:prstGeom prst="line">
            <a:avLst/>
          </a:prstGeom>
          <a:ln w="222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9512" y="548680"/>
            <a:ext cx="2721130" cy="369332"/>
          </a:xfrm>
          <a:prstGeom prst="rect">
            <a:avLst/>
          </a:prstGeom>
          <a:noFill/>
        </p:spPr>
        <p:txBody>
          <a:bodyPr wrap="none" rtlCol="0">
            <a:spAutoFit/>
          </a:bodyPr>
          <a:lstStyle/>
          <a:p>
            <a:r>
              <a:rPr lang="en-GB" b="1" dirty="0" smtClean="0"/>
              <a:t>Round Robin (IEA Task 32) </a:t>
            </a:r>
            <a:endParaRPr lang="en-GB" b="1" dirty="0"/>
          </a:p>
        </p:txBody>
      </p:sp>
      <p:sp>
        <p:nvSpPr>
          <p:cNvPr id="7" name="TextBox 6"/>
          <p:cNvSpPr txBox="1"/>
          <p:nvPr/>
        </p:nvSpPr>
        <p:spPr>
          <a:xfrm>
            <a:off x="5918392" y="548680"/>
            <a:ext cx="2686056" cy="369332"/>
          </a:xfrm>
          <a:prstGeom prst="rect">
            <a:avLst/>
          </a:prstGeom>
          <a:noFill/>
        </p:spPr>
        <p:txBody>
          <a:bodyPr wrap="none" rtlCol="0">
            <a:spAutoFit/>
          </a:bodyPr>
          <a:lstStyle/>
          <a:p>
            <a:r>
              <a:rPr lang="en-GB" b="1" dirty="0" smtClean="0"/>
              <a:t>Worked Examples (PCWG)</a:t>
            </a:r>
            <a:endParaRPr lang="en-GB" b="1" dirty="0"/>
          </a:p>
        </p:txBody>
      </p:sp>
      <p:sp>
        <p:nvSpPr>
          <p:cNvPr id="8" name="Rectangle 7"/>
          <p:cNvSpPr/>
          <p:nvPr/>
        </p:nvSpPr>
        <p:spPr>
          <a:xfrm>
            <a:off x="5846384" y="836712"/>
            <a:ext cx="3190112" cy="6247864"/>
          </a:xfrm>
          <a:prstGeom prst="rect">
            <a:avLst/>
          </a:prstGeom>
        </p:spPr>
        <p:txBody>
          <a:bodyPr wrap="square">
            <a:spAutoFit/>
          </a:bodyPr>
          <a:lstStyle/>
          <a:p>
            <a:pPr marL="88900" indent="-88900">
              <a:buFont typeface="Arial" panose="020B0604020202020204" pitchFamily="34" charset="0"/>
              <a:buChar char="•"/>
              <a:tabLst>
                <a:tab pos="88900" algn="l"/>
              </a:tabLst>
            </a:pPr>
            <a:r>
              <a:rPr lang="en-GB" altLang="en-US" sz="2000" dirty="0" smtClean="0">
                <a:solidFill>
                  <a:srgbClr val="00B0F0"/>
                </a:solidFill>
              </a:rPr>
              <a:t> </a:t>
            </a:r>
            <a:r>
              <a:rPr lang="en-GB" altLang="en-US" sz="2000" b="1" dirty="0" smtClean="0">
                <a:solidFill>
                  <a:srgbClr val="00B0F0"/>
                </a:solidFill>
              </a:rPr>
              <a:t>July &amp; August</a:t>
            </a:r>
            <a:r>
              <a:rPr lang="en-GB" altLang="en-US" sz="2000" dirty="0" smtClean="0">
                <a:solidFill>
                  <a:srgbClr val="00B0F0"/>
                </a:solidFill>
              </a:rPr>
              <a:t>: Preparation of work examples. Initial presentation of examples at August PCWG Meeting.</a:t>
            </a:r>
          </a:p>
          <a:p>
            <a:pP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September</a:t>
            </a:r>
            <a:r>
              <a:rPr lang="en-GB" altLang="en-US" sz="2000" dirty="0" smtClean="0">
                <a:solidFill>
                  <a:srgbClr val="00B0F0"/>
                </a:solidFill>
              </a:rPr>
              <a:t>: </a:t>
            </a:r>
            <a:r>
              <a:rPr lang="en-GB" altLang="en-US" sz="2000" dirty="0">
                <a:solidFill>
                  <a:srgbClr val="00B0F0"/>
                </a:solidFill>
              </a:rPr>
              <a:t>Preparation of </a:t>
            </a:r>
            <a:r>
              <a:rPr lang="en-GB" altLang="en-US" sz="2000" dirty="0" smtClean="0">
                <a:solidFill>
                  <a:srgbClr val="00B0F0"/>
                </a:solidFill>
              </a:rPr>
              <a:t>full suite of worked examples at September PCWG Meeting. Release of worked examples on PCWG </a:t>
            </a:r>
            <a:r>
              <a:rPr lang="en-GB" altLang="en-US" sz="2000" dirty="0" err="1" smtClean="0">
                <a:solidFill>
                  <a:srgbClr val="00B0F0"/>
                </a:solidFill>
              </a:rPr>
              <a:t>DropBox</a:t>
            </a:r>
            <a:r>
              <a:rPr lang="en-GB" altLang="en-US" sz="2000" dirty="0" smtClean="0">
                <a:solidFill>
                  <a:srgbClr val="00B0F0"/>
                </a:solidFill>
              </a:rPr>
              <a:t>.</a:t>
            </a:r>
          </a:p>
          <a:p>
            <a:pPr marL="176213" indent="-176213">
              <a:buFont typeface="Arial" panose="020B0604020202020204" pitchFamily="34" charset="0"/>
              <a:buChar cha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October &amp; November</a:t>
            </a:r>
            <a:r>
              <a:rPr lang="en-GB" altLang="en-US" sz="2000" dirty="0" smtClean="0">
                <a:solidFill>
                  <a:srgbClr val="00B0F0"/>
                </a:solidFill>
              </a:rPr>
              <a:t>: IEA32 &amp; PCWG feedback on worked examples.</a:t>
            </a:r>
          </a:p>
          <a:p>
            <a:pPr marL="176213" indent="-176213">
              <a:buFont typeface="Arial" panose="020B0604020202020204" pitchFamily="34" charset="0"/>
              <a:buChar char="•"/>
              <a:tabLst>
                <a:tab pos="265113" algn="l"/>
              </a:tabLst>
            </a:pPr>
            <a:endParaRPr lang="en-GB" altLang="en-US" sz="2000" b="1"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December</a:t>
            </a:r>
            <a:r>
              <a:rPr lang="en-GB" altLang="en-US" sz="2000" dirty="0" smtClean="0">
                <a:solidFill>
                  <a:srgbClr val="00B0F0"/>
                </a:solidFill>
              </a:rPr>
              <a:t>: Public publication of work examples (ww.pcwg.org)</a:t>
            </a:r>
            <a:endParaRPr lang="en-GB" altLang="en-US" sz="2000" dirty="0">
              <a:solidFill>
                <a:srgbClr val="00B0F0"/>
              </a:solidFill>
            </a:endParaRPr>
          </a:p>
          <a:p>
            <a:pPr>
              <a:tabLst>
                <a:tab pos="265113" algn="l"/>
              </a:tabLst>
            </a:pPr>
            <a:endParaRPr lang="en-GB" altLang="en-US" sz="2000" dirty="0">
              <a:solidFill>
                <a:srgbClr val="00B0F0"/>
              </a:solidFill>
            </a:endParaRPr>
          </a:p>
        </p:txBody>
      </p:sp>
    </p:spTree>
    <p:extLst>
      <p:ext uri="{BB962C8B-B14F-4D97-AF65-F5344CB8AC3E}">
        <p14:creationId xmlns:p14="http://schemas.microsoft.com/office/powerpoint/2010/main" val="98354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11663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Task 32 Round Robin: How to Participate?</a:t>
            </a:r>
            <a:endParaRPr lang="en-GB" altLang="en-US" sz="3200" b="1" dirty="0">
              <a:solidFill>
                <a:srgbClr val="00B0F0"/>
              </a:solidFill>
            </a:endParaRPr>
          </a:p>
        </p:txBody>
      </p:sp>
      <p:sp>
        <p:nvSpPr>
          <p:cNvPr id="5" name="TextBox 6"/>
          <p:cNvSpPr txBox="1">
            <a:spLocks noChangeArrowheads="1"/>
          </p:cNvSpPr>
          <p:nvPr/>
        </p:nvSpPr>
        <p:spPr bwMode="auto">
          <a:xfrm>
            <a:off x="27783" y="980728"/>
            <a:ext cx="8936705"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457200" indent="-457200">
              <a:buFont typeface="Arial" panose="020B0604020202020204" pitchFamily="34" charset="0"/>
              <a:buChar char="•"/>
            </a:pPr>
            <a:r>
              <a:rPr lang="en-GB" altLang="en-US" sz="2000" dirty="0" smtClean="0">
                <a:solidFill>
                  <a:srgbClr val="00B0F0"/>
                </a:solidFill>
              </a:rPr>
              <a:t>Please register </a:t>
            </a:r>
            <a:r>
              <a:rPr lang="en-GB" altLang="en-US" sz="2000" dirty="0">
                <a:solidFill>
                  <a:srgbClr val="00B0F0"/>
                </a:solidFill>
              </a:rPr>
              <a:t>by sending an email to the </a:t>
            </a:r>
            <a:r>
              <a:rPr lang="en-GB" altLang="en-US" sz="2000" dirty="0" smtClean="0">
                <a:solidFill>
                  <a:srgbClr val="00B0F0"/>
                </a:solidFill>
              </a:rPr>
              <a:t>IEA Task 32 Operating </a:t>
            </a:r>
            <a:r>
              <a:rPr lang="en-GB" altLang="en-US" sz="2000" dirty="0">
                <a:solidFill>
                  <a:srgbClr val="00B0F0"/>
                </a:solidFill>
              </a:rPr>
              <a:t>Agent Representative David </a:t>
            </a:r>
            <a:r>
              <a:rPr lang="en-GB" altLang="en-US" sz="2000" dirty="0" err="1">
                <a:solidFill>
                  <a:srgbClr val="00B0F0"/>
                </a:solidFill>
              </a:rPr>
              <a:t>Schlipf</a:t>
            </a:r>
            <a:r>
              <a:rPr lang="en-GB" altLang="en-US" sz="2000" dirty="0">
                <a:solidFill>
                  <a:srgbClr val="00B0F0"/>
                </a:solidFill>
              </a:rPr>
              <a:t> (</a:t>
            </a:r>
            <a:r>
              <a:rPr lang="en-GB" altLang="en-US" sz="2000" b="1" dirty="0">
                <a:solidFill>
                  <a:srgbClr val="00B0F0"/>
                </a:solidFill>
              </a:rPr>
              <a:t>IEAWind.Task32@ifb.uni-stuttgart.de</a:t>
            </a:r>
            <a:r>
              <a:rPr lang="en-GB" altLang="en-US" sz="2000" dirty="0">
                <a:solidFill>
                  <a:srgbClr val="00B0F0"/>
                </a:solidFill>
              </a:rPr>
              <a:t>).</a:t>
            </a:r>
          </a:p>
          <a:p>
            <a:pPr marL="457200" indent="-457200">
              <a:buFont typeface="Arial" panose="020B0604020202020204" pitchFamily="34" charset="0"/>
              <a:buChar char="•"/>
            </a:pPr>
            <a:endParaRPr lang="en-GB" altLang="en-US" sz="2000" dirty="0">
              <a:solidFill>
                <a:srgbClr val="00B0F0"/>
              </a:solidFill>
            </a:endParaRPr>
          </a:p>
          <a:p>
            <a:pPr marL="457200" indent="-457200">
              <a:buFont typeface="Arial" panose="020B0604020202020204" pitchFamily="34" charset="0"/>
              <a:buChar char="•"/>
            </a:pPr>
            <a:r>
              <a:rPr lang="en-GB" altLang="en-US" sz="2000" dirty="0">
                <a:solidFill>
                  <a:srgbClr val="00B0F0"/>
                </a:solidFill>
              </a:rPr>
              <a:t>Please state in your registration email: </a:t>
            </a:r>
          </a:p>
          <a:p>
            <a:pPr marL="457200" indent="-457200">
              <a:buFont typeface="Arial" panose="020B0604020202020204" pitchFamily="34" charset="0"/>
              <a:buChar char="•"/>
            </a:pPr>
            <a:endParaRPr lang="en-GB" altLang="en-US" sz="2000" dirty="0">
              <a:solidFill>
                <a:srgbClr val="00B0F0"/>
              </a:solidFill>
            </a:endParaRPr>
          </a:p>
          <a:p>
            <a:pPr marL="1200150" lvl="1" indent="-457200">
              <a:buFont typeface="Courier New" panose="02070309020205020404" pitchFamily="49" charset="0"/>
              <a:buChar char="o"/>
            </a:pPr>
            <a:r>
              <a:rPr lang="en-GB" altLang="en-US" sz="2000" dirty="0" smtClean="0">
                <a:solidFill>
                  <a:srgbClr val="00B0F0"/>
                </a:solidFill>
              </a:rPr>
              <a:t>Name </a:t>
            </a:r>
            <a:r>
              <a:rPr lang="en-GB" altLang="en-US" sz="2000" dirty="0">
                <a:solidFill>
                  <a:srgbClr val="00B0F0"/>
                </a:solidFill>
              </a:rPr>
              <a:t>and Institution, Member country </a:t>
            </a:r>
          </a:p>
          <a:p>
            <a:pPr marL="1200150" lvl="1" indent="-457200">
              <a:buFont typeface="Courier New" panose="02070309020205020404" pitchFamily="49" charset="0"/>
              <a:buChar char="o"/>
            </a:pPr>
            <a:r>
              <a:rPr lang="en-GB" altLang="en-US" sz="2000" dirty="0" smtClean="0">
                <a:solidFill>
                  <a:srgbClr val="00B0F0"/>
                </a:solidFill>
              </a:rPr>
              <a:t>Stakeholder </a:t>
            </a:r>
            <a:r>
              <a:rPr lang="en-GB" altLang="en-US" sz="2000" dirty="0">
                <a:solidFill>
                  <a:srgbClr val="00B0F0"/>
                </a:solidFill>
              </a:rPr>
              <a:t>role (e.g. system developer, end user, </a:t>
            </a:r>
            <a:r>
              <a:rPr lang="en-GB" altLang="en-US" sz="2000" dirty="0" err="1">
                <a:solidFill>
                  <a:srgbClr val="00B0F0"/>
                </a:solidFill>
              </a:rPr>
              <a:t>lidar</a:t>
            </a:r>
            <a:r>
              <a:rPr lang="en-GB" altLang="en-US" sz="2000" dirty="0">
                <a:solidFill>
                  <a:srgbClr val="00B0F0"/>
                </a:solidFill>
              </a:rPr>
              <a:t> supplier, academic, …). </a:t>
            </a:r>
          </a:p>
          <a:p>
            <a:pPr marL="1200150" lvl="1" indent="-457200">
              <a:buFont typeface="Courier New" panose="02070309020205020404" pitchFamily="49" charset="0"/>
              <a:buChar char="o"/>
            </a:pPr>
            <a:r>
              <a:rPr lang="en-GB" altLang="en-US" sz="2000" dirty="0" smtClean="0">
                <a:solidFill>
                  <a:srgbClr val="00B0F0"/>
                </a:solidFill>
              </a:rPr>
              <a:t>Do </a:t>
            </a:r>
            <a:r>
              <a:rPr lang="en-GB" altLang="en-US" sz="2000" dirty="0">
                <a:solidFill>
                  <a:srgbClr val="00B0F0"/>
                </a:solidFill>
              </a:rPr>
              <a:t>you intent to participate in the round robin and also attend the workshop? </a:t>
            </a:r>
          </a:p>
          <a:p>
            <a:pPr marL="457200" indent="-457200">
              <a:buFont typeface="Arial" panose="020B0604020202020204" pitchFamily="34" charset="0"/>
              <a:buChar char="•"/>
            </a:pPr>
            <a:endParaRPr lang="en-GB" altLang="en-US" sz="2000" dirty="0">
              <a:solidFill>
                <a:srgbClr val="00B0F0"/>
              </a:solidFill>
            </a:endParaRPr>
          </a:p>
          <a:p>
            <a:pPr marL="457200" indent="-457200">
              <a:buFont typeface="Arial" panose="020B0604020202020204" pitchFamily="34" charset="0"/>
              <a:buChar char="•"/>
            </a:pPr>
            <a:r>
              <a:rPr lang="en-GB" altLang="en-US" sz="2000" dirty="0">
                <a:solidFill>
                  <a:srgbClr val="00B0F0"/>
                </a:solidFill>
              </a:rPr>
              <a:t>Please register </a:t>
            </a:r>
            <a:r>
              <a:rPr lang="en-GB" altLang="en-US" sz="2000" dirty="0" smtClean="0">
                <a:solidFill>
                  <a:srgbClr val="00B0F0"/>
                </a:solidFill>
              </a:rPr>
              <a:t>by the </a:t>
            </a:r>
            <a:r>
              <a:rPr lang="en-GB" altLang="en-US" sz="2000" b="1" dirty="0" smtClean="0">
                <a:solidFill>
                  <a:srgbClr val="FF0000"/>
                </a:solidFill>
              </a:rPr>
              <a:t>end of August </a:t>
            </a:r>
            <a:r>
              <a:rPr lang="en-GB" altLang="en-US" sz="2000" b="1" dirty="0">
                <a:solidFill>
                  <a:srgbClr val="FF0000"/>
                </a:solidFill>
              </a:rPr>
              <a:t>2016</a:t>
            </a:r>
            <a:r>
              <a:rPr lang="en-GB" altLang="en-US" sz="2000" dirty="0">
                <a:solidFill>
                  <a:srgbClr val="00B0F0"/>
                </a:solidFill>
              </a:rPr>
              <a:t>. Upon registration, the participants will receive a set of instructions for participating in the round robin. Participation in the round robin is not a commitment to attend the workshop. An invitation and details for the workshop will be provided at a later date. </a:t>
            </a:r>
          </a:p>
        </p:txBody>
      </p:sp>
    </p:spTree>
    <p:extLst>
      <p:ext uri="{BB962C8B-B14F-4D97-AF65-F5344CB8AC3E}">
        <p14:creationId xmlns:p14="http://schemas.microsoft.com/office/powerpoint/2010/main" val="207126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52728"/>
            <a:ext cx="6408712" cy="560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8690" y="11663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Task 32 Round Robin: </a:t>
            </a:r>
            <a:r>
              <a:rPr lang="en-GB" altLang="en-US" sz="3200" b="1" dirty="0" smtClean="0">
                <a:solidFill>
                  <a:srgbClr val="00B0F0"/>
                </a:solidFill>
              </a:rPr>
              <a:t>Analysis Pathways</a:t>
            </a:r>
            <a:endParaRPr lang="en-GB" altLang="en-US" sz="3200" b="1" dirty="0">
              <a:solidFill>
                <a:srgbClr val="00B0F0"/>
              </a:solidFill>
            </a:endParaRPr>
          </a:p>
        </p:txBody>
      </p:sp>
    </p:spTree>
    <p:extLst>
      <p:ext uri="{BB962C8B-B14F-4D97-AF65-F5344CB8AC3E}">
        <p14:creationId xmlns:p14="http://schemas.microsoft.com/office/powerpoint/2010/main" val="410874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63698"/>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Worked Examples</a:t>
            </a:r>
            <a:endParaRPr lang="en-GB" altLang="en-US" sz="3200" b="1" dirty="0">
              <a:solidFill>
                <a:srgbClr val="00B0F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93818"/>
            <a:ext cx="6336704" cy="614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88224" y="3879046"/>
            <a:ext cx="2443868" cy="2923877"/>
          </a:xfrm>
          <a:prstGeom prst="rect">
            <a:avLst/>
          </a:prstGeom>
          <a:ln w="3175">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b="1" dirty="0" smtClean="0">
                <a:solidFill>
                  <a:schemeClr val="tx1"/>
                </a:solidFill>
              </a:rPr>
              <a:t>Worked Example References</a:t>
            </a:r>
            <a:r>
              <a:rPr lang="en-GB" sz="1400" dirty="0" smtClean="0">
                <a:solidFill>
                  <a:schemeClr val="tx1"/>
                </a:solidFill>
              </a:rPr>
              <a:t>: </a:t>
            </a:r>
            <a:r>
              <a:rPr lang="en-GB" sz="1000" dirty="0" smtClean="0">
                <a:solidFill>
                  <a:schemeClr val="tx1"/>
                </a:solidFill>
              </a:rPr>
              <a:t/>
            </a:r>
            <a:br>
              <a:rPr lang="en-GB" sz="1000" dirty="0" smtClean="0">
                <a:solidFill>
                  <a:schemeClr val="tx1"/>
                </a:solidFill>
              </a:rPr>
            </a:br>
            <a:r>
              <a:rPr lang="en-GB" sz="1000" dirty="0" smtClean="0">
                <a:solidFill>
                  <a:schemeClr val="tx1"/>
                </a:solidFill>
              </a:rPr>
              <a:t>[1] </a:t>
            </a:r>
            <a:r>
              <a:rPr lang="en-GB" sz="1000" dirty="0" smtClean="0"/>
              <a:t>Lawrence, A., (2016), </a:t>
            </a:r>
            <a:r>
              <a:rPr lang="en-GB" sz="1000" i="1" dirty="0" smtClean="0"/>
              <a:t>Power Curve Measurement Using Method of Bins</a:t>
            </a:r>
            <a:r>
              <a:rPr lang="en-GB" sz="1000" dirty="0" smtClean="0"/>
              <a:t>, </a:t>
            </a:r>
          </a:p>
          <a:p>
            <a:r>
              <a:rPr lang="en-GB" sz="1000" dirty="0" smtClean="0">
                <a:hlinkClick r:id="rId3"/>
              </a:rPr>
              <a:t>TC01-037758</a:t>
            </a:r>
            <a:r>
              <a:rPr lang="en-GB" sz="1000" dirty="0" smtClean="0"/>
              <a:t>, Issue 01</a:t>
            </a:r>
            <a:endParaRPr lang="en-GB" sz="1000" dirty="0" smtClean="0">
              <a:solidFill>
                <a:schemeClr val="tx1"/>
              </a:solidFill>
            </a:endParaRPr>
          </a:p>
          <a:p>
            <a:r>
              <a:rPr lang="en-GB" sz="1000" dirty="0" smtClean="0">
                <a:solidFill>
                  <a:schemeClr val="tx1"/>
                </a:solidFill>
              </a:rPr>
              <a:t>[2] Lawrence, A., (2016), E.2 Combining Uncertainties</a:t>
            </a:r>
          </a:p>
          <a:p>
            <a:r>
              <a:rPr lang="en-GB" sz="1000" dirty="0" smtClean="0">
                <a:solidFill>
                  <a:schemeClr val="tx1"/>
                </a:solidFill>
              </a:rPr>
              <a:t>[3] Lawrence, A., (2016), E.3.1 Cat A Uncertainty in Electric Power</a:t>
            </a:r>
          </a:p>
          <a:p>
            <a:r>
              <a:rPr lang="en-GB" sz="1000" dirty="0" smtClean="0">
                <a:solidFill>
                  <a:schemeClr val="tx1"/>
                </a:solidFill>
              </a:rPr>
              <a:t>[4] </a:t>
            </a:r>
            <a:r>
              <a:rPr lang="en-GB" sz="1000" dirty="0" smtClean="0"/>
              <a:t>Lawrence, A., (2016), E.13.2 Cat B Uncertainty in Electric Power </a:t>
            </a:r>
            <a:endParaRPr lang="en-GB" sz="1000" dirty="0" smtClean="0">
              <a:solidFill>
                <a:schemeClr val="tx1"/>
              </a:solidFill>
            </a:endParaRPr>
          </a:p>
          <a:p>
            <a:r>
              <a:rPr lang="en-GB" sz="1000" dirty="0" smtClean="0">
                <a:solidFill>
                  <a:schemeClr val="tx1"/>
                </a:solidFill>
              </a:rPr>
              <a:t>[5] Lawrence, A., (2016), E.13.3 Cat B Uncertainty in the wind speed measurement</a:t>
            </a:r>
          </a:p>
          <a:p>
            <a:r>
              <a:rPr lang="en-GB" sz="1000" dirty="0" smtClean="0">
                <a:solidFill>
                  <a:schemeClr val="tx1"/>
                </a:solidFill>
              </a:rPr>
              <a:t>[6] </a:t>
            </a:r>
            <a:r>
              <a:rPr lang="en-GB" sz="1000" dirty="0" smtClean="0"/>
              <a:t>Lawrence, A., (2016), E.10 Cat B Uncertainty in Air Density </a:t>
            </a:r>
            <a:endParaRPr lang="en-GB" sz="1000" dirty="0" smtClean="0">
              <a:solidFill>
                <a:schemeClr val="tx1"/>
              </a:solidFill>
            </a:endParaRPr>
          </a:p>
          <a:p>
            <a:r>
              <a:rPr lang="en-GB" sz="1000" dirty="0" smtClean="0">
                <a:solidFill>
                  <a:schemeClr val="tx1"/>
                </a:solidFill>
              </a:rPr>
              <a:t>[7] </a:t>
            </a:r>
            <a:r>
              <a:rPr lang="en-GB" sz="1000" dirty="0" smtClean="0"/>
              <a:t>Lawrence, A., (2016), E.13.15 Cat B Uncertainty for Method related components </a:t>
            </a:r>
            <a:endParaRPr lang="en-GB" sz="1000" dirty="0" smtClean="0">
              <a:solidFill>
                <a:schemeClr val="tx1"/>
              </a:solidFill>
            </a:endParaRPr>
          </a:p>
        </p:txBody>
      </p:sp>
      <p:sp>
        <p:nvSpPr>
          <p:cNvPr id="7" name="Rectangle 6"/>
          <p:cNvSpPr/>
          <p:nvPr/>
        </p:nvSpPr>
        <p:spPr>
          <a:xfrm>
            <a:off x="2339752" y="2787445"/>
            <a:ext cx="4248472" cy="880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887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8690" y="63698"/>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a:solidFill>
                  <a:srgbClr val="00B0F0"/>
                </a:solidFill>
              </a:rPr>
              <a:t>Worked </a:t>
            </a:r>
            <a:r>
              <a:rPr lang="en-GB" altLang="en-US" sz="2400" b="1" dirty="0" smtClean="0">
                <a:solidFill>
                  <a:srgbClr val="00B0F0"/>
                </a:solidFill>
              </a:rPr>
              <a:t>Example: </a:t>
            </a:r>
            <a:r>
              <a:rPr lang="en-GB" altLang="en-US" sz="2400" b="1" dirty="0">
                <a:solidFill>
                  <a:srgbClr val="00B0F0"/>
                </a:solidFill>
              </a:rPr>
              <a:t>Power Curve Measurement Using Method of Bins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841086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044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299695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Questions?</a:t>
            </a:r>
            <a:endParaRPr lang="en-GB" altLang="en-US" sz="3200" b="1" dirty="0">
              <a:solidFill>
                <a:srgbClr val="00B0F0"/>
              </a:solidFill>
            </a:endParaRPr>
          </a:p>
        </p:txBody>
      </p:sp>
    </p:spTree>
    <p:extLst>
      <p:ext uri="{BB962C8B-B14F-4D97-AF65-F5344CB8AC3E}">
        <p14:creationId xmlns:p14="http://schemas.microsoft.com/office/powerpoint/2010/main" val="3108823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7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buFont typeface="Arial" pitchFamily="34" charset="0"/>
          <a:buChar char="•"/>
          <a:defRPr dirty="0" smtClean="0"/>
        </a:defPPr>
      </a:lstStyle>
    </a:tx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6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On-screen Show (4:3)</PresentationFormat>
  <Paragraphs>84</Paragraphs>
  <Slides>9</Slides>
  <Notes>0</Notes>
  <HiddenSlides>0</HiddenSlides>
  <MMClips>0</MMClip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Office Theme</vt:lpstr>
      <vt:lpstr>37_Default Design</vt:lpstr>
      <vt:lpstr>17_Default Design</vt:lpstr>
      <vt:lpstr>16_Default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69</cp:revision>
  <dcterms:created xsi:type="dcterms:W3CDTF">2015-05-07T19:09:35Z</dcterms:created>
  <dcterms:modified xsi:type="dcterms:W3CDTF">2016-08-10T16:50:39Z</dcterms:modified>
</cp:coreProperties>
</file>