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2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F112E-DA62-45CF-93D5-CC42DA9DCF34}" type="datetimeFigureOut">
              <a:rPr lang="en-GB" smtClean="0"/>
              <a:t>08/08/2016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7DA1B-62A4-48EC-9B66-F0508D4F75FA}" type="slidenum">
              <a:rPr lang="en-GB" smtClean="0"/>
              <a:t>‹#›</a:t>
            </a:fld>
            <a:endParaRPr lang="en-GB"/>
          </a:p>
        </p:txBody>
      </p:sp>
    </p:spTree>
    <p:extLst>
      <p:ext uri="{BB962C8B-B14F-4D97-AF65-F5344CB8AC3E}">
        <p14:creationId xmlns:p14="http://schemas.microsoft.com/office/powerpoint/2010/main" val="377071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DD8AE-10EB-644F-97EC-77061D77B01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5162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87776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1393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01446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450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DB6FA-0616-41B6-8CC4-B9A9EF5D93E9}"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0597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0EDB6FA-0616-41B6-8CC4-B9A9EF5D93E9}" type="datetimeFigureOut">
              <a:rPr lang="en-GB" smtClean="0"/>
              <a:t>08/08/2016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2958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0EDB6FA-0616-41B6-8CC4-B9A9EF5D93E9}" type="datetimeFigureOut">
              <a:rPr lang="en-GB" smtClean="0"/>
              <a:t>08/08/2016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96403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0EDB6FA-0616-41B6-8CC4-B9A9EF5D93E9}" type="datetimeFigureOut">
              <a:rPr lang="en-GB" smtClean="0"/>
              <a:t>08/08/2016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410184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DB6FA-0616-41B6-8CC4-B9A9EF5D93E9}" type="datetimeFigureOut">
              <a:rPr lang="en-GB" smtClean="0"/>
              <a:t>08/08/2016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12057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DB6FA-0616-41B6-8CC4-B9A9EF5D93E9}" type="datetimeFigureOut">
              <a:rPr lang="en-GB" smtClean="0"/>
              <a:t>08/08/2016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30774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DB6FA-0616-41B6-8CC4-B9A9EF5D93E9}" type="datetimeFigureOut">
              <a:rPr lang="en-GB" smtClean="0"/>
              <a:t>08/08/2016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98761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DB6FA-0616-41B6-8CC4-B9A9EF5D93E9}" type="datetimeFigureOut">
              <a:rPr lang="en-GB" smtClean="0"/>
              <a:t>08/08/2016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EAE2C-77CA-4841-9404-1F2A88CEA28B}" type="slidenum">
              <a:rPr lang="en-GB" smtClean="0"/>
              <a:t>‹#›</a:t>
            </a:fld>
            <a:endParaRPr lang="en-GB"/>
          </a:p>
        </p:txBody>
      </p:sp>
    </p:spTree>
    <p:extLst>
      <p:ext uri="{BB962C8B-B14F-4D97-AF65-F5344CB8AC3E}">
        <p14:creationId xmlns:p14="http://schemas.microsoft.com/office/powerpoint/2010/main" val="25252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pcwg.p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47422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PCWG Intelligence Sharing Initiative</a:t>
            </a:r>
          </a:p>
          <a:p>
            <a:pPr algn="ctr"/>
            <a:endParaRPr lang="en-GB" altLang="en-US" sz="3200" b="1" dirty="0">
              <a:solidFill>
                <a:srgbClr val="00B0F0"/>
              </a:solidFill>
            </a:endParaRPr>
          </a:p>
          <a:p>
            <a:pPr algn="ctr"/>
            <a:r>
              <a:rPr lang="en-GB" altLang="en-US" sz="3200" b="1" dirty="0" smtClean="0">
                <a:solidFill>
                  <a:srgbClr val="00B0F0"/>
                </a:solidFill>
              </a:rPr>
              <a:t>10 August 2016</a:t>
            </a:r>
          </a:p>
          <a:p>
            <a:pPr algn="ctr"/>
            <a:endParaRPr lang="en-GB" altLang="en-US" sz="3200" b="1" dirty="0">
              <a:solidFill>
                <a:srgbClr val="00B0F0"/>
              </a:solidFill>
            </a:endParaRPr>
          </a:p>
          <a:p>
            <a:pPr algn="ctr"/>
            <a:r>
              <a:rPr lang="en-GB" altLang="en-US" sz="3200" b="1" dirty="0" smtClean="0">
                <a:solidFill>
                  <a:srgbClr val="00B0F0"/>
                </a:solidFill>
              </a:rPr>
              <a:t>NREL, Colorado, US</a:t>
            </a: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1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233"/>
          <a:stretch/>
        </p:blipFill>
        <p:spPr>
          <a:xfrm>
            <a:off x="749322" y="537120"/>
            <a:ext cx="7783118" cy="6276256"/>
          </a:xfrm>
          <a:prstGeom prst="rect">
            <a:avLst/>
          </a:prstGeom>
        </p:spPr>
      </p:pic>
      <p:sp>
        <p:nvSpPr>
          <p:cNvPr id="5" name="TextBox 4"/>
          <p:cNvSpPr txBox="1">
            <a:spLocks noChangeArrowheads="1"/>
          </p:cNvSpPr>
          <p:nvPr/>
        </p:nvSpPr>
        <p:spPr bwMode="auto">
          <a:xfrm>
            <a:off x="-36512" y="4462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Errors by Method (‘Four Cell Matrix’)</a:t>
            </a:r>
            <a:endParaRPr lang="en-GB" altLang="en-US" sz="2400" b="1" dirty="0">
              <a:solidFill>
                <a:srgbClr val="00B0F0"/>
              </a:solidFill>
            </a:endParaRPr>
          </a:p>
        </p:txBody>
      </p:sp>
    </p:spTree>
    <p:extLst>
      <p:ext uri="{BB962C8B-B14F-4D97-AF65-F5344CB8AC3E}">
        <p14:creationId xmlns:p14="http://schemas.microsoft.com/office/powerpoint/2010/main" val="1459799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7016" y="332656"/>
            <a:ext cx="6237312" cy="6237312"/>
          </a:xfrm>
          <a:prstGeom prst="rect">
            <a:avLst/>
          </a:prstGeom>
        </p:spPr>
      </p:pic>
      <p:sp>
        <p:nvSpPr>
          <p:cNvPr id="4" name="TextBox 3"/>
          <p:cNvSpPr txBox="1">
            <a:spLocks noChangeArrowheads="1"/>
          </p:cNvSpPr>
          <p:nvPr/>
        </p:nvSpPr>
        <p:spPr bwMode="auto">
          <a:xfrm>
            <a:off x="-36512" y="4462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Improvements by Method (‘Four Cell Matrix’)</a:t>
            </a:r>
            <a:endParaRPr lang="en-GB" altLang="en-US" sz="2400" b="1" dirty="0">
              <a:solidFill>
                <a:srgbClr val="00B0F0"/>
              </a:solidFill>
            </a:endParaRPr>
          </a:p>
        </p:txBody>
      </p:sp>
    </p:spTree>
    <p:extLst>
      <p:ext uri="{BB962C8B-B14F-4D97-AF65-F5344CB8AC3E}">
        <p14:creationId xmlns:p14="http://schemas.microsoft.com/office/powerpoint/2010/main" val="245869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47422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5200" b="1" dirty="0" smtClean="0">
                <a:solidFill>
                  <a:srgbClr val="00B0F0"/>
                </a:solidFill>
              </a:rPr>
              <a:t>Erroneous Outlier Issue</a:t>
            </a: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149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Power Curves\Working Group\15 - 10 March 2016\Results\BaselineErrorsByRange_SWVersionfrom0.5.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147" y="1976496"/>
            <a:ext cx="6931743" cy="46211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Histogram for ‘Follow Up’ Datasets</a:t>
            </a:r>
            <a:endParaRPr lang="en-GB" altLang="en-US" sz="2400" b="1" dirty="0">
              <a:solidFill>
                <a:srgbClr val="00B0F0"/>
              </a:solidFill>
            </a:endParaRPr>
          </a:p>
        </p:txBody>
      </p:sp>
      <p:sp>
        <p:nvSpPr>
          <p:cNvPr id="6" name="Rectangle 5"/>
          <p:cNvSpPr/>
          <p:nvPr/>
        </p:nvSpPr>
        <p:spPr>
          <a:xfrm>
            <a:off x="383458" y="815680"/>
            <a:ext cx="8303342" cy="1200329"/>
          </a:xfrm>
          <a:prstGeom prst="rect">
            <a:avLst/>
          </a:prstGeom>
        </p:spPr>
        <p:txBody>
          <a:bodyPr wrap="square">
            <a:spAutoFit/>
          </a:bodyPr>
          <a:lstStyle/>
          <a:p>
            <a:pPr marL="285750" indent="-285750">
              <a:buFont typeface="Arial" panose="020B0604020202020204" pitchFamily="34" charset="0"/>
              <a:buChar char="•"/>
            </a:pPr>
            <a:r>
              <a:rPr lang="en-GB" dirty="0" smtClean="0"/>
              <a:t>PCWG participants were asked for permissions to allow the data aggregator to investigate their submissions for sources of error.</a:t>
            </a:r>
          </a:p>
          <a:p>
            <a:pPr marL="285750" indent="-285750">
              <a:buFont typeface="Arial" panose="020B0604020202020204" pitchFamily="34" charset="0"/>
              <a:buChar char="•"/>
            </a:pPr>
            <a:r>
              <a:rPr lang="en-GB" dirty="0" smtClean="0"/>
              <a:t>Owners of 34 datasets responded positivity. A baseline NME histogram for these participants is shown below. </a:t>
            </a:r>
          </a:p>
        </p:txBody>
      </p:sp>
    </p:spTree>
    <p:extLst>
      <p:ext uri="{BB962C8B-B14F-4D97-AF65-F5344CB8AC3E}">
        <p14:creationId xmlns:p14="http://schemas.microsoft.com/office/powerpoint/2010/main" val="381570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Errors by Wind Speed (Outliers Only)</a:t>
            </a:r>
            <a:endParaRPr lang="en-GB" altLang="en-US" sz="2400" b="1" dirty="0">
              <a:solidFill>
                <a:srgbClr val="00B0F0"/>
              </a:solidFill>
            </a:endParaRPr>
          </a:p>
        </p:txBody>
      </p:sp>
      <p:pic>
        <p:nvPicPr>
          <p:cNvPr id="1026" name="Picture 2" descr="D:\Power Curves\Working Group\15 - 10 March 2016\Results\AllErrorsByWSBin_Lines_Baseline_all_SWVersionfrom0.5.9_absGT2p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9" y="1462011"/>
            <a:ext cx="7403497" cy="49356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3458" y="815680"/>
            <a:ext cx="8303342" cy="646331"/>
          </a:xfrm>
          <a:prstGeom prst="rect">
            <a:avLst/>
          </a:prstGeom>
        </p:spPr>
        <p:txBody>
          <a:bodyPr wrap="square">
            <a:spAutoFit/>
          </a:bodyPr>
          <a:lstStyle/>
          <a:p>
            <a:pPr marL="285750" indent="-285750">
              <a:buFont typeface="Arial" panose="020B0604020202020204" pitchFamily="34" charset="0"/>
              <a:buChar char="•"/>
            </a:pPr>
            <a:r>
              <a:rPr lang="en-GB" dirty="0" smtClean="0"/>
              <a:t>The 4 large negative NME outliers all have a distinct ‘by wind speed error signature’.</a:t>
            </a:r>
          </a:p>
          <a:p>
            <a:pPr marL="285750" indent="-285750">
              <a:buFont typeface="Arial" panose="020B0604020202020204" pitchFamily="34" charset="0"/>
              <a:buChar char="•"/>
            </a:pPr>
            <a:r>
              <a:rPr lang="en-GB" b="1" dirty="0" smtClean="0">
                <a:solidFill>
                  <a:srgbClr val="FF0000"/>
                </a:solidFill>
              </a:rPr>
              <a:t>Further investigation is required to ascertain what is going on </a:t>
            </a:r>
            <a:r>
              <a:rPr lang="en-GB" b="1" dirty="0">
                <a:solidFill>
                  <a:srgbClr val="FF0000"/>
                </a:solidFill>
              </a:rPr>
              <a:t>with </a:t>
            </a:r>
            <a:r>
              <a:rPr lang="en-GB" b="1" dirty="0" smtClean="0">
                <a:solidFill>
                  <a:srgbClr val="FF0000"/>
                </a:solidFill>
              </a:rPr>
              <a:t>these datasets.</a:t>
            </a:r>
            <a:endParaRPr lang="en-GB" b="1" dirty="0">
              <a:solidFill>
                <a:srgbClr val="FF0000"/>
              </a:solidFill>
            </a:endParaRPr>
          </a:p>
        </p:txBody>
      </p:sp>
      <p:sp>
        <p:nvSpPr>
          <p:cNvPr id="8" name="Rounded Rectangle 7"/>
          <p:cNvSpPr/>
          <p:nvPr/>
        </p:nvSpPr>
        <p:spPr>
          <a:xfrm>
            <a:off x="6430296" y="2462981"/>
            <a:ext cx="1622323" cy="30086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717353" y="3098046"/>
            <a:ext cx="2476971" cy="646331"/>
          </a:xfrm>
          <a:prstGeom prst="rect">
            <a:avLst/>
          </a:prstGeom>
          <a:noFill/>
        </p:spPr>
        <p:txBody>
          <a:bodyPr wrap="square" rtlCol="0">
            <a:spAutoFit/>
          </a:bodyPr>
          <a:lstStyle/>
          <a:p>
            <a:pPr algn="ctr"/>
            <a:r>
              <a:rPr lang="en-GB" b="1" dirty="0" smtClean="0">
                <a:solidFill>
                  <a:srgbClr val="FF0000"/>
                </a:solidFill>
              </a:rPr>
              <a:t>Large errors at high wind speeds</a:t>
            </a:r>
            <a:endParaRPr lang="en-GB" b="1" dirty="0">
              <a:solidFill>
                <a:srgbClr val="FF0000"/>
              </a:solidFill>
            </a:endParaRPr>
          </a:p>
        </p:txBody>
      </p:sp>
      <p:cxnSp>
        <p:nvCxnSpPr>
          <p:cNvPr id="11" name="Straight Arrow Connector 10"/>
          <p:cNvCxnSpPr/>
          <p:nvPr/>
        </p:nvCxnSpPr>
        <p:spPr>
          <a:xfrm>
            <a:off x="5353665" y="3744377"/>
            <a:ext cx="840199" cy="36045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15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Errors by Wind Speed (Non-outliers)</a:t>
            </a:r>
            <a:endParaRPr lang="en-GB" altLang="en-US" sz="2400" b="1" dirty="0">
              <a:solidFill>
                <a:srgbClr val="00B0F0"/>
              </a:solidFill>
            </a:endParaRPr>
          </a:p>
        </p:txBody>
      </p:sp>
      <p:pic>
        <p:nvPicPr>
          <p:cNvPr id="2050" name="Picture 2" descr="D:\Power Curves\Working Group\15 - 10 March 2016\Results\AllErrorsByWSBin_Lines_Baseline_all_SWVersionfrom0.5.9_absLTEq2p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65" y="1568101"/>
            <a:ext cx="7558761" cy="5039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3458" y="815680"/>
            <a:ext cx="8303342" cy="923330"/>
          </a:xfrm>
          <a:prstGeom prst="rect">
            <a:avLst/>
          </a:prstGeom>
        </p:spPr>
        <p:txBody>
          <a:bodyPr wrap="square">
            <a:spAutoFit/>
          </a:bodyPr>
          <a:lstStyle/>
          <a:p>
            <a:pPr marL="285750" indent="-285750">
              <a:buFont typeface="Arial" panose="020B0604020202020204" pitchFamily="34" charset="0"/>
              <a:buChar char="•"/>
            </a:pPr>
            <a:r>
              <a:rPr lang="en-GB" dirty="0" smtClean="0"/>
              <a:t>The ‘by wind speed’ errors of the non-outliers look more reasonable, although some notable behaviour is observed (as highlighted).</a:t>
            </a:r>
          </a:p>
          <a:p>
            <a:pPr marL="285750" indent="-285750">
              <a:buFont typeface="Arial" panose="020B0604020202020204" pitchFamily="34" charset="0"/>
              <a:buChar char="•"/>
            </a:pPr>
            <a:r>
              <a:rPr lang="en-GB" b="1" dirty="0" smtClean="0">
                <a:solidFill>
                  <a:srgbClr val="FF0000"/>
                </a:solidFill>
              </a:rPr>
              <a:t>Re-plot once interpolation issue is resolved.</a:t>
            </a:r>
            <a:endParaRPr lang="en-GB" b="1" dirty="0">
              <a:solidFill>
                <a:srgbClr val="FF0000"/>
              </a:solidFill>
            </a:endParaRPr>
          </a:p>
        </p:txBody>
      </p:sp>
      <p:sp>
        <p:nvSpPr>
          <p:cNvPr id="6" name="TextBox 5"/>
          <p:cNvSpPr txBox="1"/>
          <p:nvPr/>
        </p:nvSpPr>
        <p:spPr>
          <a:xfrm>
            <a:off x="5311052" y="4259948"/>
            <a:ext cx="3655965" cy="369332"/>
          </a:xfrm>
          <a:prstGeom prst="rect">
            <a:avLst/>
          </a:prstGeom>
          <a:noFill/>
        </p:spPr>
        <p:txBody>
          <a:bodyPr wrap="square" rtlCol="0">
            <a:spAutoFit/>
          </a:bodyPr>
          <a:lstStyle/>
          <a:p>
            <a:pPr algn="ctr"/>
            <a:r>
              <a:rPr lang="en-GB" b="1" dirty="0" smtClean="0"/>
              <a:t>Notable behaviour for ‘red’ dataset.</a:t>
            </a:r>
            <a:endParaRPr lang="en-GB" b="1" dirty="0"/>
          </a:p>
        </p:txBody>
      </p:sp>
      <p:cxnSp>
        <p:nvCxnSpPr>
          <p:cNvPr id="7" name="Straight Arrow Connector 6"/>
          <p:cNvCxnSpPr/>
          <p:nvPr/>
        </p:nvCxnSpPr>
        <p:spPr>
          <a:xfrm flipH="1">
            <a:off x="6031593" y="4629280"/>
            <a:ext cx="472864" cy="65064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80662" y="3350465"/>
            <a:ext cx="5088499" cy="369332"/>
          </a:xfrm>
          <a:prstGeom prst="rect">
            <a:avLst/>
          </a:prstGeom>
          <a:noFill/>
        </p:spPr>
        <p:txBody>
          <a:bodyPr wrap="square" rtlCol="0">
            <a:spAutoFit/>
          </a:bodyPr>
          <a:lstStyle/>
          <a:p>
            <a:pPr algn="ctr"/>
            <a:r>
              <a:rPr lang="en-GB" b="1" dirty="0" smtClean="0"/>
              <a:t>Notable behaviour for ‘blue’ dataset.</a:t>
            </a:r>
            <a:endParaRPr lang="en-GB" b="1" dirty="0"/>
          </a:p>
        </p:txBody>
      </p:sp>
      <p:cxnSp>
        <p:nvCxnSpPr>
          <p:cNvPr id="10" name="Straight Arrow Connector 9"/>
          <p:cNvCxnSpPr/>
          <p:nvPr/>
        </p:nvCxnSpPr>
        <p:spPr>
          <a:xfrm flipH="1">
            <a:off x="3293309" y="3653551"/>
            <a:ext cx="472864" cy="65064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705400" y="2714570"/>
            <a:ext cx="472864" cy="126430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85486" y="2529904"/>
            <a:ext cx="5088499" cy="369332"/>
          </a:xfrm>
          <a:prstGeom prst="rect">
            <a:avLst/>
          </a:prstGeom>
          <a:noFill/>
        </p:spPr>
        <p:txBody>
          <a:bodyPr wrap="square" rtlCol="0">
            <a:spAutoFit/>
          </a:bodyPr>
          <a:lstStyle/>
          <a:p>
            <a:r>
              <a:rPr lang="en-GB" b="1" dirty="0" smtClean="0"/>
              <a:t>Interpolation Issue</a:t>
            </a:r>
            <a:endParaRPr lang="en-GB" b="1" dirty="0"/>
          </a:p>
        </p:txBody>
      </p:sp>
    </p:spTree>
    <p:extLst>
      <p:ext uri="{BB962C8B-B14F-4D97-AF65-F5344CB8AC3E}">
        <p14:creationId xmlns:p14="http://schemas.microsoft.com/office/powerpoint/2010/main" val="37198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24744"/>
            <a:ext cx="2808312" cy="2381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5856" y="1724615"/>
            <a:ext cx="5716355" cy="1200329"/>
          </a:xfrm>
          <a:prstGeom prst="rect">
            <a:avLst/>
          </a:prstGeom>
        </p:spPr>
        <p:txBody>
          <a:bodyPr wrap="square">
            <a:spAutoFit/>
          </a:bodyPr>
          <a:lstStyle/>
          <a:p>
            <a:pPr algn="ctr"/>
            <a:r>
              <a:rPr lang="en-GB" altLang="en-US" sz="2400" b="1" dirty="0">
                <a:solidFill>
                  <a:srgbClr val="00B0F0"/>
                </a:solidFill>
              </a:rPr>
              <a:t>Many thanks to all PCWG-Share-01 Participants and special thanks to</a:t>
            </a:r>
          </a:p>
          <a:p>
            <a:pPr algn="ctr"/>
            <a:r>
              <a:rPr lang="en-GB" altLang="en-US" sz="2400" b="1" dirty="0">
                <a:solidFill>
                  <a:srgbClr val="00B0F0"/>
                </a:solidFill>
              </a:rPr>
              <a:t>Andy Clifton of NREL</a:t>
            </a:r>
          </a:p>
        </p:txBody>
      </p:sp>
      <p:sp>
        <p:nvSpPr>
          <p:cNvPr id="6" name="TextBox 6"/>
          <p:cNvSpPr txBox="1">
            <a:spLocks noChangeArrowheads="1"/>
          </p:cNvSpPr>
          <p:nvPr/>
        </p:nvSpPr>
        <p:spPr bwMode="auto">
          <a:xfrm>
            <a:off x="0" y="443711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3103885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93" y="3573016"/>
            <a:ext cx="7632707" cy="296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1600" y="651201"/>
            <a:ext cx="3615239" cy="2833520"/>
          </a:xfrm>
          <a:prstGeom prst="rect">
            <a:avLst/>
          </a:prstGeom>
          <a:noFill/>
          <a:ln>
            <a:noFill/>
          </a:ln>
        </p:spPr>
      </p:pic>
      <p:sp>
        <p:nvSpPr>
          <p:cNvPr id="7" name="TextBox 6"/>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PCWG Analysis Tool</a:t>
            </a:r>
            <a:endParaRPr lang="en-GB" altLang="en-US" sz="3000" b="1" dirty="0">
              <a:solidFill>
                <a:srgbClr val="00B0F0"/>
              </a:solidFill>
            </a:endParaRPr>
          </a:p>
        </p:txBody>
      </p:sp>
      <p:sp>
        <p:nvSpPr>
          <p:cNvPr id="8" name="TextBox 7"/>
          <p:cNvSpPr txBox="1"/>
          <p:nvPr/>
        </p:nvSpPr>
        <p:spPr>
          <a:xfrm>
            <a:off x="400237" y="6458890"/>
            <a:ext cx="8475260" cy="369332"/>
          </a:xfrm>
          <a:prstGeom prst="rect">
            <a:avLst/>
          </a:prstGeom>
          <a:noFill/>
        </p:spPr>
        <p:txBody>
          <a:bodyPr wrap="square" rtlCol="0">
            <a:spAutoFit/>
          </a:bodyPr>
          <a:lstStyle/>
          <a:p>
            <a:pPr algn="ctr"/>
            <a:r>
              <a:rPr lang="en-GB" dirty="0">
                <a:solidFill>
                  <a:prstClr val="black"/>
                </a:solidFill>
              </a:rPr>
              <a:t>Excel Benchmark and PCWG Analysis Tool Comparison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866" y="620689"/>
            <a:ext cx="3648973" cy="2894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73475" y="651201"/>
            <a:ext cx="3632132" cy="2633783"/>
          </a:xfrm>
          <a:prstGeom prst="rect">
            <a:avLst/>
          </a:prstGeom>
          <a:solidFill>
            <a:schemeClr val="bg1">
              <a:lumMod val="85000"/>
            </a:schemeClr>
          </a:solidFill>
          <a:ln>
            <a:solidFill>
              <a:schemeClr val="accent1"/>
            </a:solidFill>
          </a:ln>
        </p:spPr>
        <p:txBody>
          <a:bodyPr wrap="square" rtlCol="0">
            <a:noAutofit/>
          </a:bodyPr>
          <a:lstStyle/>
          <a:p>
            <a:pPr algn="ct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PCWG-Share-01: Enabled by PCWG Analysis Tool.</a:t>
            </a:r>
          </a:p>
          <a:p>
            <a:pPr marL="285750" indent="-285750">
              <a:buFont typeface="Arial" panose="020B0604020202020204" pitchFamily="34" charset="0"/>
              <a:buChar char="•"/>
            </a:pP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Consistent data analysis and anonymous report generation.</a:t>
            </a:r>
          </a:p>
          <a:p>
            <a:pPr marL="285750" indent="-285750">
              <a:buFont typeface="Arial" panose="020B0604020202020204" pitchFamily="34" charset="0"/>
              <a:buChar char="•"/>
            </a:pP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‘Just do it’ PCWG-Share-01 button (minimise set-up time)</a:t>
            </a:r>
          </a:p>
        </p:txBody>
      </p:sp>
    </p:spTree>
    <p:extLst>
      <p:ext uri="{BB962C8B-B14F-4D97-AF65-F5344CB8AC3E}">
        <p14:creationId xmlns:p14="http://schemas.microsoft.com/office/powerpoint/2010/main" val="399401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4032448" cy="579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308" y="764704"/>
            <a:ext cx="350520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Definition Document</a:t>
            </a:r>
            <a:endParaRPr lang="en-GB" altLang="en-US" sz="3000" b="1" dirty="0">
              <a:solidFill>
                <a:srgbClr val="00B0F0"/>
              </a:solidFill>
            </a:endParaRPr>
          </a:p>
        </p:txBody>
      </p:sp>
      <p:sp>
        <p:nvSpPr>
          <p:cNvPr id="4" name="TextBox 3"/>
          <p:cNvSpPr txBox="1"/>
          <p:nvPr/>
        </p:nvSpPr>
        <p:spPr>
          <a:xfrm>
            <a:off x="1547664" y="6300028"/>
            <a:ext cx="6043770" cy="369332"/>
          </a:xfrm>
          <a:prstGeom prst="rect">
            <a:avLst/>
          </a:prstGeom>
          <a:noFill/>
        </p:spPr>
        <p:txBody>
          <a:bodyPr wrap="none" rtlCol="0">
            <a:spAutoFit/>
          </a:bodyPr>
          <a:lstStyle/>
          <a:p>
            <a:r>
              <a:rPr lang="en-GB" dirty="0">
                <a:solidFill>
                  <a:prstClr val="black"/>
                </a:solidFill>
              </a:rPr>
              <a:t>Download PCWG-Share-01 Definition Doc from </a:t>
            </a:r>
            <a:r>
              <a:rPr lang="en-GB" dirty="0">
                <a:solidFill>
                  <a:prstClr val="black"/>
                </a:solidFill>
                <a:hlinkClick r:id="rId4"/>
              </a:rPr>
              <a:t>www.pcwg.prg</a:t>
            </a:r>
            <a:endParaRPr lang="en-GB" dirty="0">
              <a:solidFill>
                <a:prstClr val="black"/>
              </a:solidFill>
            </a:endParaRPr>
          </a:p>
        </p:txBody>
      </p:sp>
    </p:spTree>
    <p:extLst>
      <p:ext uri="{BB962C8B-B14F-4D97-AF65-F5344CB8AC3E}">
        <p14:creationId xmlns:p14="http://schemas.microsoft.com/office/powerpoint/2010/main" val="4063889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012" y="836712"/>
            <a:ext cx="8713476" cy="5909310"/>
          </a:xfrm>
          <a:prstGeom prst="rect">
            <a:avLst/>
          </a:prstGeom>
          <a:noFill/>
        </p:spPr>
        <p:txBody>
          <a:bodyPr wrap="square" rtlCol="0">
            <a:spAutoFit/>
          </a:bodyPr>
          <a:lstStyle/>
          <a:p>
            <a:r>
              <a:rPr lang="en-GB" b="1" dirty="0">
                <a:solidFill>
                  <a:prstClr val="black"/>
                </a:solidFill>
              </a:rPr>
              <a:t>Inner Range Power Curves Extracted from the Dataset Itself:  </a:t>
            </a:r>
            <a:r>
              <a:rPr lang="en-GB" dirty="0">
                <a:solidFill>
                  <a:prstClr val="black"/>
                </a:solidFill>
              </a:rPr>
              <a:t>the data analysis process has been designed such that the warranted power curve is never considered. Instead a power curve is extracted from a subset of the data (Inner-Range) which is then used to model the power output in the outer-range. </a:t>
            </a:r>
          </a:p>
          <a:p>
            <a:r>
              <a:rPr lang="en-GB" b="1" dirty="0">
                <a:solidFill>
                  <a:prstClr val="black"/>
                </a:solidFill>
              </a:rPr>
              <a:t> </a:t>
            </a: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dirty="0">
              <a:solidFill>
                <a:prstClr val="black"/>
              </a:solidFill>
            </a:endParaRPr>
          </a:p>
          <a:p>
            <a:r>
              <a:rPr lang="en-GB" b="1" dirty="0">
                <a:solidFill>
                  <a:prstClr val="black"/>
                </a:solidFill>
              </a:rPr>
              <a:t>Intelligence Sharing, not Data Sharing:</a:t>
            </a:r>
            <a:r>
              <a:rPr lang="en-GB" dirty="0">
                <a:solidFill>
                  <a:prstClr val="black"/>
                </a:solidFill>
              </a:rPr>
              <a:t> the data analysis process has been designed such that the datasets do not need to be shared outside of the participant organisations. Instead of sharing the actual data, participants will share performance metrics which describe the accuracy of the trial methodologies.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902" y="1931859"/>
            <a:ext cx="5439172" cy="355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Neutralising </a:t>
            </a:r>
            <a:r>
              <a:rPr lang="en-GB" sz="3000" b="1" dirty="0" smtClean="0">
                <a:solidFill>
                  <a:srgbClr val="00B0F0"/>
                </a:solidFill>
              </a:rPr>
              <a:t>Commercial Sensitivities</a:t>
            </a:r>
            <a:endParaRPr lang="en-GB" sz="3000" b="1" dirty="0">
              <a:solidFill>
                <a:srgbClr val="00B0F0"/>
              </a:solidFill>
            </a:endParaRPr>
          </a:p>
        </p:txBody>
      </p:sp>
    </p:spTree>
    <p:extLst>
      <p:ext uri="{BB962C8B-B14F-4D97-AF65-F5344CB8AC3E}">
        <p14:creationId xmlns:p14="http://schemas.microsoft.com/office/powerpoint/2010/main" val="1822404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Box 200"/>
          <p:cNvSpPr txBox="1"/>
          <p:nvPr/>
        </p:nvSpPr>
        <p:spPr>
          <a:xfrm>
            <a:off x="7279359" y="1665867"/>
            <a:ext cx="1760697" cy="1723250"/>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02" name="TextBox 201"/>
          <p:cNvSpPr txBox="1"/>
          <p:nvPr/>
        </p:nvSpPr>
        <p:spPr>
          <a:xfrm>
            <a:off x="7466281" y="2670781"/>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D</a:t>
            </a:r>
          </a:p>
        </p:txBody>
      </p:sp>
      <p:sp>
        <p:nvSpPr>
          <p:cNvPr id="204" name="TextBox 203"/>
          <p:cNvSpPr txBox="1"/>
          <p:nvPr/>
        </p:nvSpPr>
        <p:spPr>
          <a:xfrm>
            <a:off x="7477121"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205" name="TextBox 204"/>
          <p:cNvSpPr txBox="1"/>
          <p:nvPr/>
        </p:nvSpPr>
        <p:spPr>
          <a:xfrm>
            <a:off x="7364117" y="3345279"/>
            <a:ext cx="1679549" cy="369332"/>
          </a:xfrm>
          <a:prstGeom prst="rect">
            <a:avLst/>
          </a:prstGeom>
          <a:noFill/>
        </p:spPr>
        <p:txBody>
          <a:bodyPr wrap="square" rtlCol="0">
            <a:spAutoFit/>
          </a:bodyPr>
          <a:lstStyle/>
          <a:p>
            <a:pPr algn="ctr"/>
            <a:r>
              <a:rPr lang="en-US" b="1" dirty="0">
                <a:solidFill>
                  <a:prstClr val="black"/>
                </a:solidFill>
              </a:rPr>
              <a:t>Organization D</a:t>
            </a:r>
          </a:p>
        </p:txBody>
      </p:sp>
      <p:sp>
        <p:nvSpPr>
          <p:cNvPr id="222" name="Down Arrow 221"/>
          <p:cNvSpPr/>
          <p:nvPr/>
        </p:nvSpPr>
        <p:spPr>
          <a:xfrm rot="2271116">
            <a:off x="7494531" y="3682365"/>
            <a:ext cx="513969" cy="147771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extBox 3"/>
          <p:cNvSpPr txBox="1"/>
          <p:nvPr/>
        </p:nvSpPr>
        <p:spPr>
          <a:xfrm>
            <a:off x="1067718" y="1665867"/>
            <a:ext cx="1905159" cy="1749711"/>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5" name="TextBox 4"/>
          <p:cNvSpPr txBox="1"/>
          <p:nvPr/>
        </p:nvSpPr>
        <p:spPr>
          <a:xfrm>
            <a:off x="1254640" y="268416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A</a:t>
            </a:r>
          </a:p>
        </p:txBody>
      </p:sp>
      <p:sp>
        <p:nvSpPr>
          <p:cNvPr id="8" name="TextBox 7"/>
          <p:cNvSpPr txBox="1"/>
          <p:nvPr/>
        </p:nvSpPr>
        <p:spPr>
          <a:xfrm>
            <a:off x="1159640" y="3355106"/>
            <a:ext cx="1679549" cy="369332"/>
          </a:xfrm>
          <a:prstGeom prst="rect">
            <a:avLst/>
          </a:prstGeom>
          <a:noFill/>
        </p:spPr>
        <p:txBody>
          <a:bodyPr wrap="square" rtlCol="0">
            <a:spAutoFit/>
          </a:bodyPr>
          <a:lstStyle/>
          <a:p>
            <a:pPr algn="ctr"/>
            <a:r>
              <a:rPr lang="en-US" b="1" dirty="0">
                <a:solidFill>
                  <a:prstClr val="black"/>
                </a:solidFill>
              </a:rPr>
              <a:t>Organization A</a:t>
            </a:r>
          </a:p>
        </p:txBody>
      </p:sp>
      <p:sp>
        <p:nvSpPr>
          <p:cNvPr id="17" name="TextBox 16"/>
          <p:cNvSpPr txBox="1"/>
          <p:nvPr/>
        </p:nvSpPr>
        <p:spPr>
          <a:xfrm>
            <a:off x="3182162" y="1665866"/>
            <a:ext cx="1905159" cy="1747687"/>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18" name="TextBox 17"/>
          <p:cNvSpPr txBox="1"/>
          <p:nvPr/>
        </p:nvSpPr>
        <p:spPr>
          <a:xfrm>
            <a:off x="3353808" y="2677165"/>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B</a:t>
            </a:r>
          </a:p>
        </p:txBody>
      </p:sp>
      <p:sp>
        <p:nvSpPr>
          <p:cNvPr id="20" name="TextBox 19"/>
          <p:cNvSpPr txBox="1"/>
          <p:nvPr/>
        </p:nvSpPr>
        <p:spPr>
          <a:xfrm>
            <a:off x="3274084" y="3353081"/>
            <a:ext cx="1679549" cy="369332"/>
          </a:xfrm>
          <a:prstGeom prst="rect">
            <a:avLst/>
          </a:prstGeom>
          <a:noFill/>
        </p:spPr>
        <p:txBody>
          <a:bodyPr wrap="square" rtlCol="0">
            <a:spAutoFit/>
          </a:bodyPr>
          <a:lstStyle/>
          <a:p>
            <a:pPr algn="ctr"/>
            <a:r>
              <a:rPr lang="en-US" b="1" dirty="0">
                <a:solidFill>
                  <a:prstClr val="black"/>
                </a:solidFill>
              </a:rPr>
              <a:t>Organization B</a:t>
            </a:r>
          </a:p>
        </p:txBody>
      </p:sp>
      <p:sp>
        <p:nvSpPr>
          <p:cNvPr id="22" name="TextBox 21"/>
          <p:cNvSpPr txBox="1"/>
          <p:nvPr/>
        </p:nvSpPr>
        <p:spPr>
          <a:xfrm>
            <a:off x="5352356" y="1665865"/>
            <a:ext cx="1760697" cy="1749713"/>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3" name="TextBox 22"/>
          <p:cNvSpPr txBox="1"/>
          <p:nvPr/>
        </p:nvSpPr>
        <p:spPr>
          <a:xfrm>
            <a:off x="5539278" y="268358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C</a:t>
            </a:r>
          </a:p>
        </p:txBody>
      </p:sp>
      <p:sp>
        <p:nvSpPr>
          <p:cNvPr id="25" name="TextBox 24"/>
          <p:cNvSpPr txBox="1"/>
          <p:nvPr/>
        </p:nvSpPr>
        <p:spPr>
          <a:xfrm>
            <a:off x="5444278" y="3355106"/>
            <a:ext cx="1679549" cy="369332"/>
          </a:xfrm>
          <a:prstGeom prst="rect">
            <a:avLst/>
          </a:prstGeom>
          <a:noFill/>
        </p:spPr>
        <p:txBody>
          <a:bodyPr wrap="square" rtlCol="0">
            <a:spAutoFit/>
          </a:bodyPr>
          <a:lstStyle/>
          <a:p>
            <a:pPr algn="ctr"/>
            <a:r>
              <a:rPr lang="en-US" b="1" dirty="0">
                <a:solidFill>
                  <a:prstClr val="black"/>
                </a:solidFill>
              </a:rPr>
              <a:t>Organization C</a:t>
            </a:r>
          </a:p>
        </p:txBody>
      </p:sp>
      <p:sp>
        <p:nvSpPr>
          <p:cNvPr id="31" name="Down Arrow 30"/>
          <p:cNvSpPr/>
          <p:nvPr/>
        </p:nvSpPr>
        <p:spPr>
          <a:xfrm rot="19163373">
            <a:off x="2542487" y="3769940"/>
            <a:ext cx="513969" cy="1299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Down Arrow 31"/>
          <p:cNvSpPr/>
          <p:nvPr/>
        </p:nvSpPr>
        <p:spPr>
          <a:xfrm>
            <a:off x="3906410" y="3808082"/>
            <a:ext cx="513969" cy="76169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Down Arrow 32"/>
          <p:cNvSpPr/>
          <p:nvPr/>
        </p:nvSpPr>
        <p:spPr>
          <a:xfrm rot="156429">
            <a:off x="6128412" y="3773282"/>
            <a:ext cx="513969" cy="796568"/>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5364891" y="4675640"/>
            <a:ext cx="1668441" cy="577762"/>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95" name="TextBox 94"/>
          <p:cNvSpPr txBox="1"/>
          <p:nvPr/>
        </p:nvSpPr>
        <p:spPr>
          <a:xfrm>
            <a:off x="2843808" y="4648330"/>
            <a:ext cx="2622932" cy="646331"/>
          </a:xfrm>
          <a:prstGeom prst="rect">
            <a:avLst/>
          </a:prstGeom>
          <a:noFill/>
        </p:spPr>
        <p:txBody>
          <a:bodyPr wrap="square" rtlCol="0">
            <a:spAutoFit/>
          </a:bodyPr>
          <a:lstStyle/>
          <a:p>
            <a:pPr algn="ctr"/>
            <a:r>
              <a:rPr lang="en-US" b="1" dirty="0">
                <a:solidFill>
                  <a:prstClr val="black"/>
                </a:solidFill>
              </a:rPr>
              <a:t>Aggregator</a:t>
            </a:r>
          </a:p>
          <a:p>
            <a:pPr algn="ctr"/>
            <a:r>
              <a:rPr lang="en-US" b="1" dirty="0">
                <a:solidFill>
                  <a:prstClr val="black"/>
                </a:solidFill>
              </a:rPr>
              <a:t>(Academic Institution )</a:t>
            </a:r>
          </a:p>
        </p:txBody>
      </p:sp>
      <p:sp>
        <p:nvSpPr>
          <p:cNvPr id="96" name="TextBox 95"/>
          <p:cNvSpPr txBox="1"/>
          <p:nvPr/>
        </p:nvSpPr>
        <p:spPr>
          <a:xfrm>
            <a:off x="5364892" y="4647142"/>
            <a:ext cx="1668440" cy="646331"/>
          </a:xfrm>
          <a:prstGeom prst="rect">
            <a:avLst/>
          </a:prstGeom>
          <a:noFill/>
        </p:spPr>
        <p:txBody>
          <a:bodyPr wrap="square" rtlCol="0">
            <a:spAutoFit/>
          </a:bodyPr>
          <a:lstStyle/>
          <a:p>
            <a:pPr algn="ctr"/>
            <a:r>
              <a:rPr lang="en-US" b="1" dirty="0">
                <a:solidFill>
                  <a:prstClr val="black"/>
                </a:solidFill>
              </a:rPr>
              <a:t>Combination Analysis</a:t>
            </a:r>
          </a:p>
        </p:txBody>
      </p:sp>
      <p:sp>
        <p:nvSpPr>
          <p:cNvPr id="97" name="Down Arrow 96"/>
          <p:cNvSpPr/>
          <p:nvPr/>
        </p:nvSpPr>
        <p:spPr>
          <a:xfrm>
            <a:off x="5993520" y="5405082"/>
            <a:ext cx="513969" cy="352344"/>
          </a:xfrm>
          <a:prstGeom prst="downArrow">
            <a:avLst>
              <a:gd name="adj1" fmla="val 43488"/>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9" name="TextBox 108"/>
          <p:cNvSpPr txBox="1"/>
          <p:nvPr/>
        </p:nvSpPr>
        <p:spPr>
          <a:xfrm>
            <a:off x="2972877" y="5879179"/>
            <a:ext cx="2600014" cy="646331"/>
          </a:xfrm>
          <a:prstGeom prst="rect">
            <a:avLst/>
          </a:prstGeom>
          <a:noFill/>
        </p:spPr>
        <p:txBody>
          <a:bodyPr wrap="square" rtlCol="0">
            <a:spAutoFit/>
          </a:bodyPr>
          <a:lstStyle/>
          <a:p>
            <a:pPr algn="ctr"/>
            <a:r>
              <a:rPr lang="en-US" b="1" dirty="0">
                <a:solidFill>
                  <a:prstClr val="black"/>
                </a:solidFill>
              </a:rPr>
              <a:t>Aggregated Hypothesis Performance Metrics</a:t>
            </a:r>
          </a:p>
        </p:txBody>
      </p:sp>
      <p:sp>
        <p:nvSpPr>
          <p:cNvPr id="110" name="TextBox 109"/>
          <p:cNvSpPr txBox="1"/>
          <p:nvPr/>
        </p:nvSpPr>
        <p:spPr>
          <a:xfrm>
            <a:off x="-19190" y="3871113"/>
            <a:ext cx="2337675" cy="646331"/>
          </a:xfrm>
          <a:prstGeom prst="rect">
            <a:avLst/>
          </a:prstGeom>
          <a:noFill/>
        </p:spPr>
        <p:txBody>
          <a:bodyPr wrap="square" rtlCol="0">
            <a:spAutoFit/>
          </a:bodyPr>
          <a:lstStyle/>
          <a:p>
            <a:pPr algn="ctr"/>
            <a:r>
              <a:rPr lang="en-US" b="1" dirty="0">
                <a:solidFill>
                  <a:prstClr val="black"/>
                </a:solidFill>
              </a:rPr>
              <a:t>Hypothesis Performance Metrics</a:t>
            </a:r>
          </a:p>
        </p:txBody>
      </p:sp>
      <p:sp>
        <p:nvSpPr>
          <p:cNvPr id="167" name="TextBox 166"/>
          <p:cNvSpPr txBox="1"/>
          <p:nvPr/>
        </p:nvSpPr>
        <p:spPr>
          <a:xfrm>
            <a:off x="1250556" y="1887802"/>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8" name="TextBox 167"/>
          <p:cNvSpPr txBox="1"/>
          <p:nvPr/>
        </p:nvSpPr>
        <p:spPr>
          <a:xfrm>
            <a:off x="3354543" y="1856419"/>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9" name="TextBox 168"/>
          <p:cNvSpPr txBox="1"/>
          <p:nvPr/>
        </p:nvSpPr>
        <p:spPr>
          <a:xfrm>
            <a:off x="5550118"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grpSp>
        <p:nvGrpSpPr>
          <p:cNvPr id="170" name="Group 169"/>
          <p:cNvGrpSpPr/>
          <p:nvPr/>
        </p:nvGrpSpPr>
        <p:grpSpPr>
          <a:xfrm>
            <a:off x="5662498" y="5808885"/>
            <a:ext cx="1094355" cy="931382"/>
            <a:chOff x="3879186" y="5658399"/>
            <a:chExt cx="1094355" cy="931382"/>
          </a:xfrm>
        </p:grpSpPr>
        <p:grpSp>
          <p:nvGrpSpPr>
            <p:cNvPr id="171" name="Group 170"/>
            <p:cNvGrpSpPr/>
            <p:nvPr/>
          </p:nvGrpSpPr>
          <p:grpSpPr>
            <a:xfrm>
              <a:off x="3879186" y="5658399"/>
              <a:ext cx="1094355" cy="931382"/>
              <a:chOff x="-2527003" y="836265"/>
              <a:chExt cx="1216926" cy="1136506"/>
            </a:xfrm>
          </p:grpSpPr>
          <p:grpSp>
            <p:nvGrpSpPr>
              <p:cNvPr id="177" name="Group 176"/>
              <p:cNvGrpSpPr/>
              <p:nvPr/>
            </p:nvGrpSpPr>
            <p:grpSpPr>
              <a:xfrm>
                <a:off x="-2519099" y="836265"/>
                <a:ext cx="1209022" cy="1136506"/>
                <a:chOff x="-2519099" y="836265"/>
                <a:chExt cx="1209022" cy="1136506"/>
              </a:xfrm>
            </p:grpSpPr>
            <p:sp>
              <p:nvSpPr>
                <p:cNvPr id="183" name="TextBox 18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4" name="TextBox 18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5" name="TextBox 18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6" name="TextBox 18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78" name="Group 177"/>
              <p:cNvGrpSpPr/>
              <p:nvPr/>
            </p:nvGrpSpPr>
            <p:grpSpPr>
              <a:xfrm rot="16200000">
                <a:off x="-2480014" y="799591"/>
                <a:ext cx="1122948" cy="1216926"/>
                <a:chOff x="-2519099" y="836265"/>
                <a:chExt cx="1209025" cy="1136508"/>
              </a:xfrm>
            </p:grpSpPr>
            <p:sp>
              <p:nvSpPr>
                <p:cNvPr id="179" name="TextBox 17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0" name="TextBox 17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1" name="TextBox 18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2" name="TextBox 18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72" name="TextBox 171"/>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3" name="TextBox 172"/>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5" name="TextBox 17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6" name="TextBox 17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188" name="TextBox 187"/>
          <p:cNvSpPr txBox="1"/>
          <p:nvPr/>
        </p:nvSpPr>
        <p:spPr>
          <a:xfrm>
            <a:off x="1067718" y="548680"/>
            <a:ext cx="3214489" cy="369332"/>
          </a:xfrm>
          <a:prstGeom prst="rect">
            <a:avLst/>
          </a:prstGeom>
          <a:noFill/>
        </p:spPr>
        <p:txBody>
          <a:bodyPr wrap="square" rtlCol="0">
            <a:spAutoFit/>
          </a:bodyPr>
          <a:lstStyle/>
          <a:p>
            <a:pPr algn="ctr"/>
            <a:r>
              <a:rPr lang="en-US" b="1" dirty="0">
                <a:solidFill>
                  <a:prstClr val="black"/>
                </a:solidFill>
              </a:rPr>
              <a:t>Hypothesis/Trial Methodology</a:t>
            </a:r>
          </a:p>
        </p:txBody>
      </p:sp>
      <p:grpSp>
        <p:nvGrpSpPr>
          <p:cNvPr id="189" name="Group 188"/>
          <p:cNvGrpSpPr/>
          <p:nvPr/>
        </p:nvGrpSpPr>
        <p:grpSpPr>
          <a:xfrm>
            <a:off x="4317984" y="530289"/>
            <a:ext cx="1094355" cy="931382"/>
            <a:chOff x="3879186" y="5658399"/>
            <a:chExt cx="1094355" cy="931382"/>
          </a:xfrm>
        </p:grpSpPr>
        <p:grpSp>
          <p:nvGrpSpPr>
            <p:cNvPr id="190" name="Group 189"/>
            <p:cNvGrpSpPr/>
            <p:nvPr/>
          </p:nvGrpSpPr>
          <p:grpSpPr>
            <a:xfrm>
              <a:off x="3879186" y="5658399"/>
              <a:ext cx="1094355" cy="931382"/>
              <a:chOff x="-2527003" y="836265"/>
              <a:chExt cx="1216926" cy="1136506"/>
            </a:xfrm>
          </p:grpSpPr>
          <p:grpSp>
            <p:nvGrpSpPr>
              <p:cNvPr id="195" name="Group 194"/>
              <p:cNvGrpSpPr/>
              <p:nvPr/>
            </p:nvGrpSpPr>
            <p:grpSpPr>
              <a:xfrm>
                <a:off x="-2519099" y="836265"/>
                <a:ext cx="1209022" cy="1136506"/>
                <a:chOff x="-2519099" y="836265"/>
                <a:chExt cx="1209022" cy="1136506"/>
              </a:xfrm>
            </p:grpSpPr>
            <p:sp>
              <p:nvSpPr>
                <p:cNvPr id="244" name="TextBox 243"/>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5" name="TextBox 244"/>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6" name="TextBox 245"/>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7" name="TextBox 246"/>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96" name="Group 195"/>
              <p:cNvGrpSpPr/>
              <p:nvPr/>
            </p:nvGrpSpPr>
            <p:grpSpPr>
              <a:xfrm rot="16200000">
                <a:off x="-2480014" y="799591"/>
                <a:ext cx="1122948" cy="1216926"/>
                <a:chOff x="-2519099" y="836265"/>
                <a:chExt cx="1209025" cy="1136508"/>
              </a:xfrm>
            </p:grpSpPr>
            <p:sp>
              <p:nvSpPr>
                <p:cNvPr id="197" name="TextBox 1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99" name="TextBox 198"/>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00" name="TextBox 199"/>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3" name="TextBox 242"/>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91" name="TextBox 190"/>
            <p:cNvSpPr txBox="1"/>
            <p:nvPr/>
          </p:nvSpPr>
          <p:spPr>
            <a:xfrm>
              <a:off x="3880362" y="6102362"/>
              <a:ext cx="543946" cy="487419"/>
            </a:xfrm>
            <a:prstGeom prst="rect">
              <a:avLst/>
            </a:prstGeom>
            <a:solidFill>
              <a:srgbClr val="FF0000">
                <a:alpha val="50000"/>
              </a:srgbClr>
            </a:solidFill>
            <a:ln>
              <a:noFill/>
              <a:prstDash val="solid"/>
            </a:ln>
          </p:spPr>
          <p:txBody>
            <a:bodyPr wrap="square" rtlCol="0">
              <a:noAutofit/>
            </a:bodyPr>
            <a:lstStyle/>
            <a:p>
              <a:pPr algn="ctr"/>
              <a:endParaRPr lang="en-US" dirty="0">
                <a:solidFill>
                  <a:prstClr val="black"/>
                </a:solidFill>
              </a:endParaRPr>
            </a:p>
          </p:txBody>
        </p:sp>
        <p:sp>
          <p:nvSpPr>
            <p:cNvPr id="192" name="TextBox 191"/>
            <p:cNvSpPr txBox="1"/>
            <p:nvPr/>
          </p:nvSpPr>
          <p:spPr>
            <a:xfrm>
              <a:off x="3879187" y="5658399"/>
              <a:ext cx="545122" cy="443963"/>
            </a:xfrm>
            <a:prstGeom prst="rect">
              <a:avLst/>
            </a:prstGeom>
            <a:solidFill>
              <a:srgbClr val="008000">
                <a:alpha val="50000"/>
              </a:srgbClr>
            </a:solidFill>
            <a:ln>
              <a:noFill/>
              <a:prstDash val="solid"/>
            </a:ln>
          </p:spPr>
          <p:txBody>
            <a:bodyPr wrap="square" rtlCol="0">
              <a:noAutofit/>
            </a:bodyPr>
            <a:lstStyle/>
            <a:p>
              <a:pPr algn="ctr"/>
              <a:endParaRPr lang="en-US" dirty="0">
                <a:solidFill>
                  <a:prstClr val="black"/>
                </a:solidFill>
              </a:endParaRPr>
            </a:p>
          </p:txBody>
        </p:sp>
        <p:sp>
          <p:nvSpPr>
            <p:cNvPr id="193" name="TextBox 192"/>
            <p:cNvSpPr txBox="1"/>
            <p:nvPr/>
          </p:nvSpPr>
          <p:spPr>
            <a:xfrm>
              <a:off x="4413075" y="5670747"/>
              <a:ext cx="545122" cy="443963"/>
            </a:xfrm>
            <a:prstGeom prst="rect">
              <a:avLst/>
            </a:prstGeom>
            <a:solidFill>
              <a:srgbClr val="FF6600">
                <a:alpha val="50000"/>
              </a:srgbClr>
            </a:solidFill>
            <a:ln>
              <a:noFill/>
              <a:prstDash val="solid"/>
            </a:ln>
          </p:spPr>
          <p:txBody>
            <a:bodyPr wrap="square" rtlCol="0">
              <a:noAutofit/>
            </a:bodyPr>
            <a:lstStyle/>
            <a:p>
              <a:pPr algn="ctr"/>
              <a:endParaRPr lang="en-US" dirty="0">
                <a:solidFill>
                  <a:prstClr val="black"/>
                </a:solidFill>
              </a:endParaRPr>
            </a:p>
          </p:txBody>
        </p:sp>
        <p:sp>
          <p:nvSpPr>
            <p:cNvPr id="194" name="TextBox 193"/>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48" name="Down Arrow 247"/>
          <p:cNvSpPr/>
          <p:nvPr/>
        </p:nvSpPr>
        <p:spPr>
          <a:xfrm rot="2252063">
            <a:off x="4050051" y="1282800"/>
            <a:ext cx="478396" cy="576589"/>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9" name="Down Arrow 248"/>
          <p:cNvSpPr/>
          <p:nvPr/>
        </p:nvSpPr>
        <p:spPr>
          <a:xfrm rot="4028519">
            <a:off x="3075833" y="434603"/>
            <a:ext cx="507099" cy="1886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7" name="Down Arrow 266"/>
          <p:cNvSpPr/>
          <p:nvPr/>
        </p:nvSpPr>
        <p:spPr>
          <a:xfrm rot="17445095">
            <a:off x="6146028" y="401568"/>
            <a:ext cx="478396" cy="169468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8" name="Down Arrow 267"/>
          <p:cNvSpPr/>
          <p:nvPr/>
        </p:nvSpPr>
        <p:spPr>
          <a:xfrm rot="18504035">
            <a:off x="5297295" y="1230934"/>
            <a:ext cx="552545" cy="63248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85" name="Group 284"/>
          <p:cNvGrpSpPr/>
          <p:nvPr/>
        </p:nvGrpSpPr>
        <p:grpSpPr>
          <a:xfrm>
            <a:off x="2344357" y="3961533"/>
            <a:ext cx="548592" cy="482549"/>
            <a:chOff x="3879186" y="5658399"/>
            <a:chExt cx="1094355" cy="931382"/>
          </a:xfrm>
        </p:grpSpPr>
        <p:grpSp>
          <p:nvGrpSpPr>
            <p:cNvPr id="286" name="Group 285"/>
            <p:cNvGrpSpPr/>
            <p:nvPr/>
          </p:nvGrpSpPr>
          <p:grpSpPr>
            <a:xfrm>
              <a:off x="3879186" y="5658399"/>
              <a:ext cx="1094355" cy="931382"/>
              <a:chOff x="-2527003" y="836265"/>
              <a:chExt cx="1216926" cy="1136506"/>
            </a:xfrm>
          </p:grpSpPr>
          <p:grpSp>
            <p:nvGrpSpPr>
              <p:cNvPr id="291" name="Group 290"/>
              <p:cNvGrpSpPr/>
              <p:nvPr/>
            </p:nvGrpSpPr>
            <p:grpSpPr>
              <a:xfrm>
                <a:off x="-2519099" y="836265"/>
                <a:ext cx="1209022" cy="1136506"/>
                <a:chOff x="-2519099" y="836265"/>
                <a:chExt cx="1209022" cy="1136506"/>
              </a:xfrm>
            </p:grpSpPr>
            <p:sp>
              <p:nvSpPr>
                <p:cNvPr id="297" name="TextBox 2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8" name="TextBox 297"/>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9" name="TextBox 298"/>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00" name="TextBox 299"/>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292" name="Group 291"/>
              <p:cNvGrpSpPr/>
              <p:nvPr/>
            </p:nvGrpSpPr>
            <p:grpSpPr>
              <a:xfrm rot="16200000">
                <a:off x="-2480014" y="799591"/>
                <a:ext cx="1122948" cy="1216926"/>
                <a:chOff x="-2519099" y="836265"/>
                <a:chExt cx="1209025" cy="1136508"/>
              </a:xfrm>
            </p:grpSpPr>
            <p:sp>
              <p:nvSpPr>
                <p:cNvPr id="293" name="TextBox 29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4" name="TextBox 29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5" name="TextBox 29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6" name="TextBox 295"/>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287" name="TextBox 286"/>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8" name="TextBox 287"/>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9" name="TextBox 288"/>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90" name="TextBox 289"/>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01" name="Group 300"/>
          <p:cNvGrpSpPr/>
          <p:nvPr/>
        </p:nvGrpSpPr>
        <p:grpSpPr>
          <a:xfrm>
            <a:off x="3907773" y="3934580"/>
            <a:ext cx="548592" cy="482549"/>
            <a:chOff x="3879186" y="5658399"/>
            <a:chExt cx="1094355" cy="931382"/>
          </a:xfrm>
        </p:grpSpPr>
        <p:grpSp>
          <p:nvGrpSpPr>
            <p:cNvPr id="302" name="Group 301"/>
            <p:cNvGrpSpPr/>
            <p:nvPr/>
          </p:nvGrpSpPr>
          <p:grpSpPr>
            <a:xfrm>
              <a:off x="3879186" y="5658399"/>
              <a:ext cx="1094355" cy="931382"/>
              <a:chOff x="-2527003" y="836265"/>
              <a:chExt cx="1216926" cy="1136506"/>
            </a:xfrm>
          </p:grpSpPr>
          <p:grpSp>
            <p:nvGrpSpPr>
              <p:cNvPr id="307" name="Group 306"/>
              <p:cNvGrpSpPr/>
              <p:nvPr/>
            </p:nvGrpSpPr>
            <p:grpSpPr>
              <a:xfrm>
                <a:off x="-2519099" y="836265"/>
                <a:ext cx="1209022" cy="1136506"/>
                <a:chOff x="-2519099" y="836265"/>
                <a:chExt cx="1209022" cy="1136506"/>
              </a:xfrm>
            </p:grpSpPr>
            <p:sp>
              <p:nvSpPr>
                <p:cNvPr id="313" name="TextBox 31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4" name="TextBox 31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5" name="TextBox 31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6" name="TextBox 31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08" name="Group 307"/>
              <p:cNvGrpSpPr/>
              <p:nvPr/>
            </p:nvGrpSpPr>
            <p:grpSpPr>
              <a:xfrm rot="16200000">
                <a:off x="-2480014" y="799591"/>
                <a:ext cx="1122948" cy="1216926"/>
                <a:chOff x="-2519099" y="836265"/>
                <a:chExt cx="1209025" cy="1136508"/>
              </a:xfrm>
            </p:grpSpPr>
            <p:sp>
              <p:nvSpPr>
                <p:cNvPr id="309" name="TextBox 30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0" name="TextBox 30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1" name="TextBox 31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2" name="TextBox 31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03" name="TextBox 302"/>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4" name="TextBox 303"/>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5" name="TextBox 30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6" name="TextBox 30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17" name="Group 316"/>
          <p:cNvGrpSpPr/>
          <p:nvPr/>
        </p:nvGrpSpPr>
        <p:grpSpPr>
          <a:xfrm>
            <a:off x="6102453" y="3864078"/>
            <a:ext cx="548592" cy="482549"/>
            <a:chOff x="3879186" y="5658399"/>
            <a:chExt cx="1094355" cy="931382"/>
          </a:xfrm>
        </p:grpSpPr>
        <p:grpSp>
          <p:nvGrpSpPr>
            <p:cNvPr id="318" name="Group 317"/>
            <p:cNvGrpSpPr/>
            <p:nvPr/>
          </p:nvGrpSpPr>
          <p:grpSpPr>
            <a:xfrm>
              <a:off x="3879186" y="5658399"/>
              <a:ext cx="1094355" cy="931382"/>
              <a:chOff x="-2527003" y="836265"/>
              <a:chExt cx="1216926" cy="1136506"/>
            </a:xfrm>
          </p:grpSpPr>
          <p:grpSp>
            <p:nvGrpSpPr>
              <p:cNvPr id="323" name="Group 322"/>
              <p:cNvGrpSpPr/>
              <p:nvPr/>
            </p:nvGrpSpPr>
            <p:grpSpPr>
              <a:xfrm>
                <a:off x="-2519099" y="836265"/>
                <a:ext cx="1209022" cy="1136506"/>
                <a:chOff x="-2519099" y="836265"/>
                <a:chExt cx="1209022" cy="1136506"/>
              </a:xfrm>
            </p:grpSpPr>
            <p:sp>
              <p:nvSpPr>
                <p:cNvPr id="329" name="TextBox 32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0" name="TextBox 32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1" name="TextBox 33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2" name="TextBox 331"/>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24" name="Group 323"/>
              <p:cNvGrpSpPr/>
              <p:nvPr/>
            </p:nvGrpSpPr>
            <p:grpSpPr>
              <a:xfrm rot="16200000">
                <a:off x="-2480014" y="799591"/>
                <a:ext cx="1122948" cy="1216926"/>
                <a:chOff x="-2519099" y="836265"/>
                <a:chExt cx="1209025" cy="1136508"/>
              </a:xfrm>
            </p:grpSpPr>
            <p:sp>
              <p:nvSpPr>
                <p:cNvPr id="325" name="TextBox 32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6" name="TextBox 32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7" name="TextBox 32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8" name="TextBox 327"/>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19" name="TextBox 318"/>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0" name="TextBox 319"/>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1" name="TextBox 320"/>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2" name="TextBox 321"/>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33" name="Group 332"/>
          <p:cNvGrpSpPr/>
          <p:nvPr/>
        </p:nvGrpSpPr>
        <p:grpSpPr>
          <a:xfrm>
            <a:off x="7718643" y="3908570"/>
            <a:ext cx="548592" cy="482549"/>
            <a:chOff x="3879186" y="5658399"/>
            <a:chExt cx="1094355" cy="931382"/>
          </a:xfrm>
        </p:grpSpPr>
        <p:grpSp>
          <p:nvGrpSpPr>
            <p:cNvPr id="334" name="Group 333"/>
            <p:cNvGrpSpPr/>
            <p:nvPr/>
          </p:nvGrpSpPr>
          <p:grpSpPr>
            <a:xfrm>
              <a:off x="3879186" y="5658399"/>
              <a:ext cx="1094355" cy="931382"/>
              <a:chOff x="-2527003" y="836265"/>
              <a:chExt cx="1216926" cy="1136506"/>
            </a:xfrm>
          </p:grpSpPr>
          <p:grpSp>
            <p:nvGrpSpPr>
              <p:cNvPr id="339" name="Group 338"/>
              <p:cNvGrpSpPr/>
              <p:nvPr/>
            </p:nvGrpSpPr>
            <p:grpSpPr>
              <a:xfrm>
                <a:off x="-2519099" y="836265"/>
                <a:ext cx="1209022" cy="1136506"/>
                <a:chOff x="-2519099" y="836265"/>
                <a:chExt cx="1209022" cy="1136506"/>
              </a:xfrm>
            </p:grpSpPr>
            <p:sp>
              <p:nvSpPr>
                <p:cNvPr id="345" name="TextBox 34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6" name="TextBox 34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7" name="TextBox 34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8" name="TextBox 347"/>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40" name="Group 339"/>
              <p:cNvGrpSpPr/>
              <p:nvPr/>
            </p:nvGrpSpPr>
            <p:grpSpPr>
              <a:xfrm rot="16200000">
                <a:off x="-2480014" y="799591"/>
                <a:ext cx="1122948" cy="1216926"/>
                <a:chOff x="-2519099" y="836265"/>
                <a:chExt cx="1209025" cy="1136508"/>
              </a:xfrm>
            </p:grpSpPr>
            <p:sp>
              <p:nvSpPr>
                <p:cNvPr id="341" name="TextBox 340"/>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2" name="TextBox 341"/>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3" name="TextBox 342"/>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4" name="TextBox 343"/>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35" name="TextBox 334"/>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6" name="TextBox 335"/>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7" name="TextBox 336"/>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8" name="TextBox 337"/>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 name="TextBox 1"/>
          <p:cNvSpPr txBox="1"/>
          <p:nvPr/>
        </p:nvSpPr>
        <p:spPr>
          <a:xfrm>
            <a:off x="287592" y="5879179"/>
            <a:ext cx="2551597" cy="646331"/>
          </a:xfrm>
          <a:prstGeom prst="rect">
            <a:avLst/>
          </a:prstGeom>
          <a:noFill/>
          <a:ln>
            <a:solidFill>
              <a:srgbClr val="00B050"/>
            </a:solidFill>
            <a:prstDash val="dash"/>
          </a:ln>
        </p:spPr>
        <p:txBody>
          <a:bodyPr wrap="square" rtlCol="0">
            <a:spAutoFit/>
          </a:bodyPr>
          <a:lstStyle/>
          <a:p>
            <a:pPr algn="ctr"/>
            <a:r>
              <a:rPr lang="en-GB" b="1" dirty="0">
                <a:solidFill>
                  <a:srgbClr val="00B050"/>
                </a:solidFill>
              </a:rPr>
              <a:t>How well did the trial method perform?</a:t>
            </a:r>
          </a:p>
        </p:txBody>
      </p:sp>
      <p:sp>
        <p:nvSpPr>
          <p:cNvPr id="131" name="TextBox 6"/>
          <p:cNvSpPr txBox="1">
            <a:spLocks noChangeArrowheads="1"/>
          </p:cNvSpPr>
          <p:nvPr/>
        </p:nvSpPr>
        <p:spPr bwMode="auto">
          <a:xfrm>
            <a:off x="-36512"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Data Flow</a:t>
            </a:r>
            <a:endParaRPr lang="en-GB" altLang="en-US" sz="3000" b="1" dirty="0">
              <a:solidFill>
                <a:srgbClr val="00B0F0"/>
              </a:solidFill>
            </a:endParaRPr>
          </a:p>
        </p:txBody>
      </p:sp>
    </p:spTree>
    <p:extLst>
      <p:ext uri="{BB962C8B-B14F-4D97-AF65-F5344CB8AC3E}">
        <p14:creationId xmlns:p14="http://schemas.microsoft.com/office/powerpoint/2010/main" val="529814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67708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Error Metric Definitions</a:t>
            </a:r>
            <a:endParaRPr lang="en-GB" sz="3000" b="1" dirty="0">
              <a:solidFill>
                <a:srgbClr val="00B0F0"/>
              </a:solidFill>
            </a:endParaRPr>
          </a:p>
        </p:txBody>
      </p:sp>
      <p:sp>
        <p:nvSpPr>
          <p:cNvPr id="4" name="TextBox 3"/>
          <p:cNvSpPr txBox="1"/>
          <p:nvPr/>
        </p:nvSpPr>
        <p:spPr>
          <a:xfrm>
            <a:off x="251519" y="5517232"/>
            <a:ext cx="8605073" cy="369332"/>
          </a:xfrm>
          <a:prstGeom prst="rect">
            <a:avLst/>
          </a:prstGeom>
          <a:noFill/>
        </p:spPr>
        <p:txBody>
          <a:bodyPr wrap="square" rtlCol="0">
            <a:spAutoFit/>
          </a:bodyPr>
          <a:lstStyle/>
          <a:p>
            <a:pPr algn="ctr"/>
            <a:r>
              <a:rPr lang="en-GB" dirty="0">
                <a:solidFill>
                  <a:srgbClr val="00B0F0"/>
                </a:solidFill>
              </a:rPr>
              <a:t>See PCWG-Share-01 Definition Document for Further Details</a:t>
            </a:r>
          </a:p>
        </p:txBody>
      </p:sp>
    </p:spTree>
    <p:extLst>
      <p:ext uri="{BB962C8B-B14F-4D97-AF65-F5344CB8AC3E}">
        <p14:creationId xmlns:p14="http://schemas.microsoft.com/office/powerpoint/2010/main" val="2458655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03588"/>
            <a:ext cx="8774624" cy="5849748"/>
          </a:xfrm>
          <a:prstGeom prst="rect">
            <a:avLst/>
          </a:prstGeom>
        </p:spPr>
      </p:pic>
      <p:sp>
        <p:nvSpPr>
          <p:cNvPr id="5" name="TextBox 4"/>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Submissions by Participant Type</a:t>
            </a:r>
            <a:endParaRPr lang="en-GB" altLang="en-US" sz="3000" b="1" dirty="0">
              <a:solidFill>
                <a:srgbClr val="00B0F0"/>
              </a:solidFill>
            </a:endParaRPr>
          </a:p>
        </p:txBody>
      </p:sp>
    </p:spTree>
    <p:extLst>
      <p:ext uri="{BB962C8B-B14F-4D97-AF65-F5344CB8AC3E}">
        <p14:creationId xmlns:p14="http://schemas.microsoft.com/office/powerpoint/2010/main" val="304399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ower Curves\Working Group\PCWG-Share\AggregatedDecFinal\0.5.8\BaselineErrorsByRange_SWVersionto0.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89384"/>
            <a:ext cx="8927976" cy="59519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89045"/>
            <a:ext cx="8928992" cy="5952662"/>
          </a:xfrm>
          <a:prstGeom prst="rect">
            <a:avLst/>
          </a:prstGeom>
        </p:spPr>
      </p:pic>
      <p:sp>
        <p:nvSpPr>
          <p:cNvPr id="4" name="Rounded Rectangle 3"/>
          <p:cNvSpPr/>
          <p:nvPr/>
        </p:nvSpPr>
        <p:spPr>
          <a:xfrm>
            <a:off x="683568" y="4149080"/>
            <a:ext cx="612068" cy="187220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 name="TextBox 4"/>
          <p:cNvSpPr txBox="1"/>
          <p:nvPr/>
        </p:nvSpPr>
        <p:spPr>
          <a:xfrm>
            <a:off x="539552" y="3153742"/>
            <a:ext cx="3228262" cy="923330"/>
          </a:xfrm>
          <a:prstGeom prst="rect">
            <a:avLst/>
          </a:prstGeom>
          <a:noFill/>
        </p:spPr>
        <p:txBody>
          <a:bodyPr wrap="square" rtlCol="0">
            <a:spAutoFit/>
          </a:bodyPr>
          <a:lstStyle/>
          <a:p>
            <a:pPr algn="ctr"/>
            <a:r>
              <a:rPr lang="en-GB" b="1" dirty="0">
                <a:solidFill>
                  <a:srgbClr val="FF0000"/>
                </a:solidFill>
              </a:rPr>
              <a:t>Still unexpectedly large errors for baseline inner range</a:t>
            </a:r>
          </a:p>
          <a:p>
            <a:pPr algn="ctr"/>
            <a:r>
              <a:rPr lang="en-GB" b="1" dirty="0">
                <a:solidFill>
                  <a:srgbClr val="FF0000"/>
                </a:solidFill>
              </a:rPr>
              <a:t>(further investigation required)</a:t>
            </a:r>
          </a:p>
        </p:txBody>
      </p:sp>
      <p:sp>
        <p:nvSpPr>
          <p:cNvPr id="7" name="TextBox 6"/>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Baseline Error, Inner vs Outer Range</a:t>
            </a:r>
            <a:endParaRPr lang="en-GB" altLang="en-US" sz="3000" b="1" dirty="0">
              <a:solidFill>
                <a:srgbClr val="00B0F0"/>
              </a:solidFill>
            </a:endParaRPr>
          </a:p>
        </p:txBody>
      </p:sp>
      <p:cxnSp>
        <p:nvCxnSpPr>
          <p:cNvPr id="8" name="Straight Arrow Connector 7"/>
          <p:cNvCxnSpPr/>
          <p:nvPr/>
        </p:nvCxnSpPr>
        <p:spPr>
          <a:xfrm>
            <a:off x="1547664" y="5661248"/>
            <a:ext cx="5976664"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05235" y="4293096"/>
            <a:ext cx="2376264" cy="1200329"/>
          </a:xfrm>
          <a:prstGeom prst="rect">
            <a:avLst/>
          </a:prstGeom>
          <a:solidFill>
            <a:schemeClr val="bg1">
              <a:lumMod val="75000"/>
            </a:schemeClr>
          </a:solidFill>
          <a:ln w="25400">
            <a:solidFill>
              <a:schemeClr val="tx1"/>
            </a:solidFill>
          </a:ln>
        </p:spPr>
        <p:txBody>
          <a:bodyPr wrap="square" rtlCol="0">
            <a:spAutoFit/>
          </a:bodyPr>
          <a:lstStyle/>
          <a:p>
            <a:pPr algn="ctr"/>
            <a:r>
              <a:rPr lang="en-GB" dirty="0">
                <a:solidFill>
                  <a:prstClr val="black"/>
                </a:solidFill>
              </a:rPr>
              <a:t>‘Uncertainty’ associated with</a:t>
            </a:r>
          </a:p>
          <a:p>
            <a:pPr algn="ctr"/>
            <a:r>
              <a:rPr lang="en-GB" dirty="0">
                <a:solidFill>
                  <a:prstClr val="black"/>
                </a:solidFill>
              </a:rPr>
              <a:t>‘Outer Range’ effects.</a:t>
            </a:r>
          </a:p>
          <a:p>
            <a:pPr algn="ctr"/>
            <a:r>
              <a:rPr lang="en-GB" dirty="0" err="1">
                <a:solidFill>
                  <a:prstClr val="black"/>
                </a:solidFill>
              </a:rPr>
              <a:t>Std</a:t>
            </a:r>
            <a:r>
              <a:rPr lang="en-GB" dirty="0">
                <a:solidFill>
                  <a:prstClr val="black"/>
                </a:solidFill>
              </a:rPr>
              <a:t> Dev ≈ 2%</a:t>
            </a:r>
          </a:p>
        </p:txBody>
      </p:sp>
      <p:sp>
        <p:nvSpPr>
          <p:cNvPr id="12" name="Rounded Rectangle 11"/>
          <p:cNvSpPr/>
          <p:nvPr/>
        </p:nvSpPr>
        <p:spPr>
          <a:xfrm>
            <a:off x="2843808" y="5216425"/>
            <a:ext cx="924006" cy="84013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 name="TextBox 12"/>
          <p:cNvSpPr txBox="1"/>
          <p:nvPr/>
        </p:nvSpPr>
        <p:spPr>
          <a:xfrm>
            <a:off x="1547665" y="4233862"/>
            <a:ext cx="2448272" cy="923330"/>
          </a:xfrm>
          <a:prstGeom prst="rect">
            <a:avLst/>
          </a:prstGeom>
          <a:noFill/>
        </p:spPr>
        <p:txBody>
          <a:bodyPr wrap="square" rtlCol="0">
            <a:spAutoFit/>
          </a:bodyPr>
          <a:lstStyle/>
          <a:p>
            <a:pPr algn="ctr"/>
            <a:r>
              <a:rPr lang="en-GB" b="1" dirty="0">
                <a:solidFill>
                  <a:srgbClr val="FF0000"/>
                </a:solidFill>
              </a:rPr>
              <a:t>Smaller inner baseline errors still warrant further investigation</a:t>
            </a:r>
          </a:p>
        </p:txBody>
      </p:sp>
      <p:sp>
        <p:nvSpPr>
          <p:cNvPr id="11" name="TextBox 10"/>
          <p:cNvSpPr txBox="1"/>
          <p:nvPr/>
        </p:nvSpPr>
        <p:spPr>
          <a:xfrm>
            <a:off x="5355089" y="1340768"/>
            <a:ext cx="2169239" cy="369332"/>
          </a:xfrm>
          <a:prstGeom prst="rect">
            <a:avLst/>
          </a:prstGeom>
          <a:noFill/>
        </p:spPr>
        <p:txBody>
          <a:bodyPr wrap="square" rtlCol="0">
            <a:spAutoFit/>
          </a:bodyPr>
          <a:lstStyle/>
          <a:p>
            <a:r>
              <a:rPr lang="en-GB" b="1" dirty="0">
                <a:solidFill>
                  <a:srgbClr val="00B0F0"/>
                </a:solidFill>
              </a:rPr>
              <a:t>Version 0.5.9/10</a:t>
            </a:r>
          </a:p>
        </p:txBody>
      </p:sp>
    </p:spTree>
    <p:extLst>
      <p:ext uri="{BB962C8B-B14F-4D97-AF65-F5344CB8AC3E}">
        <p14:creationId xmlns:p14="http://schemas.microsoft.com/office/powerpoint/2010/main" val="31715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2" grpId="0" animBg="1"/>
      <p:bldP spid="13"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9384"/>
            <a:ext cx="9144000" cy="6096000"/>
          </a:xfrm>
          <a:prstGeom prst="rect">
            <a:avLst/>
          </a:prstGeom>
        </p:spPr>
      </p:pic>
      <p:sp>
        <p:nvSpPr>
          <p:cNvPr id="5" name="TextBox 4"/>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Errors by Wind Speed (0.5.8)</a:t>
            </a:r>
            <a:endParaRPr lang="en-GB" altLang="en-US" sz="2400" b="1" dirty="0">
              <a:solidFill>
                <a:srgbClr val="00B0F0"/>
              </a:solidFill>
            </a:endParaRPr>
          </a:p>
        </p:txBody>
      </p:sp>
      <p:sp>
        <p:nvSpPr>
          <p:cNvPr id="6" name="Rounded Rectangle 5"/>
          <p:cNvSpPr/>
          <p:nvPr/>
        </p:nvSpPr>
        <p:spPr>
          <a:xfrm>
            <a:off x="6444208" y="3549774"/>
            <a:ext cx="2160240" cy="239950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4" name="TextBox 3"/>
          <p:cNvSpPr txBox="1"/>
          <p:nvPr/>
        </p:nvSpPr>
        <p:spPr>
          <a:xfrm>
            <a:off x="6589937" y="2577678"/>
            <a:ext cx="2235796" cy="923330"/>
          </a:xfrm>
          <a:prstGeom prst="rect">
            <a:avLst/>
          </a:prstGeom>
          <a:noFill/>
        </p:spPr>
        <p:txBody>
          <a:bodyPr wrap="square" rtlCol="0">
            <a:spAutoFit/>
          </a:bodyPr>
          <a:lstStyle/>
          <a:p>
            <a:pPr algn="ctr"/>
            <a:r>
              <a:rPr lang="en-GB" dirty="0">
                <a:solidFill>
                  <a:srgbClr val="FF0000"/>
                </a:solidFill>
              </a:rPr>
              <a:t>Large errors above rated for certain datasets.</a:t>
            </a:r>
          </a:p>
        </p:txBody>
      </p:sp>
    </p:spTree>
    <p:extLst>
      <p:ext uri="{BB962C8B-B14F-4D97-AF65-F5344CB8AC3E}">
        <p14:creationId xmlns:p14="http://schemas.microsoft.com/office/powerpoint/2010/main" val="222901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On-screen Show (4:3)</PresentationFormat>
  <Paragraphs>88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2</cp:revision>
  <dcterms:created xsi:type="dcterms:W3CDTF">2016-08-08T16:31:26Z</dcterms:created>
  <dcterms:modified xsi:type="dcterms:W3CDTF">2016-08-08T16:42:30Z</dcterms:modified>
</cp:coreProperties>
</file>