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3"/>
  </p:notesMasterIdLst>
  <p:sldIdLst>
    <p:sldId id="256" r:id="rId3"/>
    <p:sldId id="275" r:id="rId4"/>
    <p:sldId id="276" r:id="rId5"/>
    <p:sldId id="278" r:id="rId6"/>
    <p:sldId id="279" r:id="rId7"/>
    <p:sldId id="261" r:id="rId8"/>
    <p:sldId id="280" r:id="rId9"/>
    <p:sldId id="277" r:id="rId10"/>
    <p:sldId id="281" r:id="rId11"/>
    <p:sldId id="260" r:id="rId12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2E"/>
    <a:srgbClr val="000000"/>
    <a:srgbClr val="FECB00"/>
    <a:srgbClr val="E98300"/>
    <a:srgbClr val="ED9C33"/>
    <a:srgbClr val="F4C180"/>
    <a:srgbClr val="8B73A7"/>
    <a:srgbClr val="B6A7C8"/>
    <a:srgbClr val="DC7D82"/>
    <a:srgbClr val="988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72" d="100"/>
          <a:sy n="72" d="100"/>
        </p:scale>
        <p:origin x="-1230" y="6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5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 or</a:t>
            </a:r>
            <a:r>
              <a:rPr lang="en-GB" baseline="0" dirty="0" smtClean="0"/>
              <a:t> more turbines so the combined error is close to, or lower, than our standard assumptions of 2%-2.5%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92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9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2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/>
          <p:cNvSpPr txBox="1">
            <a:spLocks noChangeArrowheads="1"/>
          </p:cNvSpPr>
          <p:nvPr userDrawn="1"/>
        </p:nvSpPr>
        <p:spPr bwMode="auto">
          <a:xfrm>
            <a:off x="3811588" y="6012013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6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 smtClean="0">
                <a:solidFill>
                  <a:schemeClr val="tx1"/>
                </a:solidFill>
              </a:rPr>
              <a:t>www.dnvgl.com</a:t>
            </a:r>
            <a:endParaRPr lang="en-GB" sz="1200" b="1" cap="none" baseline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 smtClean="0">
                <a:solidFill>
                  <a:schemeClr val="bg1"/>
                </a:solidFill>
              </a:rPr>
              <a:t>Energy</a:t>
            </a:r>
            <a:endParaRPr lang="en-GB" sz="1400" b="1" cap="all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2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/>
          <p:cNvSpPr txBox="1">
            <a:spLocks noChangeArrowheads="1"/>
          </p:cNvSpPr>
          <p:nvPr/>
        </p:nvSpPr>
        <p:spPr bwMode="auto">
          <a:xfrm>
            <a:off x="3811588" y="6033489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20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20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aylor.geer@dnvg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arl.ostridge@dnvg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High Resolution Turbine-Specific Matrix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 Requirements and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Thoughts? Comments?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Taylor Geer, Carl Ostridge, Josiah Mault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0823" y="3752838"/>
            <a:ext cx="6226177" cy="204873"/>
          </a:xfrm>
        </p:spPr>
        <p:txBody>
          <a:bodyPr/>
          <a:lstStyle/>
          <a:p>
            <a:r>
              <a:rPr lang="en-GB" dirty="0" smtClean="0">
                <a:hlinkClick r:id="rId3"/>
              </a:rPr>
              <a:t>taylor.geer@dnvgl.com</a:t>
            </a:r>
            <a:r>
              <a:rPr lang="en-GB" dirty="0" smtClean="0"/>
              <a:t>, </a:t>
            </a:r>
            <a:r>
              <a:rPr lang="en-GB" dirty="0" smtClean="0">
                <a:hlinkClick r:id="rId4"/>
              </a:rPr>
              <a:t>carl.ostridge@dnvgl.com</a:t>
            </a:r>
            <a:r>
              <a:rPr lang="en-GB" dirty="0" smtClean="0"/>
              <a:t>, Josiah.Mault@dnvgl.com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DNV GL treatment of turbine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global TI vs WS matrix to capture “outer” effects</a:t>
            </a:r>
          </a:p>
          <a:p>
            <a:endParaRPr lang="en-GB" dirty="0" smtClean="0"/>
          </a:p>
          <a:p>
            <a:r>
              <a:rPr lang="en-GB" dirty="0" smtClean="0"/>
              <a:t>Use global PPT results to capture “inner”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3" descr="C:\Data\CPO Temp\AWEA WRA PPT\99 Pres Plots\2015\AEP His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454287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" y="3290163"/>
            <a:ext cx="4415114" cy="295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6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80%</a:t>
            </a:r>
            <a:r>
              <a:rPr lang="en-GB" baseline="30000" dirty="0"/>
              <a:t>*</a:t>
            </a:r>
            <a:r>
              <a:rPr lang="en-GB" dirty="0" smtClean="0"/>
              <a:t> of people think their turbines are better than average, how can we give credit to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4419600"/>
            <a:ext cx="8641656" cy="1573214"/>
          </a:xfrm>
        </p:spPr>
        <p:txBody>
          <a:bodyPr/>
          <a:lstStyle/>
          <a:p>
            <a:r>
              <a:rPr lang="en-GB" dirty="0" smtClean="0"/>
              <a:t>We need representative </a:t>
            </a:r>
            <a:r>
              <a:rPr lang="en-GB" b="1" dirty="0" smtClean="0"/>
              <a:t>data</a:t>
            </a:r>
            <a:r>
              <a:rPr lang="en-GB" dirty="0" smtClean="0"/>
              <a:t> to demonstrate turbine performance over a range of conditions.</a:t>
            </a:r>
          </a:p>
          <a:p>
            <a:r>
              <a:rPr lang="en-GB" dirty="0" smtClean="0"/>
              <a:t>Ideally, the direct relationship between turbine performance and the warranted/sales power curve is able to be understood (rather than needing a two step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39753"/>
            <a:ext cx="5105400" cy="208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aseline="30000" dirty="0" smtClean="0">
                <a:solidFill>
                  <a:srgbClr val="333333"/>
                </a:solidFill>
              </a:rPr>
              <a:t>*</a:t>
            </a:r>
            <a:r>
              <a:rPr lang="en-GB" sz="1200" dirty="0" smtClean="0">
                <a:solidFill>
                  <a:srgbClr val="333333"/>
                </a:solidFill>
              </a:rPr>
              <a:t>statistic fictionalized for effect</a:t>
            </a:r>
            <a:endParaRPr lang="en-GB" sz="1600" baseline="30000" dirty="0" smtClean="0">
              <a:solidFill>
                <a:srgbClr val="33333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15344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0640" y="1981200"/>
            <a:ext cx="2457159" cy="67491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Not all turbines are better than average!</a:t>
            </a:r>
          </a:p>
        </p:txBody>
      </p:sp>
    </p:spTree>
    <p:extLst>
      <p:ext uri="{BB962C8B-B14F-4D97-AF65-F5344CB8AC3E}">
        <p14:creationId xmlns:p14="http://schemas.microsoft.com/office/powerpoint/2010/main" val="5287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Required: Individual </a:t>
            </a:r>
            <a:r>
              <a:rPr lang="en-GB" dirty="0"/>
              <a:t>Turbine Performance Matrixes based on the raw data collected during multiple power performance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Minimum number of tests required for building a representative matrix?</a:t>
            </a:r>
          </a:p>
          <a:p>
            <a:endParaRPr lang="en-GB" b="1" dirty="0" smtClean="0"/>
          </a:p>
          <a:p>
            <a:r>
              <a:rPr lang="en-GB" b="1" dirty="0" smtClean="0"/>
              <a:t>Combined results must be demonstrated to be stable</a:t>
            </a:r>
          </a:p>
          <a:p>
            <a:pPr lvl="1"/>
            <a:r>
              <a:rPr lang="en-GB" dirty="0" smtClean="0"/>
              <a:t>“Round Robin” tests with provided data should show consistent results.</a:t>
            </a:r>
          </a:p>
          <a:p>
            <a:pPr lvl="1"/>
            <a:r>
              <a:rPr lang="en-GB" dirty="0" smtClean="0"/>
              <a:t>Relatively low scatter within matrix bins and between tests</a:t>
            </a:r>
          </a:p>
          <a:p>
            <a:pPr lvl="1"/>
            <a:r>
              <a:rPr lang="en-GB" dirty="0" smtClean="0"/>
              <a:t>Substantial </a:t>
            </a:r>
            <a:r>
              <a:rPr lang="en-GB" dirty="0"/>
              <a:t>deviations will need </a:t>
            </a:r>
            <a:r>
              <a:rPr lang="en-GB" dirty="0" smtClean="0"/>
              <a:t>explanation</a:t>
            </a:r>
          </a:p>
          <a:p>
            <a:endParaRPr lang="en-GB" b="1" dirty="0" smtClean="0"/>
          </a:p>
          <a:p>
            <a:r>
              <a:rPr lang="en-GB" b="1" dirty="0" smtClean="0"/>
              <a:t>Representative </a:t>
            </a:r>
            <a:r>
              <a:rPr lang="en-GB" b="1" dirty="0"/>
              <a:t>of target site conditions</a:t>
            </a:r>
          </a:p>
          <a:p>
            <a:pPr lvl="1"/>
            <a:r>
              <a:rPr lang="en-GB" dirty="0" smtClean="0"/>
              <a:t>The majority of relevant WS-TI </a:t>
            </a:r>
            <a:r>
              <a:rPr lang="en-GB" dirty="0"/>
              <a:t>cells should be calculated using data rather than </a:t>
            </a:r>
            <a:r>
              <a:rPr lang="en-GB" dirty="0" smtClean="0"/>
              <a:t>modelled or fitted data.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7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considerations when comparing directly to warranted/sales PC (largely addressing “inner range” </a:t>
            </a:r>
            <a:r>
              <a:rPr lang="en-GB" dirty="0" smtClean="0"/>
              <a:t>differences)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Seasonally representative</a:t>
            </a:r>
          </a:p>
          <a:p>
            <a:pPr lvl="1"/>
            <a:r>
              <a:rPr lang="en-GB" dirty="0" smtClean="0"/>
              <a:t>We need representative data from all seasons to capture known </a:t>
            </a:r>
            <a:r>
              <a:rPr lang="en-GB" dirty="0" err="1" smtClean="0"/>
              <a:t>varibility</a:t>
            </a:r>
            <a:r>
              <a:rPr lang="en-GB" dirty="0" smtClean="0"/>
              <a:t> of “inner range” performance</a:t>
            </a:r>
          </a:p>
          <a:p>
            <a:pPr lvl="1"/>
            <a:endParaRPr lang="en-GB" b="1" dirty="0" smtClean="0"/>
          </a:p>
          <a:p>
            <a:r>
              <a:rPr lang="en-GB" b="1" dirty="0" smtClean="0"/>
              <a:t>Geographically diverse</a:t>
            </a:r>
          </a:p>
          <a:p>
            <a:pPr lvl="1"/>
            <a:r>
              <a:rPr lang="en-GB" dirty="0" smtClean="0"/>
              <a:t>For broad application, need to demonstrate that matrixes produced in different regions, or conditions (offshore, forestry, etc.) show consistent results.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case 1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98759"/>
              </p:ext>
            </p:extLst>
          </p:nvPr>
        </p:nvGraphicFramePr>
        <p:xfrm>
          <a:off x="228600" y="3276600"/>
          <a:ext cx="8642348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587"/>
                <a:gridCol w="2160587"/>
                <a:gridCol w="2160587"/>
                <a:gridCol w="216058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Rotor</a:t>
                      </a:r>
                      <a:r>
                        <a:rPr lang="en-GB" baseline="0" dirty="0" smtClean="0"/>
                        <a:t> size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Power Curve Revision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Smallest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Extra large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320" y="1187419"/>
            <a:ext cx="8458200" cy="1698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="1" dirty="0" smtClean="0">
                <a:solidFill>
                  <a:srgbClr val="333333"/>
                </a:solidFill>
              </a:rPr>
              <a:t>Data:</a:t>
            </a: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8 PPT tests on the same platform, but few tests on the same configuration</a:t>
            </a:r>
            <a:endParaRPr lang="en-GB" sz="1600" dirty="0">
              <a:solidFill>
                <a:srgbClr val="333333"/>
              </a:solidFill>
            </a:endParaRP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Limited seasonal coverage, reasonable geographic coverage</a:t>
            </a:r>
          </a:p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="1" dirty="0" smtClean="0">
                <a:solidFill>
                  <a:srgbClr val="333333"/>
                </a:solidFill>
              </a:rPr>
              <a:t>Aim: </a:t>
            </a: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Derive platform-specific matrix for use on all projects</a:t>
            </a:r>
          </a:p>
        </p:txBody>
      </p:sp>
    </p:spTree>
    <p:extLst>
      <p:ext uri="{BB962C8B-B14F-4D97-AF65-F5344CB8AC3E}">
        <p14:creationId xmlns:p14="http://schemas.microsoft.com/office/powerpoint/2010/main" val="13394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268414"/>
            <a:ext cx="8641656" cy="319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Q1: Can we combine tests with different rotor diameter and control strategies to understand the performance of the </a:t>
            </a:r>
            <a:r>
              <a:rPr lang="en-GB" b="1" dirty="0" smtClean="0"/>
              <a:t>platform?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Limited data, but good indications when comparing to normalized PC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b="1" dirty="0"/>
              <a:t>Q2: Do the tests behave like our larger data set</a:t>
            </a:r>
            <a:r>
              <a:rPr lang="en-GB" b="1" dirty="0" smtClean="0"/>
              <a:t>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Yes, when compared to normalized PC</a:t>
            </a:r>
          </a:p>
          <a:p>
            <a:r>
              <a:rPr lang="en-GB" b="1" dirty="0" smtClean="0"/>
              <a:t>Q3: Do the tests imply that we should be treating the platform differently than other turbines?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Possibly. Data gives higher confidence that we are predicting relative turbine performance accurately, but lack of seasonal data means we can’t directly opine on gross performance.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034409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Combined results must be demonstrated to be </a:t>
            </a:r>
            <a:r>
              <a:rPr lang="en-GB" sz="1600" b="1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Representative of target site </a:t>
            </a:r>
            <a:r>
              <a:rPr lang="en-GB" sz="1600" b="1" dirty="0" smtClean="0">
                <a:solidFill>
                  <a:srgbClr val="FFC000"/>
                </a:solidFill>
              </a:rPr>
              <a:t>conditions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Seasonally representative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Geographically </a:t>
            </a:r>
            <a:r>
              <a:rPr lang="en-GB" sz="1600" b="1" dirty="0" smtClean="0">
                <a:solidFill>
                  <a:srgbClr val="FFC000"/>
                </a:solidFill>
              </a:rPr>
              <a:t>diverse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case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8585" y="1878014"/>
            <a:ext cx="8641656" cy="2922586"/>
          </a:xfrm>
        </p:spPr>
        <p:txBody>
          <a:bodyPr/>
          <a:lstStyle/>
          <a:p>
            <a:r>
              <a:rPr lang="en-GB" b="1" dirty="0" smtClean="0"/>
              <a:t>Q1: </a:t>
            </a:r>
            <a:r>
              <a:rPr lang="en-GB" b="1" dirty="0"/>
              <a:t>Do the tests behave like our larger data set?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Yes, when compared to normalized PC</a:t>
            </a:r>
          </a:p>
          <a:p>
            <a:r>
              <a:rPr lang="en-GB" b="1" dirty="0" smtClean="0"/>
              <a:t>Q2</a:t>
            </a:r>
            <a:r>
              <a:rPr lang="en-GB" b="1" dirty="0"/>
              <a:t>: Do the tests imply that we should be treating the platform differently than other turbines?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Almost. There is enough information to develop a performance matrix which directly references the warranted/sales power curve, however the lack of seasonal representative data means we can’t use results quantitatively.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While the data is not geographically diverse, this isn’t an issue because the intent is to apply it to a nearby project.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777" y="50292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Combined results must be demonstrated to be </a:t>
            </a:r>
            <a:r>
              <a:rPr lang="en-GB" sz="1600" b="1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GB" sz="1600" b="1" dirty="0">
                <a:solidFill>
                  <a:srgbClr val="00B050"/>
                </a:solidFill>
              </a:rPr>
              <a:t>Representative of target site </a:t>
            </a:r>
            <a:r>
              <a:rPr lang="en-GB" sz="1600" b="1" dirty="0" smtClean="0">
                <a:solidFill>
                  <a:srgbClr val="00B050"/>
                </a:solidFill>
              </a:rPr>
              <a:t>conditions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Seasonally representative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Geographically </a:t>
            </a:r>
            <a:r>
              <a:rPr lang="en-GB" sz="1600" b="1" dirty="0" smtClean="0">
                <a:solidFill>
                  <a:srgbClr val="FFC000"/>
                </a:solidFill>
              </a:rPr>
              <a:t>diverse</a:t>
            </a:r>
            <a:endParaRPr lang="en-GB" sz="16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08" y="990600"/>
            <a:ext cx="8581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/>
              <a:t>Data: </a:t>
            </a:r>
            <a:r>
              <a:rPr lang="en-GB" sz="1600" dirty="0" smtClean="0"/>
              <a:t>9 </a:t>
            </a:r>
            <a:r>
              <a:rPr lang="en-GB" sz="1600" dirty="0"/>
              <a:t>PPT nearby (&lt;150 km) of a new project, same turbine </a:t>
            </a:r>
            <a:r>
              <a:rPr lang="en-GB" sz="1600" dirty="0" smtClean="0"/>
              <a:t>type</a:t>
            </a:r>
          </a:p>
          <a:p>
            <a:r>
              <a:rPr lang="en-GB" sz="1600" b="1" dirty="0" smtClean="0"/>
              <a:t>Aim: </a:t>
            </a:r>
            <a:r>
              <a:rPr lang="en-GB" sz="1600" dirty="0" smtClean="0"/>
              <a:t>Derive platform- and region-specific WS-TI matrix for nearby projects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42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individual manufacturers differentiate themselves with turbine specific data? - Practical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Where should the thresholds be set to balance data availability and robust analysis?</a:t>
            </a:r>
          </a:p>
          <a:p>
            <a:pPr marL="396000" lvl="2" indent="-180000">
              <a:buFont typeface="Wingdings" panose="05000000000000000000" pitchFamily="2" charset="2"/>
              <a:buChar char="§"/>
            </a:pPr>
            <a:r>
              <a:rPr lang="en-GB" dirty="0"/>
              <a:t>Minimum data requirements for IEC tests are not sufficient for developing a matrix.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Turbine models are evolving more quickly than we can test them.</a:t>
            </a:r>
          </a:p>
          <a:p>
            <a:pPr lvl="1"/>
            <a:r>
              <a:rPr lang="en-GB" dirty="0" smtClean="0"/>
              <a:t>Can we use previous generations to inform current generations?</a:t>
            </a:r>
          </a:p>
          <a:p>
            <a:pPr lvl="1"/>
            <a:r>
              <a:rPr lang="en-GB" dirty="0" smtClean="0"/>
              <a:t>Normalize </a:t>
            </a:r>
            <a:r>
              <a:rPr lang="en-GB" dirty="0"/>
              <a:t>to Zero TI PC?</a:t>
            </a:r>
          </a:p>
          <a:p>
            <a:pPr marL="198000" lvl="1" indent="0">
              <a:buNone/>
            </a:pPr>
            <a:endParaRPr lang="en-GB" dirty="0" smtClean="0"/>
          </a:p>
          <a:p>
            <a:r>
              <a:rPr lang="en-GB" b="1" dirty="0" smtClean="0"/>
              <a:t>Seasonality of test results</a:t>
            </a:r>
          </a:p>
          <a:p>
            <a:pPr lvl="1"/>
            <a:r>
              <a:rPr lang="en-GB" dirty="0" smtClean="0"/>
              <a:t>Why do ‘inner range’ test results vary by season?</a:t>
            </a:r>
          </a:p>
          <a:p>
            <a:pPr lvl="1"/>
            <a:r>
              <a:rPr lang="en-GB" dirty="0" smtClean="0"/>
              <a:t>Are year-long data sets practical?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730</Words>
  <Application>Microsoft Office PowerPoint</Application>
  <PresentationFormat>On-screen Show (4:3)</PresentationFormat>
  <Paragraphs>106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</vt:lpstr>
      <vt:lpstr>Agenda</vt:lpstr>
      <vt:lpstr>High Resolution Turbine-Specific Matrix</vt:lpstr>
      <vt:lpstr>Current DNV GL treatment of turbine performance</vt:lpstr>
      <vt:lpstr>80%* of people think their turbines are better than average, how can we give credit to this?</vt:lpstr>
      <vt:lpstr>Required: Individual Turbine Performance Matrixes based on the raw data collected during multiple power performance tests</vt:lpstr>
      <vt:lpstr>Additional considerations when comparing directly to warranted/sales PC (largely addressing “inner range” differences)</vt:lpstr>
      <vt:lpstr>Example case 1</vt:lpstr>
      <vt:lpstr>Example case 1</vt:lpstr>
      <vt:lpstr>Example case 2</vt:lpstr>
      <vt:lpstr>Can individual manufacturers differentiate themselves with turbine specific data? - Practical Considerations</vt:lpstr>
      <vt:lpstr>Thoughts?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Geer, Taylor</dc:creator>
  <cp:lastModifiedBy>Peter Stuart</cp:lastModifiedBy>
  <cp:revision>40</cp:revision>
  <dcterms:created xsi:type="dcterms:W3CDTF">2015-09-15T04:15:24Z</dcterms:created>
  <dcterms:modified xsi:type="dcterms:W3CDTF">2016-08-10T19:10:30Z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urrentSublogo">
    <vt:lpwstr/>
  </property>
  <property fmtid="{D5CDD505-2E9C-101B-9397-08002B2CF9AE}" pid="4" name="CurrentLogoPath">
    <vt:lpwstr/>
  </property>
  <property fmtid="{D5CDD505-2E9C-101B-9397-08002B2CF9AE}" pid="5" name="CurrentDepartmentName">
    <vt:lpwstr/>
  </property>
  <property fmtid="{D5CDD505-2E9C-101B-9397-08002B2CF9AE}" pid="6" name="CurrentClientLogoPath">
    <vt:lpwstr/>
  </property>
  <property fmtid="{D5CDD505-2E9C-101B-9397-08002B2CF9AE}" pid="7" name="CurrentDate">
    <vt:lpwstr>15 September 2015</vt:lpwstr>
  </property>
  <property fmtid="{D5CDD505-2E9C-101B-9397-08002B2CF9AE}" pid="8" name="CurrentPresentationTitle">
    <vt:lpwstr/>
  </property>
  <property fmtid="{D5CDD505-2E9C-101B-9397-08002B2CF9AE}" pid="9" name="CurrentAuthor">
    <vt:lpwstr/>
  </property>
  <property fmtid="{D5CDD505-2E9C-101B-9397-08002B2CF9AE}" pid="10" name="CurrentDepartment">
    <vt:lpwstr/>
  </property>
  <property fmtid="{D5CDD505-2E9C-101B-9397-08002B2CF9AE}" pid="11" name="CurrentBusinessLine">
    <vt:lpwstr/>
  </property>
  <property fmtid="{D5CDD505-2E9C-101B-9397-08002B2CF9AE}" pid="12" name="CurrentCountry">
    <vt:lpwstr/>
  </property>
  <property fmtid="{D5CDD505-2E9C-101B-9397-08002B2CF9AE}" pid="13" name="CurrentPaperType">
    <vt:lpwstr/>
  </property>
  <property fmtid="{D5CDD505-2E9C-101B-9397-08002B2CF9AE}" pid="14" name="CurrentInformationClass">
    <vt:lpwstr/>
  </property>
  <property fmtid="{D5CDD505-2E9C-101B-9397-08002B2CF9AE}" pid="15" name="CurrentRestrictedAccess">
    <vt:lpwstr/>
  </property>
  <property fmtid="{D5CDD505-2E9C-101B-9397-08002B2CF9AE}" pid="16" name="CurrentLanguage">
    <vt:lpwstr/>
  </property>
</Properties>
</file>