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3"/>
  </p:notesMasterIdLst>
  <p:sldIdLst>
    <p:sldId id="256" r:id="rId3"/>
    <p:sldId id="275" r:id="rId4"/>
    <p:sldId id="276" r:id="rId5"/>
    <p:sldId id="278" r:id="rId6"/>
    <p:sldId id="279" r:id="rId7"/>
    <p:sldId id="261" r:id="rId8"/>
    <p:sldId id="280" r:id="rId9"/>
    <p:sldId id="277" r:id="rId10"/>
    <p:sldId id="281" r:id="rId11"/>
    <p:sldId id="260" r:id="rId12"/>
  </p:sldIdLst>
  <p:sldSz cx="9144000" cy="6858000" type="screen4x3"/>
  <p:notesSz cx="6858000" cy="9144000"/>
  <p:custDataLst>
    <p:tags r:id="rId14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62E"/>
    <a:srgbClr val="000000"/>
    <a:srgbClr val="FECB00"/>
    <a:srgbClr val="E98300"/>
    <a:srgbClr val="ED9C33"/>
    <a:srgbClr val="F4C180"/>
    <a:srgbClr val="8B73A7"/>
    <a:srgbClr val="B6A7C8"/>
    <a:srgbClr val="DC7D82"/>
    <a:srgbClr val="988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06" d="100"/>
          <a:sy n="106" d="100"/>
        </p:scale>
        <p:origin x="-1770" y="-90"/>
      </p:cViewPr>
      <p:guideLst>
        <p:guide orient="horz" pos="164"/>
        <p:guide orient="horz" pos="4162"/>
        <p:guide orient="horz" pos="731"/>
        <p:guide orient="horz" pos="799"/>
        <p:guide orient="horz" pos="3775"/>
        <p:guide pos="1446"/>
        <p:guide pos="158"/>
        <p:guide pos="5602"/>
        <p:guide pos="4314"/>
        <p:guide pos="4218"/>
        <p:guide pos="2929"/>
        <p:guide pos="2831"/>
        <p:guide pos="1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5E0D-B76F-47A8-91B1-C71AD6BE59C3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2AB-FD5C-4EF7-AF8D-FB95907AF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19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47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51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5 or</a:t>
            </a:r>
            <a:r>
              <a:rPr lang="en-GB" baseline="0" dirty="0" smtClean="0"/>
              <a:t> more turbines so the combined error is close to, or lower, than our standard assumptions of 2%-2.5%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92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2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79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29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99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1160464"/>
            <a:ext cx="8893174" cy="3117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641864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04580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1" name="SD_FLD_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/>
          <p:cNvSpPr txBox="1">
            <a:spLocks noChangeArrowheads="1"/>
          </p:cNvSpPr>
          <p:nvPr userDrawn="1"/>
        </p:nvSpPr>
        <p:spPr bwMode="auto">
          <a:xfrm>
            <a:off x="3811588" y="6012013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249520" y="3862800"/>
            <a:ext cx="6446555" cy="33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600" b="0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Author"/>
          <p:cNvSpPr txBox="1">
            <a:spLocks noChangeArrowheads="1"/>
          </p:cNvSpPr>
          <p:nvPr userDrawn="1"/>
        </p:nvSpPr>
        <p:spPr bwMode="auto">
          <a:xfrm>
            <a:off x="250823" y="3574800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6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250825" y="2420888"/>
            <a:ext cx="6445250" cy="648072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70800"/>
            <a:ext cx="4244976" cy="472201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649788" y="1268413"/>
            <a:ext cx="4242692" cy="47244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47948" y="5678682"/>
            <a:ext cx="8644531" cy="3379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943199"/>
            <a:ext cx="8892000" cy="467993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537488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4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97388" y="6537522"/>
            <a:ext cx="4246563" cy="1603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7" name="SD_FLD_Draft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8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0350"/>
            <a:ext cx="8893174" cy="31612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2572"/>
            <a:ext cx="8425631" cy="1304415"/>
          </a:xfrm>
        </p:spPr>
        <p:txBody>
          <a:bodyPr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601" y="3343880"/>
            <a:ext cx="8895600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0823" y="3518053"/>
            <a:ext cx="4246563" cy="216024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3" y="3752838"/>
            <a:ext cx="4246563" cy="20487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Email address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3" y="3957711"/>
            <a:ext cx="4246563" cy="320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Insert Telephone number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0825" y="5769260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663" y="4967444"/>
            <a:ext cx="20456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200" b="1" cap="none" baseline="0" noProof="1" smtClean="0">
                <a:solidFill>
                  <a:schemeClr val="tx1"/>
                </a:solidFill>
              </a:rPr>
              <a:t>www.dnvgl.com</a:t>
            </a:r>
            <a:endParaRPr lang="en-GB" sz="1200" b="1" cap="none" baseline="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50823" y="1268413"/>
            <a:ext cx="8641657" cy="472440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rgbClr val="333333"/>
              </a:buClr>
              <a:buFont typeface="+mj-lt"/>
              <a:buAutoNum type="arabicPeriod"/>
              <a:defRPr b="1"/>
            </a:lvl1pPr>
            <a:lvl2pPr marL="522000" indent="-180000">
              <a:buFont typeface="Wingdings" panose="05000000000000000000" pitchFamily="2" charset="2"/>
              <a:buChar char="§"/>
              <a:defRPr/>
            </a:lvl2pPr>
            <a:lvl3pPr marL="738000">
              <a:defRPr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9128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160747"/>
            <a:ext cx="8893175" cy="3442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765372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528482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6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D_FLD_Draft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3" name="SD_FLD_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3"/>
            <a:ext cx="8893174" cy="3096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FontTx/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4271529"/>
            <a:ext cx="8893175" cy="1721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876154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64788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8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D_FLD_Draft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BusinessAreaName"/>
          <p:cNvSpPr/>
          <p:nvPr userDrawn="1"/>
        </p:nvSpPr>
        <p:spPr>
          <a:xfrm>
            <a:off x="250825" y="4501596"/>
            <a:ext cx="6445252" cy="2161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indent="0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400" b="1" cap="all" baseline="0" smtClean="0">
                <a:solidFill>
                  <a:schemeClr val="bg1"/>
                </a:solidFill>
              </a:rPr>
              <a:t>Energy</a:t>
            </a:r>
            <a:endParaRPr lang="en-GB" sz="1400" b="1" cap="all" baseline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3933056"/>
            <a:ext cx="8893174" cy="2059757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2"/>
            <a:ext cx="8893174" cy="2756849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4312347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3924941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 smtClean="0">
                <a:solidFill>
                  <a:schemeClr val="accent2"/>
                </a:solidFill>
              </a:rPr>
              <a:t>Safer, smarter, greener</a:t>
            </a:r>
            <a:endParaRPr lang="en-GB" sz="900" b="1" cap="all" baseline="0" noProof="1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2" name="SD_FLD_Author"/>
          <p:cNvSpPr txBox="1">
            <a:spLocks noChangeArrowheads="1"/>
          </p:cNvSpPr>
          <p:nvPr userDrawn="1"/>
        </p:nvSpPr>
        <p:spPr bwMode="auto">
          <a:xfrm>
            <a:off x="250823" y="5363202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2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D_FLD_DocumentDate"/>
          <p:cNvSpPr/>
          <p:nvPr userDrawn="1"/>
        </p:nvSpPr>
        <p:spPr>
          <a:xfrm>
            <a:off x="249520" y="5685609"/>
            <a:ext cx="6446555" cy="3072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200" b="0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D_FLD_Draft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6" name="SD_FLD_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BusinessAreaName"/>
          <p:cNvSpPr/>
          <p:nvPr userDrawn="1"/>
        </p:nvSpPr>
        <p:spPr>
          <a:xfrm>
            <a:off x="246122" y="4056885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250825" y="5039166"/>
            <a:ext cx="6445250" cy="32403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6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0351"/>
            <a:ext cx="8893174" cy="57324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907600"/>
            <a:ext cx="8892000" cy="2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351"/>
            <a:ext cx="8892000" cy="5732462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0" y="5907170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68414"/>
            <a:ext cx="4243389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7" y="1268414"/>
            <a:ext cx="4243387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972000"/>
            <a:ext cx="4243389" cy="5724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6" y="1620000"/>
            <a:ext cx="4243387" cy="4372813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9788" y="970248"/>
            <a:ext cx="4242692" cy="57231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7" y="1618861"/>
            <a:ext cx="4242693" cy="4373952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1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D_FLD_Confidentiality"/>
          <p:cNvSpPr/>
          <p:nvPr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D_FLD_Draft"/>
          <p:cNvSpPr txBox="1">
            <a:spLocks noChangeArrowheads="1"/>
          </p:cNvSpPr>
          <p:nvPr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SD_FLD_DocumentDate"/>
          <p:cNvSpPr txBox="1">
            <a:spLocks noChangeArrowheads="1"/>
          </p:cNvSpPr>
          <p:nvPr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5" r:id="rId7"/>
    <p:sldLayoutId id="2147483652" r:id="rId8"/>
    <p:sldLayoutId id="2147483653" r:id="rId9"/>
    <p:sldLayoutId id="2147483664" r:id="rId10"/>
    <p:sldLayoutId id="2147483666" r:id="rId11"/>
    <p:sldLayoutId id="2147483654" r:id="rId12"/>
    <p:sldLayoutId id="2147483655" r:id="rId13"/>
    <p:sldLayoutId id="214748366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 smtClean="0">
                <a:solidFill>
                  <a:schemeClr val="tx1"/>
                </a:solidFill>
              </a:rPr>
              <a:t>DNV GL © 2014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D_FLD_Confidentiality"/>
          <p:cNvSpPr/>
          <p:nvPr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D_FLD_Draft"/>
          <p:cNvSpPr txBox="1">
            <a:spLocks noChangeArrowheads="1"/>
          </p:cNvSpPr>
          <p:nvPr/>
        </p:nvSpPr>
        <p:spPr bwMode="auto">
          <a:xfrm>
            <a:off x="3811588" y="6033489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2000" b="0" cap="all" baseline="0" smtClean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20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SD_FLD_DocumentDate"/>
          <p:cNvSpPr txBox="1">
            <a:spLocks noChangeArrowheads="1"/>
          </p:cNvSpPr>
          <p:nvPr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aylor.geer@dnvg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carl.ostridge@dnvg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High Resolution </a:t>
            </a:r>
            <a:r>
              <a:rPr lang="en-GB" dirty="0" smtClean="0"/>
              <a:t>Turbine-Specific </a:t>
            </a:r>
            <a:r>
              <a:rPr lang="en-GB" dirty="0" smtClean="0"/>
              <a:t>Matrix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Practical Requirements and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9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Thoughts? Comments?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Taylor Geer, Carl Ostridge, Josiah Mault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50823" y="3752838"/>
            <a:ext cx="6226177" cy="204873"/>
          </a:xfrm>
        </p:spPr>
        <p:txBody>
          <a:bodyPr/>
          <a:lstStyle/>
          <a:p>
            <a:r>
              <a:rPr lang="en-GB" dirty="0" smtClean="0">
                <a:hlinkClick r:id="rId3"/>
              </a:rPr>
              <a:t>taylor.geer@dnvgl.com</a:t>
            </a:r>
            <a:r>
              <a:rPr lang="en-GB" dirty="0" smtClean="0"/>
              <a:t>, </a:t>
            </a:r>
            <a:r>
              <a:rPr lang="en-GB" dirty="0" smtClean="0">
                <a:hlinkClick r:id="rId4"/>
              </a:rPr>
              <a:t>carl.ostridge@dnvgl.com</a:t>
            </a:r>
            <a:r>
              <a:rPr lang="en-GB" dirty="0" smtClean="0"/>
              <a:t>, Josiah.Mault@dnvgl.com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6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DNV GL treatment of turbine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smtClean="0"/>
              <a:t>global TI </a:t>
            </a:r>
            <a:r>
              <a:rPr lang="en-GB" dirty="0" smtClean="0"/>
              <a:t>vs WS matrix to capture “outer” effects</a:t>
            </a:r>
          </a:p>
          <a:p>
            <a:endParaRPr lang="en-GB" dirty="0" smtClean="0"/>
          </a:p>
          <a:p>
            <a:r>
              <a:rPr lang="en-GB" dirty="0" smtClean="0"/>
              <a:t>Use global PPT </a:t>
            </a:r>
            <a:r>
              <a:rPr lang="en-GB" dirty="0" smtClean="0"/>
              <a:t>results to capture “inner” </a:t>
            </a:r>
            <a:r>
              <a:rPr lang="en-GB" dirty="0" smtClean="0"/>
              <a:t>effects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3" descr="C:\Data\CPO Temp\AWEA WRA PPT\99 Pres Plots\2015\AEP Hist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05200"/>
            <a:ext cx="454287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" y="3290163"/>
            <a:ext cx="4415114" cy="295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6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80</a:t>
            </a:r>
            <a:r>
              <a:rPr lang="en-GB" dirty="0" smtClean="0"/>
              <a:t>%</a:t>
            </a:r>
            <a:r>
              <a:rPr lang="en-GB" baseline="30000" dirty="0"/>
              <a:t>*</a:t>
            </a:r>
            <a:r>
              <a:rPr lang="en-GB" dirty="0" smtClean="0"/>
              <a:t> </a:t>
            </a:r>
            <a:r>
              <a:rPr lang="en-GB" dirty="0" smtClean="0"/>
              <a:t>of people think their turbines are better than average, how can we give credit to this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4419600"/>
            <a:ext cx="8641656" cy="1573214"/>
          </a:xfrm>
        </p:spPr>
        <p:txBody>
          <a:bodyPr/>
          <a:lstStyle/>
          <a:p>
            <a:r>
              <a:rPr lang="en-GB" dirty="0" smtClean="0"/>
              <a:t>We need representative </a:t>
            </a:r>
            <a:r>
              <a:rPr lang="en-GB" b="1" dirty="0" smtClean="0"/>
              <a:t>data</a:t>
            </a:r>
            <a:r>
              <a:rPr lang="en-GB" dirty="0" smtClean="0"/>
              <a:t> to </a:t>
            </a:r>
            <a:r>
              <a:rPr lang="en-GB" dirty="0" smtClean="0"/>
              <a:t>demonstrate turbine performance </a:t>
            </a:r>
            <a:r>
              <a:rPr lang="en-GB" dirty="0" smtClean="0"/>
              <a:t>over a range of conditions.</a:t>
            </a:r>
            <a:endParaRPr lang="en-GB" dirty="0" smtClean="0"/>
          </a:p>
          <a:p>
            <a:r>
              <a:rPr lang="en-GB" dirty="0" smtClean="0"/>
              <a:t>Ideally</a:t>
            </a:r>
            <a:r>
              <a:rPr lang="en-GB" dirty="0" smtClean="0"/>
              <a:t>, the direct relationship between turbine performance and the warranted/sales power curve is able to be understood (rather than needing a two step process)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039753"/>
            <a:ext cx="5105400" cy="208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GB" sz="1600" baseline="30000" dirty="0" smtClean="0">
                <a:solidFill>
                  <a:srgbClr val="333333"/>
                </a:solidFill>
              </a:rPr>
              <a:t>*</a:t>
            </a:r>
            <a:r>
              <a:rPr lang="en-GB" sz="1200" dirty="0" smtClean="0">
                <a:solidFill>
                  <a:srgbClr val="333333"/>
                </a:solidFill>
              </a:rPr>
              <a:t>statistic fictionalized for effect</a:t>
            </a:r>
            <a:endParaRPr lang="en-GB" sz="1600" baseline="30000" dirty="0" smtClean="0">
              <a:solidFill>
                <a:srgbClr val="333333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15344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0640" y="1981200"/>
            <a:ext cx="2457159" cy="674910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ctr">
              <a:lnSpc>
                <a:spcPct val="113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333333"/>
                </a:solidFill>
              </a:rPr>
              <a:t>Not all turbines are better than average!</a:t>
            </a:r>
            <a:endParaRPr lang="en-GB" sz="1600" dirty="0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Required: Individual </a:t>
            </a:r>
            <a:r>
              <a:rPr lang="en-GB" dirty="0"/>
              <a:t>Turbine Performance Matrixes based on the raw data collected during multiple power performance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Minimum number of tests required for building a representative matrix?</a:t>
            </a:r>
          </a:p>
          <a:p>
            <a:endParaRPr lang="en-GB" b="1" dirty="0" smtClean="0"/>
          </a:p>
          <a:p>
            <a:r>
              <a:rPr lang="en-GB" b="1" dirty="0" smtClean="0"/>
              <a:t>Combined </a:t>
            </a:r>
            <a:r>
              <a:rPr lang="en-GB" b="1" dirty="0" smtClean="0"/>
              <a:t>results must be demonstrated to be stable</a:t>
            </a:r>
          </a:p>
          <a:p>
            <a:pPr lvl="1"/>
            <a:r>
              <a:rPr lang="en-GB" dirty="0" smtClean="0"/>
              <a:t>“Round Robin” tests with provided </a:t>
            </a:r>
            <a:r>
              <a:rPr lang="en-GB" dirty="0" smtClean="0"/>
              <a:t>data</a:t>
            </a:r>
            <a:r>
              <a:rPr lang="en-GB" dirty="0" smtClean="0"/>
              <a:t> </a:t>
            </a:r>
            <a:r>
              <a:rPr lang="en-GB" dirty="0" smtClean="0"/>
              <a:t>should show consistent results.</a:t>
            </a:r>
          </a:p>
          <a:p>
            <a:pPr lvl="1"/>
            <a:r>
              <a:rPr lang="en-GB" dirty="0" smtClean="0"/>
              <a:t>Relatively low scatter within matrix bins and between tests</a:t>
            </a:r>
          </a:p>
          <a:p>
            <a:pPr lvl="1"/>
            <a:r>
              <a:rPr lang="en-GB" dirty="0" smtClean="0"/>
              <a:t>Substantial </a:t>
            </a:r>
            <a:r>
              <a:rPr lang="en-GB" dirty="0"/>
              <a:t>deviations will need </a:t>
            </a:r>
            <a:r>
              <a:rPr lang="en-GB" dirty="0" smtClean="0"/>
              <a:t>explanation</a:t>
            </a:r>
          </a:p>
          <a:p>
            <a:endParaRPr lang="en-GB" b="1" dirty="0" smtClean="0"/>
          </a:p>
          <a:p>
            <a:r>
              <a:rPr lang="en-GB" b="1" dirty="0" smtClean="0"/>
              <a:t>Representative </a:t>
            </a:r>
            <a:r>
              <a:rPr lang="en-GB" b="1" dirty="0"/>
              <a:t>of target site conditions</a:t>
            </a:r>
          </a:p>
          <a:p>
            <a:pPr lvl="1"/>
            <a:r>
              <a:rPr lang="en-GB" dirty="0" smtClean="0"/>
              <a:t>The majority of relevant WS-TI </a:t>
            </a:r>
            <a:r>
              <a:rPr lang="en-GB" dirty="0"/>
              <a:t>cells should be calculated using data rather than </a:t>
            </a:r>
            <a:r>
              <a:rPr lang="en-GB" dirty="0" smtClean="0"/>
              <a:t>modelled or fitted data.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74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considerations when comparing directly to warranted/sales PC (largely addressing “inner range” </a:t>
            </a:r>
            <a:r>
              <a:rPr lang="en-GB" dirty="0" smtClean="0"/>
              <a:t>differences)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Seasonally representative</a:t>
            </a:r>
          </a:p>
          <a:p>
            <a:pPr lvl="1"/>
            <a:r>
              <a:rPr lang="en-GB" dirty="0" smtClean="0"/>
              <a:t>We need representative data from all seasons to capture known </a:t>
            </a:r>
            <a:r>
              <a:rPr lang="en-GB" dirty="0" err="1" smtClean="0"/>
              <a:t>varibility</a:t>
            </a:r>
            <a:r>
              <a:rPr lang="en-GB" dirty="0" smtClean="0"/>
              <a:t> of “inner range” performance</a:t>
            </a:r>
          </a:p>
          <a:p>
            <a:pPr lvl="1"/>
            <a:endParaRPr lang="en-GB" b="1" dirty="0" smtClean="0"/>
          </a:p>
          <a:p>
            <a:r>
              <a:rPr lang="en-GB" b="1" dirty="0" smtClean="0"/>
              <a:t>Geographically </a:t>
            </a:r>
            <a:r>
              <a:rPr lang="en-GB" b="1" dirty="0" smtClean="0"/>
              <a:t>diverse</a:t>
            </a:r>
          </a:p>
          <a:p>
            <a:pPr lvl="1"/>
            <a:r>
              <a:rPr lang="en-GB" dirty="0" smtClean="0"/>
              <a:t>For broad application, need to demonstrate that matrixes produced in different regions, or conditions (offshore, forestry, etc.) show consistent results.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18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case 1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598759"/>
              </p:ext>
            </p:extLst>
          </p:nvPr>
        </p:nvGraphicFramePr>
        <p:xfrm>
          <a:off x="228600" y="3276600"/>
          <a:ext cx="8642348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587"/>
                <a:gridCol w="2160587"/>
                <a:gridCol w="2160587"/>
                <a:gridCol w="216058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Rotor</a:t>
                      </a:r>
                      <a:r>
                        <a:rPr lang="en-GB" baseline="0" dirty="0" smtClean="0"/>
                        <a:t> size</a:t>
                      </a:r>
                      <a:endParaRPr lang="en-GB" dirty="0" smtClean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Power Curve Revision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Smallest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Large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Extra large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320" y="1187419"/>
            <a:ext cx="8458200" cy="16988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GB" sz="1600" b="1" dirty="0" smtClean="0">
                <a:solidFill>
                  <a:srgbClr val="333333"/>
                </a:solidFill>
              </a:rPr>
              <a:t>Data:</a:t>
            </a:r>
          </a:p>
          <a:p>
            <a:pPr lvl="1">
              <a:lnSpc>
                <a:spcPct val="113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333333"/>
                </a:solidFill>
              </a:rPr>
              <a:t>8 </a:t>
            </a:r>
            <a:r>
              <a:rPr lang="en-GB" sz="1600" dirty="0" smtClean="0">
                <a:solidFill>
                  <a:srgbClr val="333333"/>
                </a:solidFill>
              </a:rPr>
              <a:t>PPT tests on the same platform, but few tests on the same </a:t>
            </a:r>
            <a:r>
              <a:rPr lang="en-GB" sz="1600" dirty="0" smtClean="0">
                <a:solidFill>
                  <a:srgbClr val="333333"/>
                </a:solidFill>
              </a:rPr>
              <a:t>configuration</a:t>
            </a:r>
            <a:endParaRPr lang="en-GB" sz="1600" dirty="0">
              <a:solidFill>
                <a:srgbClr val="333333"/>
              </a:solidFill>
            </a:endParaRPr>
          </a:p>
          <a:p>
            <a:pPr lvl="1">
              <a:lnSpc>
                <a:spcPct val="113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333333"/>
                </a:solidFill>
              </a:rPr>
              <a:t>Limited seasonal coverage, reasonable geographic coverage</a:t>
            </a:r>
          </a:p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GB" sz="1600" b="1" dirty="0" smtClean="0">
                <a:solidFill>
                  <a:srgbClr val="333333"/>
                </a:solidFill>
              </a:rPr>
              <a:t>Aim: </a:t>
            </a:r>
          </a:p>
          <a:p>
            <a:pPr lvl="1">
              <a:lnSpc>
                <a:spcPct val="113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333333"/>
                </a:solidFill>
              </a:rPr>
              <a:t>Derive platform-specific matrix for use on all projects</a:t>
            </a:r>
            <a:endParaRPr lang="en-GB" sz="1600" dirty="0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825" y="1268414"/>
            <a:ext cx="8641656" cy="319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Q1: Can we combine tests with different rotor diameter and control strategies to understand the performance of the </a:t>
            </a:r>
            <a:r>
              <a:rPr lang="en-GB" b="1" dirty="0" smtClean="0"/>
              <a:t>platform?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Limited data, but good indications when comparing to normalized PC</a:t>
            </a:r>
            <a:endParaRPr lang="en-GB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b="1" dirty="0"/>
              <a:t>Q2: Do the tests behave like our larger data set</a:t>
            </a:r>
            <a:r>
              <a:rPr lang="en-GB" b="1" dirty="0" smtClean="0"/>
              <a:t>?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Yes, when compared to normalized 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PC</a:t>
            </a:r>
          </a:p>
          <a:p>
            <a:r>
              <a:rPr lang="en-GB" b="1" dirty="0" smtClean="0"/>
              <a:t>Q3: Do the tests imply that we should be treating the platform differently than other turbines?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Possibly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. 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Data 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gives higher confidence that we are predicting 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relative turbine 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performance accurately, but lack of seasonal data means we can’t directly opine on gross performance.</a:t>
            </a:r>
            <a:endParaRPr lang="en-GB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5034409"/>
            <a:ext cx="739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</a:rPr>
              <a:t>Combined results must be demonstrated to be </a:t>
            </a:r>
            <a:r>
              <a:rPr lang="en-GB" sz="1600" b="1" dirty="0" smtClean="0">
                <a:solidFill>
                  <a:srgbClr val="00B050"/>
                </a:solidFill>
              </a:rPr>
              <a:t>stable</a:t>
            </a:r>
          </a:p>
          <a:p>
            <a:r>
              <a:rPr lang="en-GB" sz="1600" b="1" dirty="0">
                <a:solidFill>
                  <a:srgbClr val="FFC000"/>
                </a:solidFill>
              </a:rPr>
              <a:t>Representative of target site </a:t>
            </a:r>
            <a:r>
              <a:rPr lang="en-GB" sz="1600" b="1" dirty="0" smtClean="0">
                <a:solidFill>
                  <a:srgbClr val="FFC000"/>
                </a:solidFill>
              </a:rPr>
              <a:t>conditions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Seasonally representative</a:t>
            </a:r>
          </a:p>
          <a:p>
            <a:r>
              <a:rPr lang="en-GB" sz="1600" b="1" dirty="0">
                <a:solidFill>
                  <a:srgbClr val="FFC000"/>
                </a:solidFill>
              </a:rPr>
              <a:t>Geographically </a:t>
            </a:r>
            <a:r>
              <a:rPr lang="en-GB" sz="1600" b="1" dirty="0" smtClean="0">
                <a:solidFill>
                  <a:srgbClr val="FFC000"/>
                </a:solidFill>
              </a:rPr>
              <a:t>diverse</a:t>
            </a:r>
            <a:endParaRPr lang="en-GB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case 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8585" y="1878014"/>
            <a:ext cx="8641656" cy="2922586"/>
          </a:xfrm>
        </p:spPr>
        <p:txBody>
          <a:bodyPr/>
          <a:lstStyle/>
          <a:p>
            <a:r>
              <a:rPr lang="en-GB" b="1" dirty="0" smtClean="0"/>
              <a:t>Q1: </a:t>
            </a:r>
            <a:r>
              <a:rPr lang="en-GB" b="1" dirty="0"/>
              <a:t>Do the tests behave like our larger data set?</a:t>
            </a:r>
          </a:p>
          <a:p>
            <a:pPr lvl="1"/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Yes, when compared to normalized PC</a:t>
            </a:r>
          </a:p>
          <a:p>
            <a:r>
              <a:rPr lang="en-GB" b="1" dirty="0" smtClean="0"/>
              <a:t>Q2</a:t>
            </a:r>
            <a:r>
              <a:rPr lang="en-GB" b="1" dirty="0"/>
              <a:t>: Do the tests imply that we should be treating the platform differently than other turbines?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Almost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. There is enough information to develop a performance matrix which directly references the warranted/sales power curve, however the lack of seasonal representative data means we can’t 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use results quantitatively.</a:t>
            </a:r>
            <a:endParaRPr lang="en-GB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While the data is not geographically diverse, this isn’t an issue because the intent is to apply it to a nearby project.</a:t>
            </a:r>
            <a:endParaRPr lang="en-GB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777" y="5029200"/>
            <a:ext cx="739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</a:rPr>
              <a:t>Combined results must be demonstrated to be </a:t>
            </a:r>
            <a:r>
              <a:rPr lang="en-GB" sz="1600" b="1" dirty="0" smtClean="0">
                <a:solidFill>
                  <a:srgbClr val="00B050"/>
                </a:solidFill>
              </a:rPr>
              <a:t>stable</a:t>
            </a:r>
          </a:p>
          <a:p>
            <a:r>
              <a:rPr lang="en-GB" sz="1600" b="1" dirty="0">
                <a:solidFill>
                  <a:srgbClr val="00B050"/>
                </a:solidFill>
              </a:rPr>
              <a:t>Representative of target site </a:t>
            </a:r>
            <a:r>
              <a:rPr lang="en-GB" sz="1600" b="1" dirty="0" smtClean="0">
                <a:solidFill>
                  <a:srgbClr val="00B050"/>
                </a:solidFill>
              </a:rPr>
              <a:t>conditions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Seasonally representative</a:t>
            </a:r>
          </a:p>
          <a:p>
            <a:r>
              <a:rPr lang="en-GB" sz="1600" b="1" dirty="0">
                <a:solidFill>
                  <a:srgbClr val="FFC000"/>
                </a:solidFill>
              </a:rPr>
              <a:t>Geographically </a:t>
            </a:r>
            <a:r>
              <a:rPr lang="en-GB" sz="1600" b="1" dirty="0" smtClean="0">
                <a:solidFill>
                  <a:srgbClr val="FFC000"/>
                </a:solidFill>
              </a:rPr>
              <a:t>diverse</a:t>
            </a:r>
            <a:endParaRPr lang="en-GB" sz="1600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708" y="990600"/>
            <a:ext cx="8581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/>
              <a:t>Data: </a:t>
            </a:r>
            <a:r>
              <a:rPr lang="en-GB" sz="1600" dirty="0" smtClean="0"/>
              <a:t>9 </a:t>
            </a:r>
            <a:r>
              <a:rPr lang="en-GB" sz="1600" dirty="0"/>
              <a:t>PPT nearby (&lt;150 km) of a new project, same turbine </a:t>
            </a:r>
            <a:r>
              <a:rPr lang="en-GB" sz="1600" dirty="0" smtClean="0"/>
              <a:t>type</a:t>
            </a:r>
          </a:p>
          <a:p>
            <a:r>
              <a:rPr lang="en-GB" sz="1600" b="1" dirty="0" smtClean="0"/>
              <a:t>Aim: </a:t>
            </a:r>
            <a:r>
              <a:rPr lang="en-GB" sz="1600" dirty="0" smtClean="0"/>
              <a:t>Derive platform- and region-specific WS-TI matrix for nearby projects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142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individual manufacturers differentiate themselves with turbine specific data? - Practical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Where should the thresholds be set to balance data availability and robust analysis?</a:t>
            </a:r>
          </a:p>
          <a:p>
            <a:pPr marL="396000" lvl="2" indent="-180000">
              <a:buFont typeface="Wingdings" panose="05000000000000000000" pitchFamily="2" charset="2"/>
              <a:buChar char="§"/>
            </a:pPr>
            <a:r>
              <a:rPr lang="en-GB" dirty="0"/>
              <a:t>Minimum data requirements for IEC tests are not sufficient for developing a matrix.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Turbine </a:t>
            </a:r>
            <a:r>
              <a:rPr lang="en-GB" b="1" dirty="0" smtClean="0"/>
              <a:t>models are evolving more quickly than we can test them.</a:t>
            </a:r>
          </a:p>
          <a:p>
            <a:pPr lvl="1"/>
            <a:r>
              <a:rPr lang="en-GB" dirty="0" smtClean="0"/>
              <a:t>Can we use previous generations to inform current </a:t>
            </a:r>
            <a:r>
              <a:rPr lang="en-GB" dirty="0" smtClean="0"/>
              <a:t>generations?</a:t>
            </a:r>
          </a:p>
          <a:p>
            <a:pPr lvl="1"/>
            <a:r>
              <a:rPr lang="en-GB" dirty="0" smtClean="0"/>
              <a:t>Normalize </a:t>
            </a:r>
            <a:r>
              <a:rPr lang="en-GB" dirty="0"/>
              <a:t>to Zero TI PC?</a:t>
            </a:r>
          </a:p>
          <a:p>
            <a:pPr marL="198000" lvl="1" indent="0">
              <a:buNone/>
            </a:pPr>
            <a:endParaRPr lang="en-GB" dirty="0" smtClean="0"/>
          </a:p>
          <a:p>
            <a:r>
              <a:rPr lang="en-GB" b="1" dirty="0" smtClean="0"/>
              <a:t>Seasonality of test results</a:t>
            </a:r>
          </a:p>
          <a:p>
            <a:pPr lvl="1"/>
            <a:r>
              <a:rPr lang="en-GB" dirty="0" smtClean="0"/>
              <a:t>Why do </a:t>
            </a:r>
            <a:r>
              <a:rPr lang="en-GB" dirty="0" smtClean="0"/>
              <a:t>‘inner range’ </a:t>
            </a:r>
            <a:r>
              <a:rPr lang="en-GB" dirty="0" smtClean="0"/>
              <a:t>test results vary by season?</a:t>
            </a:r>
          </a:p>
          <a:p>
            <a:pPr lvl="1"/>
            <a:r>
              <a:rPr lang="en-GB" dirty="0" smtClean="0"/>
              <a:t>Are year-long data sets practical?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4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Blank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genda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4421</TotalTime>
  <Words>730</Words>
  <Application>Microsoft Office PowerPoint</Application>
  <PresentationFormat>On-screen Show (4:3)</PresentationFormat>
  <Paragraphs>106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Blank</vt:lpstr>
      <vt:lpstr>Agenda</vt:lpstr>
      <vt:lpstr>High Resolution Turbine-Specific Matrix</vt:lpstr>
      <vt:lpstr>Current DNV GL treatment of turbine performance</vt:lpstr>
      <vt:lpstr>80%* of people think their turbines are better than average, how can we give credit to this?</vt:lpstr>
      <vt:lpstr>Required: Individual Turbine Performance Matrixes based on the raw data collected during multiple power performance tests</vt:lpstr>
      <vt:lpstr>Additional considerations when comparing directly to warranted/sales PC (largely addressing “inner range” differences)</vt:lpstr>
      <vt:lpstr>Example case 1</vt:lpstr>
      <vt:lpstr>Example case 1</vt:lpstr>
      <vt:lpstr>Example case 2</vt:lpstr>
      <vt:lpstr>Can individual manufacturers differentiate themselves with turbine specific data? - Practical Considerations</vt:lpstr>
      <vt:lpstr>Thoughts? Comments?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Geer, Taylor</dc:creator>
  <cp:lastModifiedBy>Ostridge, Carl</cp:lastModifiedBy>
  <cp:revision>40</cp:revision>
  <dcterms:created xsi:type="dcterms:W3CDTF">2015-09-15T04:15:24Z</dcterms:created>
  <dcterms:modified xsi:type="dcterms:W3CDTF">2016-08-10T19:07:35Z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urrentSublogo">
    <vt:lpwstr/>
  </property>
  <property fmtid="{D5CDD505-2E9C-101B-9397-08002B2CF9AE}" pid="4" name="CurrentLogoPath">
    <vt:lpwstr/>
  </property>
  <property fmtid="{D5CDD505-2E9C-101B-9397-08002B2CF9AE}" pid="5" name="CurrentDepartmentName">
    <vt:lpwstr/>
  </property>
  <property fmtid="{D5CDD505-2E9C-101B-9397-08002B2CF9AE}" pid="6" name="CurrentClientLogoPath">
    <vt:lpwstr/>
  </property>
  <property fmtid="{D5CDD505-2E9C-101B-9397-08002B2CF9AE}" pid="7" name="CurrentDate">
    <vt:lpwstr>15 September 2015</vt:lpwstr>
  </property>
  <property fmtid="{D5CDD505-2E9C-101B-9397-08002B2CF9AE}" pid="8" name="CurrentPresentationTitle">
    <vt:lpwstr/>
  </property>
  <property fmtid="{D5CDD505-2E9C-101B-9397-08002B2CF9AE}" pid="9" name="CurrentAuthor">
    <vt:lpwstr/>
  </property>
  <property fmtid="{D5CDD505-2E9C-101B-9397-08002B2CF9AE}" pid="10" name="CurrentDepartment">
    <vt:lpwstr/>
  </property>
  <property fmtid="{D5CDD505-2E9C-101B-9397-08002B2CF9AE}" pid="11" name="CurrentBusinessLine">
    <vt:lpwstr/>
  </property>
  <property fmtid="{D5CDD505-2E9C-101B-9397-08002B2CF9AE}" pid="12" name="CurrentCountry">
    <vt:lpwstr/>
  </property>
  <property fmtid="{D5CDD505-2E9C-101B-9397-08002B2CF9AE}" pid="13" name="CurrentPaperType">
    <vt:lpwstr/>
  </property>
  <property fmtid="{D5CDD505-2E9C-101B-9397-08002B2CF9AE}" pid="14" name="CurrentInformationClass">
    <vt:lpwstr/>
  </property>
  <property fmtid="{D5CDD505-2E9C-101B-9397-08002B2CF9AE}" pid="15" name="CurrentRestrictedAccess">
    <vt:lpwstr/>
  </property>
  <property fmtid="{D5CDD505-2E9C-101B-9397-08002B2CF9AE}" pid="16" name="CurrentLanguage">
    <vt:lpwstr/>
  </property>
</Properties>
</file>