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93396" r:id="rId1"/>
    <p:sldMasterId id="2147493415" r:id="rId2"/>
    <p:sldMasterId id="2147493427" r:id="rId3"/>
    <p:sldMasterId id="2147493439" r:id="rId4"/>
  </p:sldMasterIdLst>
  <p:notesMasterIdLst>
    <p:notesMasterId r:id="rId21"/>
  </p:notesMasterIdLst>
  <p:sldIdLst>
    <p:sldId id="256" r:id="rId5"/>
    <p:sldId id="447" r:id="rId6"/>
    <p:sldId id="451" r:id="rId7"/>
    <p:sldId id="452" r:id="rId8"/>
    <p:sldId id="453" r:id="rId9"/>
    <p:sldId id="454" r:id="rId10"/>
    <p:sldId id="455" r:id="rId11"/>
    <p:sldId id="443" r:id="rId12"/>
    <p:sldId id="444" r:id="rId13"/>
    <p:sldId id="445" r:id="rId14"/>
    <p:sldId id="446" r:id="rId15"/>
    <p:sldId id="448" r:id="rId16"/>
    <p:sldId id="432" r:id="rId17"/>
    <p:sldId id="449" r:id="rId18"/>
    <p:sldId id="450" r:id="rId19"/>
    <p:sldId id="442" r:id="rId2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76">
          <p15:clr>
            <a:srgbClr val="A4A3A4"/>
          </p15:clr>
        </p15:guide>
        <p15:guide id="3" orient="horz" pos="4172">
          <p15:clr>
            <a:srgbClr val="A4A3A4"/>
          </p15:clr>
        </p15:guide>
        <p15:guide id="4" orient="horz" pos="562">
          <p15:clr>
            <a:srgbClr val="A4A3A4"/>
          </p15:clr>
        </p15:guide>
        <p15:guide id="5" orient="horz" pos="3991">
          <p15:clr>
            <a:srgbClr val="A4A3A4"/>
          </p15:clr>
        </p15:guide>
        <p15:guide id="6" pos="2880">
          <p15:clr>
            <a:srgbClr val="A4A3A4"/>
          </p15:clr>
        </p15:guide>
        <p15:guide id="7" pos="195">
          <p15:clr>
            <a:srgbClr val="A4A3A4"/>
          </p15:clr>
        </p15:guide>
        <p15:guide id="8" pos="5478">
          <p15:clr>
            <a:srgbClr val="A4A3A4"/>
          </p15:clr>
        </p15:guide>
        <p15:guide id="9" pos="476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37421"/>
    <a:srgbClr val="E2D80C"/>
    <a:srgbClr val="AEB7DA"/>
    <a:srgbClr val="929FCE"/>
    <a:srgbClr val="C0CE2E"/>
    <a:srgbClr val="ECD992"/>
    <a:srgbClr val="CBD1E7"/>
    <a:srgbClr val="7686C2"/>
    <a:srgbClr val="E7A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9" autoAdjust="0"/>
    <p:restoredTop sz="96949" autoAdjust="0"/>
  </p:normalViewPr>
  <p:slideViewPr>
    <p:cSldViewPr snapToGrid="0" snapToObjects="1">
      <p:cViewPr varScale="1">
        <p:scale>
          <a:sx n="68" d="100"/>
          <a:sy n="68" d="100"/>
        </p:scale>
        <p:origin x="-1416" y="-90"/>
      </p:cViewPr>
      <p:guideLst>
        <p:guide orient="horz" pos="2160"/>
        <p:guide orient="horz" pos="976"/>
        <p:guide orient="horz" pos="4172"/>
        <p:guide orient="horz" pos="562"/>
        <p:guide orient="horz" pos="3991"/>
        <p:guide pos="2880"/>
        <p:guide pos="195"/>
        <p:guide pos="5478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6"/>
    </p:cViewPr>
  </p:sorterViewPr>
  <p:notesViewPr>
    <p:cSldViewPr snapToGrid="0" snapToObjects="1">
      <p:cViewPr varScale="1">
        <p:scale>
          <a:sx n="53" d="100"/>
          <a:sy n="53" d="100"/>
        </p:scale>
        <p:origin x="-1764" y="-96"/>
      </p:cViewPr>
      <p:guideLst>
        <p:guide orient="horz" pos="3224"/>
        <p:guide orient="horz" pos="3127"/>
        <p:guide pos="223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4813" cy="49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5"/>
            <a:ext cx="2944813" cy="49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1488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6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816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A82B705-37E5-48D3-AF10-6AD43690C7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57ADE-2AAC-4472-85E1-28C881CE128E}" type="slidenum">
              <a:rPr lang="en-US" smtClean="0">
                <a:latin typeface="Arial" charset="0"/>
              </a:rPr>
              <a:pPr/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4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3990" indent="-2861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4600" indent="-2289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2440" indent="-2289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60280" indent="-2289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8120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596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3380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9164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11B44B-0926-41FB-9C6B-FB8DB4B1BB29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3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CC12-0801-3345-84F4-05B6FBE730D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CC12-0801-3345-84F4-05B6FBE730D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CC12-0801-3345-84F4-05B6FBE730D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CC12-0801-3345-84F4-05B6FBE730D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3990" indent="-2861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4600" indent="-2289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2440" indent="-2289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60280" indent="-2289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8120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596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3380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9164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11B44B-0926-41FB-9C6B-FB8DB4B1BB29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3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990" indent="-2861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600" indent="-2289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2440" indent="-2289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0280" indent="-2289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7E7445-334C-4302-A1D9-1F98D30206D8}" type="slidenum">
              <a:rPr lang="en-US" altLang="en-US">
                <a:solidFill>
                  <a:prstClr val="black"/>
                </a:solidFill>
              </a:rPr>
              <a:pPr eaLnBrk="1" hangingPunct="1"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5324F8-EFEF-4C5F-811A-35CC7624FA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58315" y="939803"/>
            <a:ext cx="3653365" cy="145488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23308" y="1290968"/>
            <a:ext cx="4618549" cy="757951"/>
          </a:xfrm>
          <a:prstGeom prst="rect">
            <a:avLst/>
          </a:prstGeom>
          <a:noFill/>
        </p:spPr>
      </p:pic>
      <p:pic>
        <p:nvPicPr>
          <p:cNvPr id="885762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792" y="1828446"/>
            <a:ext cx="3395133" cy="4831117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859867" y="2057386"/>
            <a:ext cx="428413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599" y="1019692"/>
            <a:ext cx="4216401" cy="1080029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85750" y="430213"/>
            <a:ext cx="8078788" cy="531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7D7E8-0251-4B85-8F15-0BAE756D443E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18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2D401-D4A3-41FA-9364-7B4788C51CCA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3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236FC-934A-4466-ADD1-FAA93AF6CFD6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15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D9B06-68EC-47DD-87A1-A6D371E590BE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77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D2131-25C7-45B3-BB0A-F0E68F0B86FE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33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E681-7800-4F3D-B37A-694978667539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9B2C-A871-4D23-8CBE-EBD4FCC3440F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8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9F800-E80E-4E74-B298-399247EFA316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95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B2FAE-0FBF-426D-A1FE-5AAD000FC86E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4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029D-890B-49B3-A630-97ECA2044BD5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26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A0C56-BA7A-4112-A7C5-03488708D237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68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D51FD-D49C-4FD1-88DF-5CA9DFC0BB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642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1F58A-EED1-41DF-B759-DC6A244EBE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35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0565B-35E0-4339-890F-223A5709C3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47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16F51-AD64-4D05-A473-EFDA3A367E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029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AB5E5-D6BF-40E3-9E1B-CBF0D5E37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2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87A33-D067-450C-A0DE-F84DEB5C2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089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CCE48-855A-467F-82D9-D6FD8A81C7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848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92EC0-50E3-4C23-8A52-438B5BC00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890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ECA23E-2EE6-4D0D-A9B0-3A3EF252A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73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10987-5B5A-44A2-9185-E527013DB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47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44034-65C7-4F91-87DF-EC09DB6FE9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8871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853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085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11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3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368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2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664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018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34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51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6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78421" y="1197496"/>
            <a:ext cx="4313647" cy="1088495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983353" y="948270"/>
            <a:ext cx="2966867" cy="1295386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19018" y="948270"/>
            <a:ext cx="3782647" cy="12192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7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397" r:id="rId1"/>
    <p:sldLayoutId id="2147493398" r:id="rId2"/>
    <p:sldLayoutId id="2147493402" r:id="rId3"/>
    <p:sldLayoutId id="2147493403" r:id="rId4"/>
    <p:sldLayoutId id="2147493405" r:id="rId5"/>
    <p:sldLayoutId id="2147493407" r:id="rId6"/>
    <p:sldLayoutId id="2147493408" r:id="rId7"/>
    <p:sldLayoutId id="2147493409" r:id="rId8"/>
    <p:sldLayoutId id="2147493410" r:id="rId9"/>
    <p:sldLayoutId id="2147493411" r:id="rId10"/>
    <p:sldLayoutId id="2147493412" r:id="rId11"/>
    <p:sldLayoutId id="2147493413" r:id="rId12"/>
    <p:sldLayoutId id="2147493414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Holdin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3838" y="6454775"/>
            <a:ext cx="9382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66834290-6B77-40B2-BE31-2DCB2C6384F2}" type="slidenum">
              <a:rPr lang="en-US" altLang="en-US" smtClean="0">
                <a:solidFill>
                  <a:srgbClr val="808080"/>
                </a:solidFill>
                <a:cs typeface="Arial" charset="0"/>
              </a:rPr>
              <a:pPr/>
              <a:t>‹#›</a:t>
            </a:fld>
            <a:endParaRPr lang="en-US" altLang="en-US" smtClean="0">
              <a:solidFill>
                <a:srgbClr val="80808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0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16" r:id="rId1"/>
    <p:sldLayoutId id="2147493417" r:id="rId2"/>
    <p:sldLayoutId id="2147493418" r:id="rId3"/>
    <p:sldLayoutId id="2147493419" r:id="rId4"/>
    <p:sldLayoutId id="2147493420" r:id="rId5"/>
    <p:sldLayoutId id="2147493421" r:id="rId6"/>
    <p:sldLayoutId id="2147493422" r:id="rId7"/>
    <p:sldLayoutId id="2147493423" r:id="rId8"/>
    <p:sldLayoutId id="2147493424" r:id="rId9"/>
    <p:sldLayoutId id="2147493425" r:id="rId10"/>
    <p:sldLayoutId id="21474934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 descr="shutterstock_770266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3838" y="6454775"/>
            <a:ext cx="9382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3161D95-61DB-48A3-BACA-B84C63A030EB}" type="slidenum">
              <a:rPr lang="en-US" altLang="en-US" smtClean="0">
                <a:cs typeface="Arial" charset="0"/>
              </a:rPr>
              <a:pPr/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7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28" r:id="rId1"/>
    <p:sldLayoutId id="2147493429" r:id="rId2"/>
    <p:sldLayoutId id="2147493430" r:id="rId3"/>
    <p:sldLayoutId id="2147493431" r:id="rId4"/>
    <p:sldLayoutId id="2147493432" r:id="rId5"/>
    <p:sldLayoutId id="2147493433" r:id="rId6"/>
    <p:sldLayoutId id="2147493434" r:id="rId7"/>
    <p:sldLayoutId id="2147493435" r:id="rId8"/>
    <p:sldLayoutId id="2147493436" r:id="rId9"/>
    <p:sldLayoutId id="2147493437" r:id="rId10"/>
    <p:sldLayoutId id="21474934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06B1B85-685D-430F-8ADB-3F2806752707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08/09/2016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0B3E8AD-2BC3-4794-B7E5-0B15AAFC44D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8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40" r:id="rId1"/>
    <p:sldLayoutId id="2147493441" r:id="rId2"/>
    <p:sldLayoutId id="2147493442" r:id="rId3"/>
    <p:sldLayoutId id="2147493443" r:id="rId4"/>
    <p:sldLayoutId id="2147493444" r:id="rId5"/>
    <p:sldLayoutId id="2147493445" r:id="rId6"/>
    <p:sldLayoutId id="2147493446" r:id="rId7"/>
    <p:sldLayoutId id="2147493447" r:id="rId8"/>
    <p:sldLayoutId id="2147493448" r:id="rId9"/>
    <p:sldLayoutId id="2147493449" r:id="rId10"/>
    <p:sldLayoutId id="21474934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g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3038622" y="758756"/>
            <a:ext cx="5978770" cy="186367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GB" sz="2200" b="1" dirty="0">
                <a:solidFill>
                  <a:srgbClr val="F37421"/>
                </a:solidFill>
                <a:latin typeface="+mj-lt"/>
                <a:cs typeface="Arial" charset="0"/>
              </a:rPr>
              <a:t>Alternative Turbulence Correction </a:t>
            </a:r>
            <a:r>
              <a:rPr lang="en-GB" sz="2200" b="1" dirty="0" smtClean="0">
                <a:solidFill>
                  <a:srgbClr val="F37421"/>
                </a:solidFill>
                <a:latin typeface="+mj-lt"/>
                <a:cs typeface="Arial" charset="0"/>
              </a:rPr>
              <a:t>Methods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F37421"/>
                </a:solidFill>
                <a:latin typeface="+mj-lt"/>
                <a:cs typeface="Arial" charset="0"/>
              </a:rPr>
              <a:t>Some Early Thoughts</a:t>
            </a:r>
          </a:p>
          <a:p>
            <a:pPr eaLnBrk="1" hangingPunct="1">
              <a:lnSpc>
                <a:spcPct val="100000"/>
              </a:lnSpc>
              <a:buNone/>
            </a:pPr>
            <a:endParaRPr lang="en-GB" sz="2400" dirty="0" smtClean="0">
              <a:solidFill>
                <a:srgbClr val="F37421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Peter </a:t>
            </a: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Stuart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PCWG Meeting – 26 June 2015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GB" sz="2400" dirty="0" smtClean="0">
                <a:solidFill>
                  <a:srgbClr val="F37421"/>
                </a:solidFill>
                <a:latin typeface="+mj-lt"/>
                <a:cs typeface="Arial" charset="0"/>
              </a:rPr>
              <a:t/>
            </a:r>
            <a:br>
              <a:rPr lang="en-GB" sz="2400" dirty="0" smtClean="0">
                <a:solidFill>
                  <a:srgbClr val="F37421"/>
                </a:solidFill>
                <a:latin typeface="+mj-lt"/>
                <a:cs typeface="Arial" charset="0"/>
              </a:rPr>
            </a:br>
            <a:endParaRPr lang="en-GB" sz="2000" dirty="0" smtClean="0">
              <a:solidFill>
                <a:srgbClr val="F37421"/>
              </a:solidFill>
              <a:latin typeface="+mj-lt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5324F8-EFEF-4C5F-811A-35CC7624FAA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Relaxation </a:t>
            </a:r>
            <a:r>
              <a:rPr lang="en-GB" dirty="0"/>
              <a:t>Factor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291559" y="858126"/>
            <a:ext cx="8683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Validation </a:t>
            </a:r>
            <a:r>
              <a:rPr lang="en-GB" sz="2400" dirty="0"/>
              <a:t>of the Turbulence Correction has both demonstrated its effectiveness </a:t>
            </a:r>
            <a:r>
              <a:rPr lang="en-GB" sz="2400" dirty="0" smtClean="0"/>
              <a:t>and </a:t>
            </a:r>
            <a:r>
              <a:rPr lang="en-GB" sz="2400" dirty="0"/>
              <a:t>identified some </a:t>
            </a:r>
            <a:r>
              <a:rPr lang="en-GB" sz="2400" dirty="0" smtClean="0"/>
              <a:t>shortcomings.).</a:t>
            </a:r>
          </a:p>
          <a:p>
            <a:endParaRPr lang="en-GB" sz="2400" dirty="0"/>
          </a:p>
          <a:p>
            <a:r>
              <a:rPr lang="en-GB" sz="2400" dirty="0" smtClean="0"/>
              <a:t>One </a:t>
            </a:r>
            <a:r>
              <a:rPr lang="en-GB" sz="2400" dirty="0"/>
              <a:t>key observation is the tendency for overcorrection of the knee of the power curve in high </a:t>
            </a:r>
            <a:r>
              <a:rPr lang="en-GB" sz="2400" dirty="0" smtClean="0"/>
              <a:t>turbulence.</a:t>
            </a:r>
          </a:p>
          <a:p>
            <a:endParaRPr lang="en-GB" sz="2400" dirty="0"/>
          </a:p>
          <a:p>
            <a:r>
              <a:rPr lang="en-GB" sz="2400" dirty="0" smtClean="0"/>
              <a:t>The </a:t>
            </a:r>
            <a:r>
              <a:rPr lang="en-GB" sz="2400" dirty="0"/>
              <a:t>proposed modified method attempts to adjust the performance by introducing a ‘relaxation factor</a:t>
            </a:r>
            <a:r>
              <a:rPr lang="en-GB" sz="2400" dirty="0" smtClean="0"/>
              <a:t>’:</a:t>
            </a:r>
          </a:p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 err="1"/>
              <a:t>δP</a:t>
            </a:r>
            <a:r>
              <a:rPr lang="en-GB" sz="2400" dirty="0"/>
              <a:t> = (1+a) × (</a:t>
            </a:r>
            <a:r>
              <a:rPr lang="en-GB" sz="2400" dirty="0" err="1"/>
              <a:t>S</a:t>
            </a:r>
            <a:r>
              <a:rPr lang="en-GB" sz="2400" baseline="-25000" dirty="0" err="1"/>
              <a:t>Target_TI</a:t>
            </a:r>
            <a:r>
              <a:rPr lang="en-GB" sz="2400" dirty="0"/>
              <a:t>[Z] - </a:t>
            </a:r>
            <a:r>
              <a:rPr lang="en-GB" sz="2400" dirty="0" err="1"/>
              <a:t>S</a:t>
            </a:r>
            <a:r>
              <a:rPr lang="en-GB" sz="2400" baseline="-25000" dirty="0" err="1"/>
              <a:t>Ref_TI</a:t>
            </a:r>
            <a:r>
              <a:rPr lang="en-GB" sz="2400" dirty="0"/>
              <a:t>[Z])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6415343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Relaxation Factor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291559" y="858126"/>
            <a:ext cx="8683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 err="1"/>
              <a:t>δP</a:t>
            </a:r>
            <a:r>
              <a:rPr lang="en-GB" sz="2400" dirty="0"/>
              <a:t> = (1+a) × (</a:t>
            </a:r>
            <a:r>
              <a:rPr lang="en-GB" sz="2400" dirty="0" err="1"/>
              <a:t>S</a:t>
            </a:r>
            <a:r>
              <a:rPr lang="en-GB" sz="2400" baseline="-25000" dirty="0" err="1"/>
              <a:t>Target_TI</a:t>
            </a:r>
            <a:r>
              <a:rPr lang="en-GB" sz="2400" dirty="0"/>
              <a:t>[Z] - </a:t>
            </a:r>
            <a:r>
              <a:rPr lang="en-GB" sz="2400" dirty="0" err="1"/>
              <a:t>S</a:t>
            </a:r>
            <a:r>
              <a:rPr lang="en-GB" sz="2400" baseline="-25000" dirty="0" err="1"/>
              <a:t>Ref_TI</a:t>
            </a:r>
            <a:r>
              <a:rPr lang="en-GB" sz="2400" dirty="0"/>
              <a:t>[Z])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66565"/>
              </p:ext>
            </p:extLst>
          </p:nvPr>
        </p:nvGraphicFramePr>
        <p:xfrm>
          <a:off x="285750" y="2751345"/>
          <a:ext cx="8474074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120"/>
                <a:gridCol w="1517120"/>
                <a:gridCol w="1517120"/>
                <a:gridCol w="392271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TI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Wind Speed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Range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GB" sz="18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TI &lt; TI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Lower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U &gt; U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Saddle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High Turbulence, High Speed)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TI &gt;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effectLst/>
                        </a:rPr>
                        <a:t>TI</a:t>
                      </a:r>
                      <a:r>
                        <a:rPr lang="en-GB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Upper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U &gt; U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Saddle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Low Turbulence, High Speed)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TI &gt; TI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Upper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U &lt; U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Saddle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High Turbulence, Low Speed)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GB" sz="1800" baseline="-25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TI &lt; TI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Lower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U &lt; U</a:t>
                      </a:r>
                      <a:r>
                        <a:rPr lang="en-GB" sz="1800" baseline="-25000">
                          <a:solidFill>
                            <a:schemeClr val="tx1"/>
                          </a:solidFill>
                          <a:effectLst/>
                        </a:rPr>
                        <a:t>Saddle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Low Turbulence, Low Speed)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7975" y="1887876"/>
            <a:ext cx="7879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where a is a step function of both turbulence intensity and  wind speed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7975" y="4783476"/>
            <a:ext cx="7879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lang="en-GB" altLang="en-US" dirty="0" smtClean="0">
                <a:latin typeface="Calibri" pitchFamily="34" charset="0"/>
                <a:cs typeface="Times New Roman" pitchFamily="18" charset="0"/>
              </a:rPr>
              <a:t>where a1, a2, a3 &amp; a4 are fitted to observations.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75101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0"/>
            <a:ext cx="541178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5" name="Text Box 7"/>
          <p:cNvSpPr txBox="1">
            <a:spLocks noChangeArrowheads="1"/>
          </p:cNvSpPr>
          <p:nvPr/>
        </p:nvSpPr>
        <p:spPr bwMode="auto">
          <a:xfrm>
            <a:off x="157163" y="677863"/>
            <a:ext cx="52546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3200" dirty="0" smtClean="0">
                <a:solidFill>
                  <a:srgbClr val="FFFFFF"/>
                </a:solidFill>
                <a:latin typeface="Trebuchet MS" pitchFamily="34" charset="0"/>
              </a:rPr>
              <a:t>Low TI ‘Empirical Extra Correction’</a:t>
            </a:r>
            <a:endParaRPr lang="en-GB" altLang="en-US" sz="32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7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34567" y="1663557"/>
            <a:ext cx="7736450" cy="4351807"/>
            <a:chOff x="250601" y="1151154"/>
            <a:chExt cx="8388796" cy="4670547"/>
          </a:xfrm>
        </p:grpSpPr>
        <p:grpSp>
          <p:nvGrpSpPr>
            <p:cNvPr id="12" name="Group 1"/>
            <p:cNvGrpSpPr>
              <a:grpSpLocks/>
            </p:cNvGrpSpPr>
            <p:nvPr/>
          </p:nvGrpSpPr>
          <p:grpSpPr bwMode="auto">
            <a:xfrm>
              <a:off x="250602" y="1151154"/>
              <a:ext cx="8388795" cy="4266768"/>
              <a:chOff x="250602" y="1151154"/>
              <a:chExt cx="8388795" cy="4266768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602" y="1151154"/>
                <a:ext cx="8388795" cy="4266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8507" y="1151154"/>
                <a:ext cx="117157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50601" y="5447902"/>
              <a:ext cx="8388796" cy="373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dirty="0">
                  <a:solidFill>
                    <a:schemeClr val="tx1"/>
                  </a:solidFill>
                </a:rPr>
                <a:t>Measured Power Deviation Matrix: Deviation vs TI and Wind Speed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0375" y="1069148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wind turbine performance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07975" y="3651349"/>
            <a:ext cx="1731840" cy="1708442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166424" y="3798276"/>
            <a:ext cx="4265712" cy="1139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Existing correction methods (REWS and IEC Turbulence Correction) do not fully describe behaviour at low/medium wind speeds and low turbulence.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2679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IEC Turbulence Correction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93083" y="1111350"/>
            <a:ext cx="88524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proposed correction attempts to describe the residual correction necessary after the Rotor Equivalent wind speed (REWS) and Turbulence Correction (Renormalisation) methods have been </a:t>
            </a:r>
            <a:r>
              <a:rPr lang="en-GB" dirty="0" smtClean="0"/>
              <a:t>applied.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methodology involves the following </a:t>
            </a:r>
            <a:r>
              <a:rPr lang="en-GB" dirty="0" smtClean="0"/>
              <a:t>quantities.</a:t>
            </a:r>
          </a:p>
          <a:p>
            <a:endParaRPr lang="en-GB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x’ = </a:t>
            </a:r>
            <a:r>
              <a:rPr lang="en-GB" dirty="0" err="1"/>
              <a:t>x</a:t>
            </a:r>
            <a:r>
              <a:rPr lang="en-GB" baseline="-25000" dirty="0" err="1"/>
              <a:t>saddle</a:t>
            </a:r>
            <a:r>
              <a:rPr lang="en-GB" dirty="0"/>
              <a:t> – x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t’ = (</a:t>
            </a:r>
            <a:r>
              <a:rPr lang="en-GB" dirty="0" err="1"/>
              <a:t>t</a:t>
            </a:r>
            <a:r>
              <a:rPr lang="en-GB" baseline="-25000" dirty="0" err="1"/>
              <a:t>reference</a:t>
            </a:r>
            <a:r>
              <a:rPr lang="en-GB" dirty="0"/>
              <a:t> – t) / </a:t>
            </a:r>
            <a:r>
              <a:rPr lang="en-GB" dirty="0" err="1"/>
              <a:t>t</a:t>
            </a:r>
            <a:r>
              <a:rPr lang="en-GB" baseline="-25000" dirty="0" err="1"/>
              <a:t>reference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/>
              <a:t>where: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/>
              <a:t>x = </a:t>
            </a:r>
            <a:r>
              <a:rPr lang="en-GB" sz="1700" dirty="0" err="1"/>
              <a:t>windspeed</a:t>
            </a:r>
            <a:endParaRPr lang="en-GB" sz="17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 err="1"/>
              <a:t>x</a:t>
            </a:r>
            <a:r>
              <a:rPr lang="en-GB" sz="1700" baseline="-25000" dirty="0" err="1"/>
              <a:t>saddle</a:t>
            </a:r>
            <a:r>
              <a:rPr lang="en-GB" sz="1700" dirty="0"/>
              <a:t> = turbine saddle (inflection) wind speed i.e. somewhere between cut-in and rated.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/>
              <a:t>t = site turbulence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700" dirty="0" err="1"/>
              <a:t>t</a:t>
            </a:r>
            <a:r>
              <a:rPr lang="en-GB" sz="1700" baseline="-25000" dirty="0" err="1"/>
              <a:t>reference</a:t>
            </a:r>
            <a:r>
              <a:rPr lang="en-GB" sz="1700" dirty="0"/>
              <a:t> = power curve reference </a:t>
            </a:r>
            <a:r>
              <a:rPr lang="en-GB" sz="1700" dirty="0" smtClean="0"/>
              <a:t>turbulence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6124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Correction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loss is then calculated as follows: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IF x’ &gt;0 and t’ &gt;0</a:t>
            </a:r>
          </a:p>
          <a:p>
            <a:pPr marL="0" indent="0">
              <a:buNone/>
            </a:pPr>
            <a:r>
              <a:rPr lang="en-GB" dirty="0" smtClean="0"/>
              <a:t>	loss </a:t>
            </a:r>
            <a:r>
              <a:rPr lang="en-GB" dirty="0"/>
              <a:t>= A*x’ + B</a:t>
            </a:r>
          </a:p>
          <a:p>
            <a:pPr marL="0" indent="0">
              <a:buNone/>
            </a:pPr>
            <a:r>
              <a:rPr lang="en-GB" dirty="0"/>
              <a:t>ELSE</a:t>
            </a:r>
          </a:p>
          <a:p>
            <a:pPr marL="0" indent="0">
              <a:buNone/>
            </a:pPr>
            <a:r>
              <a:rPr lang="en-GB" dirty="0" smtClean="0"/>
              <a:t>	loss </a:t>
            </a:r>
            <a:r>
              <a:rPr lang="en-GB" dirty="0"/>
              <a:t>= 0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where:</a:t>
            </a:r>
          </a:p>
          <a:p>
            <a:pPr lvl="0"/>
            <a:r>
              <a:rPr lang="en-GB" dirty="0"/>
              <a:t>A = -2% * </a:t>
            </a:r>
            <a:r>
              <a:rPr lang="en-GB" dirty="0" err="1"/>
              <a:t>tanh</a:t>
            </a:r>
            <a:r>
              <a:rPr lang="en-GB" dirty="0"/>
              <a:t>(2t’)</a:t>
            </a:r>
          </a:p>
          <a:p>
            <a:pPr lvl="0"/>
            <a:r>
              <a:rPr lang="en-GB" dirty="0"/>
              <a:t>B = -3% * (e</a:t>
            </a:r>
            <a:r>
              <a:rPr lang="en-GB" baseline="30000" dirty="0"/>
              <a:t>3/2t’</a:t>
            </a:r>
            <a:r>
              <a:rPr lang="en-GB" dirty="0"/>
              <a:t>-1)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86664" y="19944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x’ = </a:t>
            </a:r>
            <a:r>
              <a:rPr lang="en-GB" dirty="0" err="1"/>
              <a:t>x</a:t>
            </a:r>
            <a:r>
              <a:rPr lang="en-GB" baseline="-25000" dirty="0" err="1"/>
              <a:t>saddle</a:t>
            </a:r>
            <a:r>
              <a:rPr lang="en-GB" dirty="0"/>
              <a:t> – x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t’ = (</a:t>
            </a:r>
            <a:r>
              <a:rPr lang="en-GB" dirty="0" err="1"/>
              <a:t>t</a:t>
            </a:r>
            <a:r>
              <a:rPr lang="en-GB" baseline="-25000" dirty="0" err="1"/>
              <a:t>reference</a:t>
            </a:r>
            <a:r>
              <a:rPr lang="en-GB" dirty="0"/>
              <a:t> – t) / </a:t>
            </a:r>
            <a:r>
              <a:rPr lang="en-GB" dirty="0" err="1"/>
              <a:t>t</a:t>
            </a:r>
            <a:r>
              <a:rPr lang="en-GB" baseline="-25000" dirty="0" err="1"/>
              <a:t>reference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723884" y="3643874"/>
            <a:ext cx="4767263" cy="2755900"/>
            <a:chOff x="3723884" y="3643874"/>
            <a:chExt cx="4767263" cy="275590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884" y="3643874"/>
              <a:ext cx="4767263" cy="275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723884" y="5903830"/>
              <a:ext cx="476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A vs data (fitted)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29744" y="3643874"/>
            <a:ext cx="4768632" cy="2755900"/>
            <a:chOff x="3723883" y="2991851"/>
            <a:chExt cx="4768632" cy="2755900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883" y="2991851"/>
              <a:ext cx="4754563" cy="275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890353" y="5352830"/>
              <a:ext cx="4602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 vs data (fitted)</a:t>
              </a:r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86664" y="3221502"/>
            <a:ext cx="37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T’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82283" y="4953614"/>
            <a:ext cx="37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Value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736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93E763-5FF3-42CF-8DCC-3DC27473E5BC}" type="slidenum">
              <a:rPr lang="en-US" altLang="en-US">
                <a:solidFill>
                  <a:srgbClr val="808080"/>
                </a:solidFill>
              </a:rPr>
              <a:pPr eaLnBrk="1" hangingPunct="1"/>
              <a:t>16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91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0"/>
            <a:ext cx="541178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5" name="Text Box 7"/>
          <p:cNvSpPr txBox="1">
            <a:spLocks noChangeArrowheads="1"/>
          </p:cNvSpPr>
          <p:nvPr/>
        </p:nvSpPr>
        <p:spPr bwMode="auto">
          <a:xfrm>
            <a:off x="157163" y="677863"/>
            <a:ext cx="52546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8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3200" dirty="0" smtClean="0">
                <a:solidFill>
                  <a:srgbClr val="FFFFFF"/>
                </a:solidFill>
                <a:latin typeface="Trebuchet MS" pitchFamily="34" charset="0"/>
              </a:rPr>
              <a:t>Modified IEC Turbulence Correction</a:t>
            </a:r>
            <a:endParaRPr lang="en-GB" altLang="en-US" sz="32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32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18864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u="sng" dirty="0" smtClean="0">
                <a:solidFill>
                  <a:prstClr val="black"/>
                </a:solidFill>
                <a:latin typeface="Calibri"/>
              </a:rPr>
              <a:t>Power Curve Simulation Method</a:t>
            </a:r>
            <a:endParaRPr lang="en-GB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827420"/>
            <a:ext cx="9041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solidFill>
                  <a:prstClr val="black"/>
                </a:solidFill>
                <a:latin typeface="Calibri"/>
              </a:rPr>
              <a:t>Concept: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 a simulation method which can generate a power curve at any required turbulence.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1268760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008000"/>
                </a:solidFill>
                <a:latin typeface="Calibri"/>
              </a:rPr>
              <a:t>Note: as said previously the simulated power at a given turbulence is trusted to define a correction (from one turbulence to another), but not trusted to defined the absolute value at given turbulence. </a:t>
            </a:r>
            <a:endParaRPr lang="en-GB" b="1" dirty="0">
              <a:solidFill>
                <a:srgbClr val="008000"/>
              </a:solidFill>
              <a:latin typeface="Calibri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1520" y="3288363"/>
            <a:ext cx="3168349" cy="2228869"/>
            <a:chOff x="899594" y="2715332"/>
            <a:chExt cx="3549528" cy="2143243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1" t="8466" b="12653"/>
            <a:stretch/>
          </p:blipFill>
          <p:spPr bwMode="auto">
            <a:xfrm>
              <a:off x="1242642" y="2715332"/>
              <a:ext cx="3206480" cy="1870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16200000">
              <a:off x="174665" y="3495272"/>
              <a:ext cx="1722900" cy="273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 smtClean="0">
                  <a:solidFill>
                    <a:prstClr val="black"/>
                  </a:solidFill>
                  <a:latin typeface="Calibri"/>
                </a:rPr>
                <a:t>Zero Turb Power</a:t>
              </a:r>
              <a:endParaRPr lang="en-GB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900744" y="4570543"/>
              <a:ext cx="19525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 smtClean="0">
                  <a:solidFill>
                    <a:prstClr val="black"/>
                  </a:solidFill>
                  <a:latin typeface="Calibri"/>
                </a:rPr>
                <a:t>Wind Speed</a:t>
              </a:r>
              <a:endParaRPr lang="en-GB" sz="12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02267" y="2350621"/>
            <a:ext cx="8790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solidFill>
                  <a:prstClr val="black"/>
                </a:solidFill>
                <a:latin typeface="Calibri"/>
              </a:rPr>
              <a:t>Hypothesize: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 that we can define a zero turbulence power curve which gives the ‘instantaneous’ power of a wind turbine.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284984"/>
            <a:ext cx="4737347" cy="185586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95936" y="5085184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Illustration of instantaneous wind speed.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Turbulence Intensity = </a:t>
            </a:r>
            <a:r>
              <a:rPr lang="en-US" sz="1400" b="1" dirty="0" err="1" smtClean="0">
                <a:solidFill>
                  <a:prstClr val="black"/>
                </a:solidFill>
                <a:latin typeface="Calibri"/>
              </a:rPr>
              <a:t>Std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alibri"/>
              </a:rPr>
              <a:t>Dev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 / Mean (of instantaneous values)</a:t>
            </a:r>
            <a:endParaRPr lang="en-US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2196" y="5733256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u="sng" dirty="0" smtClean="0">
                <a:solidFill>
                  <a:srgbClr val="000000"/>
                </a:solidFill>
                <a:latin typeface="Calibri"/>
              </a:rPr>
              <a:t>Assume</a:t>
            </a:r>
            <a:r>
              <a:rPr lang="en-GB" b="1" dirty="0" smtClean="0">
                <a:solidFill>
                  <a:srgbClr val="000000"/>
                </a:solidFill>
                <a:latin typeface="Calibri"/>
              </a:rPr>
              <a:t>: the power output perfectly follows the zero turbulence power curve for each instantaneous wind speed value.</a:t>
            </a:r>
            <a:endParaRPr lang="en-GB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1520" y="6383069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u="sng" dirty="0" smtClean="0">
                <a:solidFill>
                  <a:srgbClr val="008000"/>
                </a:solidFill>
                <a:latin typeface="Calibri"/>
              </a:rPr>
              <a:t>Note</a:t>
            </a:r>
            <a:r>
              <a:rPr lang="en-GB" b="1" dirty="0" smtClean="0">
                <a:solidFill>
                  <a:srgbClr val="008000"/>
                </a:solidFill>
                <a:latin typeface="Calibri"/>
              </a:rPr>
              <a:t>: we will explain later how to calculate the zero turbulence power curve.</a:t>
            </a:r>
            <a:endParaRPr lang="en-GB" b="1" dirty="0">
              <a:solidFill>
                <a:srgbClr val="008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9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116632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u="sng" dirty="0" smtClean="0">
                <a:solidFill>
                  <a:prstClr val="black"/>
                </a:solidFill>
                <a:latin typeface="Calibri"/>
              </a:rPr>
              <a:t>Power Curve Simulation Method</a:t>
            </a:r>
            <a:endParaRPr lang="en-GB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2160" y="548680"/>
            <a:ext cx="305983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</a:rPr>
              <a:t>Don’t worry we haven’t explained how to derive the zero turbulence power curve yet (we’ll do this later)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504" y="764704"/>
            <a:ext cx="4916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solidFill>
                  <a:prstClr val="black"/>
                </a:solidFill>
                <a:latin typeface="Calibri"/>
              </a:rPr>
              <a:t>Starting Point: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1" dirty="0" smtClean="0">
                <a:solidFill>
                  <a:prstClr val="black"/>
                </a:solidFill>
                <a:latin typeface="Calibri"/>
              </a:rPr>
              <a:t>A zero turbulence power curve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1" dirty="0" smtClean="0">
                <a:solidFill>
                  <a:prstClr val="black"/>
                </a:solidFill>
                <a:latin typeface="Calibri"/>
              </a:rPr>
              <a:t>Values of wind speed and turbulence intensity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Arrow Connector 2"/>
          <p:cNvCxnSpPr>
            <a:stCxn id="9" idx="1"/>
          </p:cNvCxnSpPr>
          <p:nvPr/>
        </p:nvCxnSpPr>
        <p:spPr>
          <a:xfrm flipH="1">
            <a:off x="3491880" y="1148845"/>
            <a:ext cx="2520280" cy="119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7504" y="1628800"/>
            <a:ext cx="6750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solidFill>
                  <a:prstClr val="black"/>
                </a:solidFill>
                <a:latin typeface="Calibri"/>
              </a:rPr>
              <a:t>End Point: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b="1" dirty="0" smtClean="0">
                <a:solidFill>
                  <a:prstClr val="black"/>
                </a:solidFill>
                <a:latin typeface="Calibri"/>
              </a:rPr>
              <a:t>Simulated power at a given power curve and turbulence intensity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rgbClr val="008000"/>
                </a:solidFill>
                <a:latin typeface="Calibri"/>
              </a:rPr>
              <a:t>In place of using instantaneous wind speed values we assume that the variation of wind speed within the ten minute period is described by a normal distribution as follows: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sz="1600" b="1" dirty="0" smtClean="0">
                <a:solidFill>
                  <a:srgbClr val="008000"/>
                </a:solidFill>
                <a:latin typeface="Calibri"/>
              </a:rPr>
              <a:t>Mean = 10-minute Wind Speed Mean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sz="1600" b="1" dirty="0" err="1" smtClean="0">
                <a:solidFill>
                  <a:srgbClr val="008000"/>
                </a:solidFill>
                <a:latin typeface="Calibri"/>
              </a:rPr>
              <a:t>Std</a:t>
            </a:r>
            <a:r>
              <a:rPr lang="en-GB" sz="1600" b="1" dirty="0" smtClean="0">
                <a:solidFill>
                  <a:srgbClr val="008000"/>
                </a:solidFill>
                <a:latin typeface="Calibri"/>
              </a:rPr>
              <a:t> </a:t>
            </a:r>
            <a:r>
              <a:rPr lang="en-GB" sz="1600" b="1" dirty="0" err="1" smtClean="0">
                <a:solidFill>
                  <a:srgbClr val="008000"/>
                </a:solidFill>
                <a:latin typeface="Calibri"/>
              </a:rPr>
              <a:t>Dev</a:t>
            </a:r>
            <a:r>
              <a:rPr lang="en-GB" sz="1600" b="1" dirty="0" smtClean="0">
                <a:solidFill>
                  <a:srgbClr val="008000"/>
                </a:solidFill>
                <a:latin typeface="Calibri"/>
              </a:rPr>
              <a:t> = (10-minute Wind Speed Mean) * (10-minute Turbulence Intensity)</a:t>
            </a:r>
            <a:endParaRPr lang="en-GB" sz="1600" b="1" dirty="0">
              <a:solidFill>
                <a:srgbClr val="008000"/>
              </a:solidFill>
              <a:latin typeface="Calibri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076056" y="3933056"/>
            <a:ext cx="639688" cy="8384"/>
          </a:xfrm>
          <a:prstGeom prst="line">
            <a:avLst/>
          </a:prstGeom>
          <a:ln>
            <a:solidFill>
              <a:srgbClr val="3366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796136" y="3758903"/>
            <a:ext cx="3038291" cy="31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black"/>
                </a:solidFill>
                <a:latin typeface="Calibri"/>
              </a:rPr>
              <a:t>Zero Turbulence Power</a:t>
            </a:r>
            <a:endParaRPr lang="en-GB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084440" y="4212704"/>
            <a:ext cx="639688" cy="838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5796136" y="4046935"/>
            <a:ext cx="3312368" cy="31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black"/>
                </a:solidFill>
                <a:latin typeface="Calibri"/>
              </a:rPr>
              <a:t>Normal Distribution (for 10minute period)</a:t>
            </a:r>
            <a:endParaRPr lang="en-GB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0032" y="4419109"/>
            <a:ext cx="4104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/>
                </a:solidFill>
                <a:latin typeface="Calibri"/>
              </a:rPr>
              <a:t>Interpolate the zero turbulence power curve at every wind speed in the probability </a:t>
            </a:r>
            <a:r>
              <a:rPr lang="en-GB" sz="1600" dirty="0" smtClean="0">
                <a:solidFill>
                  <a:prstClr val="black"/>
                </a:solidFill>
                <a:latin typeface="Calibri"/>
              </a:rPr>
              <a:t>distribution (0 to 100m/s in 0.1m/s steps)</a:t>
            </a:r>
            <a:endParaRPr lang="en-GB" sz="1600" dirty="0">
              <a:solidFill>
                <a:prstClr val="black"/>
              </a:solidFill>
              <a:latin typeface="Calibri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/>
                </a:solidFill>
                <a:latin typeface="Calibri"/>
              </a:rPr>
              <a:t>Take the sum product of </a:t>
            </a:r>
            <a:r>
              <a:rPr lang="en-GB" sz="1600" dirty="0" smtClean="0">
                <a:solidFill>
                  <a:prstClr val="black"/>
                </a:solidFill>
                <a:latin typeface="Calibri"/>
              </a:rPr>
              <a:t>the interpolated </a:t>
            </a:r>
            <a:r>
              <a:rPr lang="en-GB" sz="1600" dirty="0">
                <a:solidFill>
                  <a:prstClr val="black"/>
                </a:solidFill>
                <a:latin typeface="Calibri"/>
              </a:rPr>
              <a:t>probability distribution and the interpolated </a:t>
            </a:r>
            <a:r>
              <a:rPr lang="en-GB" sz="1600" dirty="0" smtClean="0">
                <a:solidFill>
                  <a:prstClr val="black"/>
                </a:solidFill>
                <a:latin typeface="Calibri"/>
              </a:rPr>
              <a:t>zero </a:t>
            </a:r>
            <a:r>
              <a:rPr lang="en-GB" sz="1600" dirty="0" err="1" smtClean="0">
                <a:solidFill>
                  <a:prstClr val="black"/>
                </a:solidFill>
                <a:latin typeface="Calibri"/>
              </a:rPr>
              <a:t>turb</a:t>
            </a:r>
            <a:r>
              <a:rPr lang="en-GB" sz="1600" dirty="0" smtClean="0">
                <a:solidFill>
                  <a:prstClr val="black"/>
                </a:solidFill>
                <a:latin typeface="Calibri"/>
              </a:rPr>
              <a:t> power values: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4048" y="6023029"/>
            <a:ext cx="1177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Calibri"/>
              </a:rPr>
              <a:t>Simulated Power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37998" y="5949280"/>
            <a:ext cx="432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4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GB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26030" y="5949280"/>
            <a:ext cx="432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4200" dirty="0" err="1" smtClean="0">
                <a:solidFill>
                  <a:prstClr val="black"/>
                </a:solidFill>
                <a:latin typeface="Calibri"/>
              </a:rPr>
              <a:t>Σ</a:t>
            </a:r>
            <a:endParaRPr lang="en-GB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88224" y="6021288"/>
            <a:ext cx="1177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black"/>
                </a:solidFill>
                <a:latin typeface="Calibri"/>
              </a:rPr>
              <a:t>Zero Turb Power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2174" y="5930696"/>
            <a:ext cx="432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4200" dirty="0" smtClean="0">
                <a:solidFill>
                  <a:prstClr val="black"/>
                </a:solidFill>
                <a:latin typeface="Calibri"/>
              </a:rPr>
              <a:t>×</a:t>
            </a:r>
            <a:endParaRPr lang="en-GB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10206" y="6156012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black"/>
                </a:solidFill>
                <a:latin typeface="Calibri"/>
              </a:rPr>
              <a:t>Probability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504" y="3588210"/>
            <a:ext cx="4884198" cy="3153158"/>
            <a:chOff x="107504" y="3588210"/>
            <a:chExt cx="4884198" cy="3153158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588210"/>
              <a:ext cx="4884198" cy="3153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71" t="4679" r="31676" b="14650"/>
            <a:stretch/>
          </p:blipFill>
          <p:spPr bwMode="auto">
            <a:xfrm>
              <a:off x="3612452" y="3736827"/>
              <a:ext cx="183302" cy="254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71" t="4679" r="31676" b="14650"/>
            <a:stretch/>
          </p:blipFill>
          <p:spPr bwMode="auto">
            <a:xfrm>
              <a:off x="3750897" y="3730989"/>
              <a:ext cx="183302" cy="254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71" t="4679" r="31676" b="14650"/>
            <a:stretch/>
          </p:blipFill>
          <p:spPr bwMode="auto">
            <a:xfrm>
              <a:off x="3903297" y="3730989"/>
              <a:ext cx="183302" cy="254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71" t="4679" r="31676" b="14650"/>
            <a:stretch/>
          </p:blipFill>
          <p:spPr bwMode="auto">
            <a:xfrm>
              <a:off x="4028658" y="3737694"/>
              <a:ext cx="183302" cy="254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45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18864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u="sng" dirty="0" smtClean="0">
                <a:solidFill>
                  <a:prstClr val="black"/>
                </a:solidFill>
                <a:latin typeface="Calibri"/>
              </a:rPr>
              <a:t>Behaviour of Zero Turbulence Power Curve </a:t>
            </a:r>
            <a:r>
              <a:rPr lang="en-US" b="1" u="sng" dirty="0" smtClean="0">
                <a:solidFill>
                  <a:srgbClr val="FF0000"/>
                </a:solidFill>
                <a:latin typeface="Calibri"/>
              </a:rPr>
              <a:t>at </a:t>
            </a:r>
            <a:r>
              <a:rPr lang="en-US" b="1" u="sng" dirty="0">
                <a:solidFill>
                  <a:srgbClr val="FF0000"/>
                </a:solidFill>
                <a:latin typeface="Calibri"/>
              </a:rPr>
              <a:t>the </a:t>
            </a:r>
            <a:r>
              <a:rPr lang="en-US" b="1" u="sng" dirty="0" smtClean="0">
                <a:solidFill>
                  <a:srgbClr val="FF0000"/>
                </a:solidFill>
                <a:latin typeface="Calibri"/>
              </a:rPr>
              <a:t>Power Curve Knee</a:t>
            </a:r>
            <a:endParaRPr lang="en-GB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505" y="827420"/>
            <a:ext cx="8712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solidFill>
                  <a:srgbClr val="FF0000"/>
                </a:solidFill>
                <a:latin typeface="Calibri"/>
              </a:rPr>
              <a:t>At the power curve knee</a:t>
            </a:r>
            <a:r>
              <a:rPr lang="en-US" b="1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turbulence causes the 10-minute average power to fall below the zero turbulence (instantaneous) power (knee degradation)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51520" y="4221088"/>
            <a:ext cx="87484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b="1" dirty="0" smtClean="0">
                <a:solidFill>
                  <a:prstClr val="black"/>
                </a:solidFill>
                <a:latin typeface="Calibri"/>
              </a:rPr>
              <a:t>In the above illustration the 10-minute average value is exactly at the rated wind speed of the zero turbulence curve.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GB" b="1" dirty="0" smtClean="0">
              <a:solidFill>
                <a:prstClr val="black"/>
              </a:solidFill>
              <a:latin typeface="Calibri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b="1" dirty="0" smtClean="0">
                <a:solidFill>
                  <a:prstClr val="black"/>
                </a:solidFill>
                <a:latin typeface="Calibri"/>
              </a:rPr>
              <a:t>Therefore half of the ten minute period is at rated power and half below rated power.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GB" b="1" dirty="0" smtClean="0">
              <a:solidFill>
                <a:prstClr val="black"/>
              </a:solidFill>
              <a:latin typeface="Calibri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b="1" dirty="0" smtClean="0">
                <a:solidFill>
                  <a:prstClr val="black"/>
                </a:solidFill>
                <a:latin typeface="Calibri"/>
              </a:rPr>
              <a:t>Hence the ten-minute average power is less than the rated power.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b="1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008000"/>
                </a:solidFill>
                <a:latin typeface="Calibri"/>
              </a:rPr>
              <a:t>Note: mathematically speaking we can say this behaviour is because the second derivative of the power curve at the knee (with respect to wind speed) is negative.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39952" y="2204864"/>
            <a:ext cx="4932040" cy="1110258"/>
            <a:chOff x="4211960" y="2030710"/>
            <a:chExt cx="4932040" cy="1110258"/>
          </a:xfrm>
        </p:grpSpPr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4932040" y="2451026"/>
              <a:ext cx="421196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dirty="0" smtClean="0">
                  <a:solidFill>
                    <a:prstClr val="black"/>
                  </a:solidFill>
                  <a:latin typeface="Calibri"/>
                </a:rPr>
                <a:t>Turbulence (variation in instantaneous wind speed)</a:t>
              </a:r>
              <a:endParaRPr lang="en-GB" sz="1400" b="1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211960" y="2030710"/>
              <a:ext cx="3816424" cy="1110258"/>
              <a:chOff x="4211960" y="2030710"/>
              <a:chExt cx="3816424" cy="1110258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4220344" y="2196480"/>
                <a:ext cx="639688" cy="838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4918084" y="2030710"/>
                <a:ext cx="3038291" cy="31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400" b="1" dirty="0" smtClean="0">
                    <a:solidFill>
                      <a:prstClr val="black"/>
                    </a:solidFill>
                    <a:latin typeface="Calibri"/>
                  </a:rPr>
                  <a:t>10-minute average wind speed value</a:t>
                </a:r>
                <a:endParaRPr lang="en-GB" sz="14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211960" y="2636912"/>
                <a:ext cx="720080" cy="0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Diamond 31"/>
              <p:cNvSpPr/>
              <p:nvPr/>
            </p:nvSpPr>
            <p:spPr>
              <a:xfrm>
                <a:off x="4499992" y="2924944"/>
                <a:ext cx="144016" cy="144016"/>
              </a:xfrm>
              <a:prstGeom prst="diamond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18"/>
              <p:cNvSpPr>
                <a:spLocks noChangeArrowheads="1"/>
              </p:cNvSpPr>
              <p:nvPr/>
            </p:nvSpPr>
            <p:spPr bwMode="auto">
              <a:xfrm>
                <a:off x="4990093" y="2822799"/>
                <a:ext cx="3038291" cy="31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400" b="1" dirty="0" smtClean="0">
                    <a:solidFill>
                      <a:prstClr val="black"/>
                    </a:solidFill>
                    <a:latin typeface="Calibri"/>
                  </a:rPr>
                  <a:t>10-minute average power value</a:t>
                </a:r>
                <a:endParaRPr lang="en-GB" sz="14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93385" y="1628800"/>
            <a:ext cx="3672408" cy="2520284"/>
            <a:chOff x="293385" y="2162994"/>
            <a:chExt cx="3672408" cy="2520284"/>
          </a:xfrm>
        </p:grpSpPr>
        <p:grpSp>
          <p:nvGrpSpPr>
            <p:cNvPr id="21" name="Group 20"/>
            <p:cNvGrpSpPr/>
            <p:nvPr/>
          </p:nvGrpSpPr>
          <p:grpSpPr>
            <a:xfrm>
              <a:off x="293385" y="2162994"/>
              <a:ext cx="3672408" cy="2520284"/>
              <a:chOff x="899594" y="2715330"/>
              <a:chExt cx="3549528" cy="2143245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61" t="8466" b="12653"/>
              <a:stretch/>
            </p:blipFill>
            <p:spPr bwMode="auto">
              <a:xfrm>
                <a:off x="1242642" y="2715330"/>
                <a:ext cx="3206480" cy="1870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 rot="16200000">
                <a:off x="174665" y="3495272"/>
                <a:ext cx="1722900" cy="273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anchor="ctr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b="1" dirty="0" smtClean="0">
                    <a:solidFill>
                      <a:prstClr val="black"/>
                    </a:solidFill>
                    <a:latin typeface="Calibri"/>
                  </a:rPr>
                  <a:t>Zero Turb Power</a:t>
                </a:r>
                <a:endParaRPr lang="en-GB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1900744" y="4570543"/>
                <a:ext cx="195253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b="1" dirty="0" smtClean="0">
                    <a:solidFill>
                      <a:prstClr val="black"/>
                    </a:solidFill>
                    <a:latin typeface="Calibri"/>
                  </a:rPr>
                  <a:t>Wind Speed</a:t>
                </a:r>
                <a:endParaRPr lang="en-GB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1835696" y="2235002"/>
              <a:ext cx="0" cy="20882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76913" y="2511605"/>
              <a:ext cx="546815" cy="1920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amond 33"/>
            <p:cNvSpPr/>
            <p:nvPr/>
          </p:nvSpPr>
          <p:spPr>
            <a:xfrm>
              <a:off x="1763688" y="2739058"/>
              <a:ext cx="144016" cy="144016"/>
            </a:xfrm>
            <a:prstGeom prst="diamond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2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18864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u="sng" dirty="0" smtClean="0">
                <a:solidFill>
                  <a:prstClr val="black"/>
                </a:solidFill>
                <a:latin typeface="Calibri"/>
              </a:rPr>
              <a:t>Behaviour of Zero Turbulence Power Curve </a:t>
            </a:r>
            <a:r>
              <a:rPr lang="en-US" b="1" u="sng" dirty="0" smtClean="0">
                <a:solidFill>
                  <a:srgbClr val="FF0000"/>
                </a:solidFill>
                <a:latin typeface="Calibri"/>
              </a:rPr>
              <a:t>at </a:t>
            </a:r>
            <a:r>
              <a:rPr lang="en-US" b="1" u="sng" dirty="0">
                <a:solidFill>
                  <a:srgbClr val="FF0000"/>
                </a:solidFill>
                <a:latin typeface="Calibri"/>
              </a:rPr>
              <a:t>the </a:t>
            </a:r>
            <a:r>
              <a:rPr lang="en-US" b="1" u="sng" dirty="0" smtClean="0">
                <a:solidFill>
                  <a:srgbClr val="FF0000"/>
                </a:solidFill>
                <a:latin typeface="Calibri"/>
              </a:rPr>
              <a:t>Power Curve Ankle</a:t>
            </a:r>
            <a:endParaRPr lang="en-GB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505" y="827420"/>
            <a:ext cx="8712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solidFill>
                  <a:srgbClr val="FF0000"/>
                </a:solidFill>
                <a:latin typeface="Calibri"/>
              </a:rPr>
              <a:t>At the power curve ankle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turbulence causes the 10-minute average power to be above the zero turbulence (instantaneous) power.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51520" y="4221088"/>
            <a:ext cx="87484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black"/>
                </a:solidFill>
                <a:latin typeface="Calibri"/>
              </a:rPr>
              <a:t>The above effect is essentially the inverse of the knee behaviour.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b="1" dirty="0" smtClean="0">
              <a:solidFill>
                <a:srgbClr val="008000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008000"/>
                </a:solidFill>
                <a:latin typeface="Calibri"/>
              </a:rPr>
              <a:t>Note: mathematically speaking we can say this behaviour is because the second derivative of the power curve at the ankle (with respect to wind speed) is positive.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39952" y="2204864"/>
            <a:ext cx="4932040" cy="1110258"/>
            <a:chOff x="4211960" y="2030710"/>
            <a:chExt cx="4932040" cy="1110258"/>
          </a:xfrm>
        </p:grpSpPr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4932040" y="2451026"/>
              <a:ext cx="421196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dirty="0" smtClean="0">
                  <a:solidFill>
                    <a:prstClr val="black"/>
                  </a:solidFill>
                  <a:latin typeface="Calibri"/>
                </a:rPr>
                <a:t>Turbulence (variation in instantaneous wind speed)</a:t>
              </a:r>
              <a:endParaRPr lang="en-GB" sz="1400" b="1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211960" y="2030710"/>
              <a:ext cx="3816424" cy="1110258"/>
              <a:chOff x="4211960" y="2030710"/>
              <a:chExt cx="3816424" cy="1110258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4220344" y="2196480"/>
                <a:ext cx="639688" cy="838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4918084" y="2030710"/>
                <a:ext cx="3038291" cy="31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400" b="1" dirty="0" smtClean="0">
                    <a:solidFill>
                      <a:prstClr val="black"/>
                    </a:solidFill>
                    <a:latin typeface="Calibri"/>
                  </a:rPr>
                  <a:t>10-minute average wind speed value</a:t>
                </a:r>
                <a:endParaRPr lang="en-GB" sz="14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211960" y="2636912"/>
                <a:ext cx="720080" cy="0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Diamond 31"/>
              <p:cNvSpPr/>
              <p:nvPr/>
            </p:nvSpPr>
            <p:spPr>
              <a:xfrm>
                <a:off x="4499992" y="2924944"/>
                <a:ext cx="144016" cy="144016"/>
              </a:xfrm>
              <a:prstGeom prst="diamond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18"/>
              <p:cNvSpPr>
                <a:spLocks noChangeArrowheads="1"/>
              </p:cNvSpPr>
              <p:nvPr/>
            </p:nvSpPr>
            <p:spPr bwMode="auto">
              <a:xfrm>
                <a:off x="4990093" y="2822799"/>
                <a:ext cx="3038291" cy="318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400" b="1" dirty="0" smtClean="0">
                    <a:solidFill>
                      <a:prstClr val="black"/>
                    </a:solidFill>
                    <a:latin typeface="Calibri"/>
                  </a:rPr>
                  <a:t>10-minute average power value</a:t>
                </a:r>
                <a:endParaRPr lang="en-GB" sz="14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93385" y="1628800"/>
            <a:ext cx="3672408" cy="2520284"/>
            <a:chOff x="293385" y="2162994"/>
            <a:chExt cx="3672408" cy="2520284"/>
          </a:xfrm>
        </p:grpSpPr>
        <p:grpSp>
          <p:nvGrpSpPr>
            <p:cNvPr id="21" name="Group 20"/>
            <p:cNvGrpSpPr/>
            <p:nvPr/>
          </p:nvGrpSpPr>
          <p:grpSpPr>
            <a:xfrm>
              <a:off x="293385" y="2162994"/>
              <a:ext cx="3672408" cy="2520284"/>
              <a:chOff x="899594" y="2715330"/>
              <a:chExt cx="3549528" cy="2143245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61" t="8466" b="12653"/>
              <a:stretch/>
            </p:blipFill>
            <p:spPr bwMode="auto">
              <a:xfrm>
                <a:off x="1242642" y="2715330"/>
                <a:ext cx="3206480" cy="1870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 rot="16200000">
                <a:off x="174665" y="3495272"/>
                <a:ext cx="1722900" cy="273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anchor="ctr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b="1" dirty="0" smtClean="0">
                    <a:solidFill>
                      <a:prstClr val="black"/>
                    </a:solidFill>
                    <a:latin typeface="Calibri"/>
                  </a:rPr>
                  <a:t>Zero Turb Power</a:t>
                </a:r>
                <a:endParaRPr lang="en-GB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1900744" y="4570543"/>
                <a:ext cx="195253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b="1" dirty="0" smtClean="0">
                    <a:solidFill>
                      <a:prstClr val="black"/>
                    </a:solidFill>
                    <a:latin typeface="Calibri"/>
                  </a:rPr>
                  <a:t>Wind Speed</a:t>
                </a:r>
                <a:endParaRPr lang="en-GB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1331640" y="2235002"/>
              <a:ext cx="0" cy="20882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043608" y="2511605"/>
              <a:ext cx="546815" cy="1920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amond 33"/>
            <p:cNvSpPr/>
            <p:nvPr/>
          </p:nvSpPr>
          <p:spPr>
            <a:xfrm>
              <a:off x="1259632" y="3747170"/>
              <a:ext cx="144016" cy="144016"/>
            </a:xfrm>
            <a:prstGeom prst="diamond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4139952" y="1988840"/>
            <a:ext cx="639688" cy="8384"/>
          </a:xfrm>
          <a:prstGeom prst="line">
            <a:avLst/>
          </a:prstGeom>
          <a:ln>
            <a:solidFill>
              <a:srgbClr val="3366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860032" y="1814687"/>
            <a:ext cx="3038291" cy="31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black"/>
                </a:solidFill>
                <a:latin typeface="Calibri"/>
              </a:rPr>
              <a:t>Zero turbulence power</a:t>
            </a:r>
            <a:endParaRPr lang="en-GB" sz="1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80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504" y="18864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u="sng" dirty="0" smtClean="0">
                <a:solidFill>
                  <a:prstClr val="black"/>
                </a:solidFill>
                <a:latin typeface="Calibri"/>
              </a:rPr>
              <a:t>Overview of Impact of Applying Turbulence Correction (Resource Assessment Context) </a:t>
            </a:r>
            <a:endParaRPr lang="en-GB" b="1" u="sng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1520" y="1454916"/>
            <a:ext cx="6358975" cy="4926412"/>
            <a:chOff x="728170" y="1341058"/>
            <a:chExt cx="2259654" cy="1974014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904129" y="1341058"/>
              <a:ext cx="3156" cy="1785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04129" y="3126860"/>
              <a:ext cx="20836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336" y="3129982"/>
              <a:ext cx="585619" cy="185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Wind Speed</a:t>
              </a:r>
              <a:endParaRPr lang="en-GB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 rot="16200000">
              <a:off x="492620" y="2211388"/>
              <a:ext cx="632542" cy="16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b="1" dirty="0">
                  <a:solidFill>
                    <a:prstClr val="black"/>
                  </a:solidFill>
                  <a:latin typeface="Calibri"/>
                </a:rPr>
                <a:t>Turbulence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777847" y="3903187"/>
            <a:ext cx="5760640" cy="0"/>
          </a:xfrm>
          <a:prstGeom prst="line">
            <a:avLst/>
          </a:prstGeom>
          <a:ln>
            <a:solidFill>
              <a:srgbClr val="66006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60232" y="3687163"/>
            <a:ext cx="2287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660066"/>
                </a:solidFill>
                <a:latin typeface="Calibri"/>
              </a:rPr>
              <a:t>Reference Turbulence</a:t>
            </a:r>
            <a:endParaRPr lang="en-GB" b="1" dirty="0">
              <a:solidFill>
                <a:srgbClr val="660066"/>
              </a:solidFill>
              <a:latin typeface="Calibri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635895" y="1958971"/>
            <a:ext cx="1" cy="396044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 rot="16200000">
            <a:off x="2309945" y="2420827"/>
            <a:ext cx="2301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3366FF"/>
                </a:solidFill>
                <a:latin typeface="Calibri"/>
              </a:rPr>
              <a:t>Inflection Wind Speed</a:t>
            </a:r>
            <a:endParaRPr lang="en-GB" b="1" dirty="0">
              <a:solidFill>
                <a:srgbClr val="3366FF"/>
              </a:solidFill>
              <a:latin typeface="Calibri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87624" y="1742947"/>
            <a:ext cx="17281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black"/>
                </a:solidFill>
                <a:latin typeface="Calibri"/>
              </a:rPr>
              <a:t>Ankle</a:t>
            </a:r>
            <a:endParaRPr lang="en-GB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67944" y="1814955"/>
            <a:ext cx="17281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black"/>
                </a:solidFill>
                <a:latin typeface="Calibri"/>
              </a:rPr>
              <a:t>Knee</a:t>
            </a:r>
            <a:endParaRPr lang="en-GB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635896" y="2535035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FF0000"/>
                </a:solidFill>
                <a:latin typeface="Calibri"/>
              </a:rPr>
              <a:t>Negative Correction (Performance Degradation)</a:t>
            </a:r>
            <a:endParaRPr lang="en-GB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83568" y="4625008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FF0000"/>
                </a:solidFill>
                <a:latin typeface="Calibri"/>
              </a:rPr>
              <a:t>Negative Correction (Performance Degradation)</a:t>
            </a:r>
            <a:endParaRPr lang="en-GB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55576" y="2535035"/>
            <a:ext cx="26642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008000"/>
                </a:solidFill>
                <a:latin typeface="Calibri"/>
              </a:rPr>
              <a:t>Positive Correction (Performance Gain)</a:t>
            </a:r>
            <a:endParaRPr lang="en-GB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779912" y="4623267"/>
            <a:ext cx="26642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008000"/>
                </a:solidFill>
                <a:latin typeface="Calibri"/>
              </a:rPr>
              <a:t>Positive Correction (Performance Gain)</a:t>
            </a:r>
            <a:endParaRPr lang="en-GB" b="1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5576" y="5919411"/>
            <a:ext cx="57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Low</a:t>
            </a:r>
            <a:endParaRPr lang="en-GB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68144" y="5919411"/>
            <a:ext cx="62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High</a:t>
            </a:r>
            <a:endParaRPr lang="en-GB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260762" y="1752189"/>
            <a:ext cx="62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High</a:t>
            </a:r>
            <a:endParaRPr lang="en-GB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219011" y="5303848"/>
            <a:ext cx="57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Low</a:t>
            </a:r>
            <a:endParaRPr lang="en-GB" b="1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9844" y="495256"/>
            <a:ext cx="337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91680" y="711280"/>
            <a:ext cx="312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</a:rPr>
              <a:t>(Simulated Power at Site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Turb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10244" y="476672"/>
            <a:ext cx="337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200" b="1" dirty="0" smtClean="0">
                <a:solidFill>
                  <a:prstClr val="black"/>
                </a:solidFill>
                <a:latin typeface="Calibri"/>
              </a:rPr>
              <a:t>-</a:t>
            </a:r>
            <a:endParaRPr lang="en-US" sz="4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61471" y="701988"/>
            <a:ext cx="373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</a:rPr>
              <a:t>(Simulated Power at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Reference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Turb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681" y="692696"/>
            <a:ext cx="119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</a:rPr>
              <a:t>Correction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008" y="692696"/>
            <a:ext cx="8892480" cy="432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IEC Turbulence Correction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291559" y="1167622"/>
            <a:ext cx="868362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The fundamental premise of the Turbulence Correction defined in the current draft of IEC61400-12-1 is that a correction can defined as follows:</a:t>
            </a:r>
          </a:p>
          <a:p>
            <a:r>
              <a:rPr lang="en-GB" sz="2200" dirty="0"/>
              <a:t> </a:t>
            </a:r>
          </a:p>
          <a:p>
            <a:r>
              <a:rPr lang="en-GB" sz="2200" dirty="0"/>
              <a:t>	</a:t>
            </a:r>
            <a:r>
              <a:rPr lang="en-GB" sz="2200" dirty="0" err="1"/>
              <a:t>P</a:t>
            </a:r>
            <a:r>
              <a:rPr lang="en-GB" sz="2200" baseline="-25000" dirty="0" err="1"/>
              <a:t>Target_TI</a:t>
            </a:r>
            <a:r>
              <a:rPr lang="en-GB" sz="2200" dirty="0"/>
              <a:t> = </a:t>
            </a:r>
            <a:r>
              <a:rPr lang="en-GB" sz="2200" dirty="0" err="1"/>
              <a:t>P</a:t>
            </a:r>
            <a:r>
              <a:rPr lang="en-GB" sz="2200" baseline="-25000" dirty="0" err="1"/>
              <a:t>Ref_TI</a:t>
            </a:r>
            <a:r>
              <a:rPr lang="en-GB" sz="2200" dirty="0"/>
              <a:t> + </a:t>
            </a:r>
            <a:r>
              <a:rPr lang="en-GB" sz="2200" dirty="0" err="1"/>
              <a:t>δP</a:t>
            </a:r>
            <a:endParaRPr lang="en-GB" sz="2200" dirty="0"/>
          </a:p>
          <a:p>
            <a:r>
              <a:rPr lang="en-GB" sz="2200" dirty="0"/>
              <a:t> </a:t>
            </a:r>
          </a:p>
          <a:p>
            <a:r>
              <a:rPr lang="en-GB" sz="2200" dirty="0"/>
              <a:t>	</a:t>
            </a:r>
            <a:r>
              <a:rPr lang="en-GB" sz="2200" dirty="0" err="1"/>
              <a:t>δP</a:t>
            </a:r>
            <a:r>
              <a:rPr lang="en-GB" sz="2200" dirty="0"/>
              <a:t> = </a:t>
            </a:r>
            <a:r>
              <a:rPr lang="en-GB" sz="2200" dirty="0" err="1"/>
              <a:t>S</a:t>
            </a:r>
            <a:r>
              <a:rPr lang="en-GB" sz="2200" baseline="-25000" dirty="0" err="1"/>
              <a:t>Target_TI</a:t>
            </a:r>
            <a:r>
              <a:rPr lang="en-GB" sz="2200" dirty="0"/>
              <a:t> - </a:t>
            </a:r>
            <a:r>
              <a:rPr lang="en-GB" sz="2200" dirty="0" err="1"/>
              <a:t>S</a:t>
            </a:r>
            <a:r>
              <a:rPr lang="en-GB" sz="2200" baseline="-25000" dirty="0" err="1"/>
              <a:t>Ref_TI</a:t>
            </a:r>
            <a:r>
              <a:rPr lang="en-GB" sz="2200" baseline="-25000" dirty="0"/>
              <a:t> </a:t>
            </a:r>
            <a:r>
              <a:rPr lang="en-GB" sz="2200" dirty="0"/>
              <a:t> </a:t>
            </a:r>
          </a:p>
          <a:p>
            <a:r>
              <a:rPr lang="en-GB" sz="2200" dirty="0"/>
              <a:t> </a:t>
            </a:r>
          </a:p>
          <a:p>
            <a:r>
              <a:rPr lang="en-GB" sz="2200" dirty="0"/>
              <a:t>where: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dirty="0"/>
              <a:t>P is the power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dirty="0"/>
              <a:t>S is the simulated power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dirty="0" smtClean="0"/>
              <a:t>For </a:t>
            </a:r>
            <a:r>
              <a:rPr lang="en-GB" dirty="0"/>
              <a:t>more details and worked examples of this method please visit </a:t>
            </a:r>
            <a:r>
              <a:rPr lang="en-GB" u="sng" dirty="0">
                <a:hlinkClick r:id="rId2"/>
              </a:rPr>
              <a:t>www.pcwg.org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8022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6758647" cy="323850"/>
          </a:xfrm>
        </p:spPr>
        <p:txBody>
          <a:bodyPr/>
          <a:lstStyle/>
          <a:p>
            <a:r>
              <a:rPr lang="en-GB" dirty="0"/>
              <a:t>IEC </a:t>
            </a:r>
            <a:r>
              <a:rPr lang="en-GB" dirty="0" smtClean="0"/>
              <a:t>Turbulence Correction &gt; Zero Turbulence Curve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291559" y="1097282"/>
            <a:ext cx="868362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The simulated power is calculated using a ‘zero turbulence power curve’. </a:t>
            </a:r>
            <a:r>
              <a:rPr lang="en-GB" sz="2200" dirty="0" smtClean="0"/>
              <a:t>We </a:t>
            </a:r>
            <a:r>
              <a:rPr lang="en-GB" sz="2200" dirty="0"/>
              <a:t>can express the turbulence correction as</a:t>
            </a:r>
            <a:r>
              <a:rPr lang="en-GB" sz="2200" dirty="0" smtClean="0"/>
              <a:t>:</a:t>
            </a:r>
          </a:p>
          <a:p>
            <a:endParaRPr lang="en-GB" sz="2200" dirty="0"/>
          </a:p>
          <a:p>
            <a:r>
              <a:rPr lang="en-GB" sz="2200" dirty="0"/>
              <a:t>	</a:t>
            </a:r>
            <a:r>
              <a:rPr lang="en-GB" sz="2200" dirty="0" err="1" smtClean="0"/>
              <a:t>δP</a:t>
            </a:r>
            <a:r>
              <a:rPr lang="en-GB" sz="2200" dirty="0" smtClean="0"/>
              <a:t> </a:t>
            </a:r>
            <a:r>
              <a:rPr lang="en-GB" sz="2200" dirty="0"/>
              <a:t>= </a:t>
            </a:r>
            <a:r>
              <a:rPr lang="en-GB" sz="2200" dirty="0" err="1"/>
              <a:t>S</a:t>
            </a:r>
            <a:r>
              <a:rPr lang="en-GB" sz="2200" baseline="-25000" dirty="0" err="1"/>
              <a:t>Target_TI</a:t>
            </a:r>
            <a:r>
              <a:rPr lang="en-GB" sz="2200" dirty="0"/>
              <a:t>[Z] - </a:t>
            </a:r>
            <a:r>
              <a:rPr lang="en-GB" sz="2200" dirty="0" err="1"/>
              <a:t>S</a:t>
            </a:r>
            <a:r>
              <a:rPr lang="en-GB" sz="2200" baseline="-25000" dirty="0" err="1"/>
              <a:t>Ref_TI</a:t>
            </a:r>
            <a:r>
              <a:rPr lang="en-GB" sz="2200" dirty="0"/>
              <a:t>[Z</a:t>
            </a:r>
            <a:r>
              <a:rPr lang="en-GB" sz="2200" dirty="0" smtClean="0"/>
              <a:t>]</a:t>
            </a:r>
          </a:p>
          <a:p>
            <a:endParaRPr lang="en-GB" sz="2200" dirty="0"/>
          </a:p>
          <a:p>
            <a:r>
              <a:rPr lang="en-GB" sz="2200" dirty="0"/>
              <a:t>An initial guess is made of the zero turbulence power curve (</a:t>
            </a:r>
            <a:r>
              <a:rPr lang="en-GB" sz="2200" dirty="0" err="1"/>
              <a:t>Z</a:t>
            </a:r>
            <a:r>
              <a:rPr lang="en-GB" sz="2200" baseline="-25000" dirty="0" err="1"/>
              <a:t>Initial</a:t>
            </a:r>
            <a:r>
              <a:rPr lang="en-GB" sz="2200" dirty="0"/>
              <a:t>) based upon the </a:t>
            </a:r>
            <a:r>
              <a:rPr lang="en-GB" sz="2200" dirty="0" err="1"/>
              <a:t>C</a:t>
            </a:r>
            <a:r>
              <a:rPr lang="en-GB" sz="2200" baseline="-25000" dirty="0" err="1"/>
              <a:t>PMax</a:t>
            </a:r>
            <a:r>
              <a:rPr lang="en-GB" sz="2200" dirty="0"/>
              <a:t>, cut-in wind speed and rated power of the reference turbulence power </a:t>
            </a:r>
            <a:r>
              <a:rPr lang="en-GB" sz="2200" dirty="0" smtClean="0"/>
              <a:t>curve.</a:t>
            </a:r>
          </a:p>
          <a:p>
            <a:endParaRPr lang="en-GB" sz="2200" dirty="0"/>
          </a:p>
          <a:p>
            <a:r>
              <a:rPr lang="en-GB" sz="2200" dirty="0" smtClean="0"/>
              <a:t>The </a:t>
            </a:r>
            <a:r>
              <a:rPr lang="en-GB" sz="2200" dirty="0"/>
              <a:t>final zero turbulence power curve is then calculated by deriving a correction to take the reference turbulence power curve to the target turbulence using the initial zero turbulence power </a:t>
            </a:r>
            <a:r>
              <a:rPr lang="en-GB" sz="2200" dirty="0" smtClean="0"/>
              <a:t>curve</a:t>
            </a:r>
          </a:p>
          <a:p>
            <a:endParaRPr lang="en-GB" sz="2200" dirty="0"/>
          </a:p>
          <a:p>
            <a:r>
              <a:rPr lang="en-GB" sz="2200" dirty="0"/>
              <a:t>	</a:t>
            </a:r>
            <a:r>
              <a:rPr lang="en-GB" sz="2200" dirty="0" err="1"/>
              <a:t>Z</a:t>
            </a:r>
            <a:r>
              <a:rPr lang="en-GB" sz="2200" baseline="-25000" dirty="0" err="1"/>
              <a:t>Final</a:t>
            </a:r>
            <a:r>
              <a:rPr lang="en-GB" sz="2200" dirty="0"/>
              <a:t> = </a:t>
            </a:r>
            <a:r>
              <a:rPr lang="en-GB" sz="2200" dirty="0" err="1"/>
              <a:t>P</a:t>
            </a:r>
            <a:r>
              <a:rPr lang="en-GB" sz="2200" baseline="-25000" dirty="0" err="1"/>
              <a:t>Ref_TI</a:t>
            </a:r>
            <a:r>
              <a:rPr lang="en-GB" sz="2200" baseline="-25000" dirty="0"/>
              <a:t> </a:t>
            </a:r>
            <a:r>
              <a:rPr lang="en-GB" sz="2200" dirty="0"/>
              <a:t>+( </a:t>
            </a:r>
            <a:r>
              <a:rPr lang="en-GB" sz="2200" dirty="0" err="1"/>
              <a:t>S</a:t>
            </a:r>
            <a:r>
              <a:rPr lang="en-GB" sz="2200" baseline="-25000" dirty="0" err="1"/>
              <a:t>Target_TI</a:t>
            </a:r>
            <a:r>
              <a:rPr lang="en-GB" sz="2200" dirty="0"/>
              <a:t>[</a:t>
            </a:r>
            <a:r>
              <a:rPr lang="en-GB" sz="2200" dirty="0" err="1"/>
              <a:t>Z</a:t>
            </a:r>
            <a:r>
              <a:rPr lang="en-GB" sz="2200" baseline="-25000" dirty="0" err="1"/>
              <a:t>Initial</a:t>
            </a:r>
            <a:r>
              <a:rPr lang="en-GB" sz="2200" dirty="0"/>
              <a:t>] - </a:t>
            </a:r>
            <a:r>
              <a:rPr lang="en-GB" sz="2200" dirty="0" err="1"/>
              <a:t>S</a:t>
            </a:r>
            <a:r>
              <a:rPr lang="en-GB" sz="2200" baseline="-25000" dirty="0" err="1"/>
              <a:t>Ref_TI</a:t>
            </a:r>
            <a:r>
              <a:rPr lang="en-GB" sz="2200" dirty="0"/>
              <a:t>[</a:t>
            </a:r>
            <a:r>
              <a:rPr lang="en-GB" sz="2200" dirty="0" err="1"/>
              <a:t>Z</a:t>
            </a:r>
            <a:r>
              <a:rPr lang="en-GB" sz="2200" baseline="-25000" dirty="0" err="1"/>
              <a:t>Initial</a:t>
            </a:r>
            <a:r>
              <a:rPr lang="en-GB" sz="2200" dirty="0"/>
              <a:t>])</a:t>
            </a:r>
          </a:p>
          <a:p>
            <a:endParaRPr lang="en-GB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33371" y="1975580"/>
            <a:ext cx="439615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Using the functional notation (whereby square brackets denote an input function)</a:t>
            </a:r>
            <a:r>
              <a:rPr lang="en-GB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55402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33"/>
        </a:solidFill>
        <a:ln>
          <a:solidFill>
            <a:srgbClr val="F3742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1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992</Words>
  <Application>Microsoft Office PowerPoint</Application>
  <PresentationFormat>On-screen Show (4:3)</PresentationFormat>
  <Paragraphs>192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16_Default Design</vt:lpstr>
      <vt:lpstr>9_Default Design</vt:lpstr>
      <vt:lpstr>41_Default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IEC Turbulence Correction</vt:lpstr>
      <vt:lpstr>IEC Turbulence Correction &gt; Zero Turbulence Curve</vt:lpstr>
      <vt:lpstr>Proposed Relaxation Factor</vt:lpstr>
      <vt:lpstr>Relaxation Factor</vt:lpstr>
      <vt:lpstr>PowerPoint Presentation</vt:lpstr>
      <vt:lpstr>Introduction</vt:lpstr>
      <vt:lpstr>IEC Turbulence Correction</vt:lpstr>
      <vt:lpstr>Proposed Correction</vt:lpstr>
      <vt:lpstr>PowerPoint Presentation</vt:lpstr>
    </vt:vector>
  </TitlesOfParts>
  <Company>JCIM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Cook</dc:creator>
  <cp:lastModifiedBy>Peter Stuart</cp:lastModifiedBy>
  <cp:revision>1270</cp:revision>
  <cp:lastPrinted>2014-11-21T23:36:37Z</cp:lastPrinted>
  <dcterms:created xsi:type="dcterms:W3CDTF">2008-10-10T09:13:56Z</dcterms:created>
  <dcterms:modified xsi:type="dcterms:W3CDTF">2016-09-08T16:12:54Z</dcterms:modified>
</cp:coreProperties>
</file>