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5"/>
  </p:notesMasterIdLst>
  <p:sldIdLst>
    <p:sldId id="294" r:id="rId4"/>
    <p:sldId id="314" r:id="rId5"/>
    <p:sldId id="315" r:id="rId6"/>
    <p:sldId id="313" r:id="rId7"/>
    <p:sldId id="311" r:id="rId8"/>
    <p:sldId id="316" r:id="rId9"/>
    <p:sldId id="319" r:id="rId10"/>
    <p:sldId id="321" r:id="rId11"/>
    <p:sldId id="322" r:id="rId12"/>
    <p:sldId id="323" r:id="rId13"/>
    <p:sldId id="29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372" y="-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28668" cy="182866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CB712-5A44-4824-A7A8-BCBCE3FAC351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4A766-3975-4BC6-ABA8-582EB2B57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80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3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8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08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1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92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544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9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464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10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66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518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091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01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08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13" name="Picture 2" descr="Z:\Logos\RES logo folder\logo_300x600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1856" y="880599"/>
            <a:ext cx="2687112" cy="1343556"/>
          </a:xfrm>
          <a:prstGeom prst="rect">
            <a:avLst/>
          </a:prstGeom>
          <a:noFill/>
        </p:spPr>
      </p:pic>
      <p:pic>
        <p:nvPicPr>
          <p:cNvPr id="6" name="Picture 2" descr="Z:\Group\Branding Elements\Logos\Icons\RES_5icons_LATEST_notext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460" y="4339367"/>
            <a:ext cx="7153276" cy="1304925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240945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2820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2" y="429625"/>
            <a:ext cx="5527675" cy="323851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55886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2863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422" y="795867"/>
            <a:ext cx="903657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733" y="5139269"/>
            <a:ext cx="5486400" cy="1216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9465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5238" y="730251"/>
            <a:ext cx="2019300" cy="531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730251"/>
            <a:ext cx="5907088" cy="5318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D086E-44DA-4C43-B922-063D4B92383C}" type="slidenum">
              <a:rPr lang="en-US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Picture 5" descr="Holding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604741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8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981201"/>
            <a:ext cx="5507590" cy="40386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 userDrawn="1"/>
        </p:nvCxnSpPr>
        <p:spPr>
          <a:xfrm>
            <a:off x="5655735" y="2057387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655735" y="1411057"/>
            <a:ext cx="238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34525984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49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6" name="Picture 2" descr="Z:\Logos\icons\RES_6icons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2819" y="2057387"/>
            <a:ext cx="4800600" cy="405149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 userDrawn="1"/>
        </p:nvCxnSpPr>
        <p:spPr>
          <a:xfrm>
            <a:off x="5655735" y="2057387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55733" y="1411057"/>
            <a:ext cx="282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SOLAR</a:t>
            </a:r>
          </a:p>
        </p:txBody>
      </p:sp>
    </p:spTree>
    <p:extLst>
      <p:ext uri="{BB962C8B-B14F-4D97-AF65-F5344CB8AC3E}">
        <p14:creationId xmlns:p14="http://schemas.microsoft.com/office/powerpoint/2010/main" val="291924543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43838" y="6454775"/>
            <a:ext cx="938212" cy="306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492EBC-DEF2-4E61-B2FC-E4D9B636B3DB}" type="slidenum">
              <a:rPr lang="en-US" smtClean="0">
                <a:solidFill>
                  <a:srgbClr val="969696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6969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pic>
        <p:nvPicPr>
          <p:cNvPr id="886786" name="Picture 2" descr="Z:\Logos\icons\RES_6icons_RGB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2400" y="3048000"/>
            <a:ext cx="5279596" cy="3508376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470400" y="2057387"/>
            <a:ext cx="46736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470400" y="1411057"/>
            <a:ext cx="463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268440918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A7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601030" y="1411057"/>
            <a:ext cx="4507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TRANSMISSION</a:t>
            </a:r>
          </a:p>
        </p:txBody>
      </p:sp>
      <p:pic>
        <p:nvPicPr>
          <p:cNvPr id="1028" name="Picture 4" descr="Z:\Logos\icons\transmissionIcon2-01.png"/>
          <p:cNvPicPr>
            <a:picLocks noChangeAspect="1" noChangeArrowheads="1"/>
          </p:cNvPicPr>
          <p:nvPr userDrawn="1"/>
        </p:nvPicPr>
        <p:blipFill>
          <a:blip r:embed="rId2" cstate="print"/>
          <a:srcRect l="23780" t="31868" r="24805" b="12097"/>
          <a:stretch>
            <a:fillRect/>
          </a:stretch>
        </p:blipFill>
        <p:spPr bwMode="auto">
          <a:xfrm>
            <a:off x="275574" y="2191916"/>
            <a:ext cx="4033381" cy="4395771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 userDrawn="1"/>
        </p:nvCxnSpPr>
        <p:spPr>
          <a:xfrm>
            <a:off x="4601030" y="2057387"/>
            <a:ext cx="454297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1086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55735" y="2057387"/>
            <a:ext cx="348826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655735" y="1411057"/>
            <a:ext cx="34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DSM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96" y="2215761"/>
            <a:ext cx="4669536" cy="397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386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66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3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54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2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6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8E2C-6D86-4E3E-84D7-FA20F9A77A53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3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08E2C-6D86-4E3E-84D7-FA20F9A77A53}" type="datetimeFigureOut">
              <a:rPr lang="en-GB" smtClean="0"/>
              <a:t>28/09/2016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C178-1117-4C04-9A9B-096075E6F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23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42BC-CC31-4CA8-BD49-D7D2765FE1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505F-AAA9-4962-B6C4-A5BC5A34AA1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4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34477"/>
            <a:ext cx="8078788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3" y="393174"/>
            <a:ext cx="7416799" cy="404813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2" y="429625"/>
            <a:ext cx="5527675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566722" name="Picture 2" descr="Z:\Logos\RES logo folder\RES_logo_transparent.png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7940520" y="384209"/>
            <a:ext cx="687821" cy="336127"/>
          </a:xfrm>
          <a:prstGeom prst="rect">
            <a:avLst/>
          </a:prstGeom>
          <a:noFill/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 rot="16200000" flipV="1">
            <a:off x="-3010127" y="3740372"/>
            <a:ext cx="6127753" cy="107506"/>
          </a:xfrm>
          <a:prstGeom prst="rect">
            <a:avLst/>
          </a:prstGeom>
          <a:solidFill>
            <a:srgbClr val="F3742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08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5EFD02-6CCC-46C7-B9FA-587A28970004}" type="slidenum">
              <a:rPr lang="en-GB" smtClean="0">
                <a:solidFill>
                  <a:srgbClr val="969696">
                    <a:lumMod val="60000"/>
                    <a:lumOff val="4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969696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60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Trebuchet MS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52475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604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68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1979613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4368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28940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33512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3808413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wg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wg.org/proposals/PCWG-Inner-Outer-Range-Proposal-Dec-2013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wg.org/proceedings/2016-08-10/06%20-%20High%20Resolution%20Turbine-Specific%20Matrix,%20Carl%20Ostridge%20(DNV%20GL).pptx" TargetMode="Externa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1848283"/>
            <a:ext cx="9144000" cy="48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GB" altLang="en-US" sz="3200" b="1" dirty="0" smtClean="0">
              <a:solidFill>
                <a:srgbClr val="00B0F0"/>
              </a:solidFill>
            </a:endParaRPr>
          </a:p>
          <a:p>
            <a:pPr algn="ctr"/>
            <a:r>
              <a:rPr lang="en-GB" sz="3200" b="1" dirty="0">
                <a:solidFill>
                  <a:srgbClr val="00B0F0"/>
                </a:solidFill>
              </a:rPr>
              <a:t>PCWG </a:t>
            </a:r>
            <a:r>
              <a:rPr lang="en-GB" sz="3200" b="1" dirty="0">
                <a:solidFill>
                  <a:srgbClr val="00B0F0"/>
                </a:solidFill>
              </a:rPr>
              <a:t>2016 Roadmap </a:t>
            </a:r>
            <a:r>
              <a:rPr lang="en-GB" sz="3200" b="1" dirty="0">
                <a:solidFill>
                  <a:srgbClr val="00B0F0"/>
                </a:solidFill>
              </a:rPr>
              <a:t>&amp; Meeting </a:t>
            </a:r>
            <a:r>
              <a:rPr lang="en-GB" sz="3200" b="1" dirty="0" smtClean="0">
                <a:solidFill>
                  <a:srgbClr val="00B0F0"/>
                </a:solidFill>
              </a:rPr>
              <a:t>Overview</a:t>
            </a:r>
            <a:endParaRPr lang="en-GB" sz="3200" dirty="0" smtClean="0"/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 </a:t>
            </a:r>
          </a:p>
          <a:p>
            <a:pPr algn="ctr"/>
            <a:r>
              <a:rPr lang="en-GB" sz="3200" b="1" dirty="0" smtClean="0">
                <a:solidFill>
                  <a:srgbClr val="00B0F0"/>
                </a:solidFill>
              </a:rPr>
              <a:t>Thursday, </a:t>
            </a:r>
            <a:r>
              <a:rPr lang="en-GB" sz="3200" b="1" dirty="0">
                <a:solidFill>
                  <a:srgbClr val="00B0F0"/>
                </a:solidFill>
              </a:rPr>
              <a:t>September </a:t>
            </a:r>
            <a:r>
              <a:rPr lang="en-GB" sz="3200" b="1" dirty="0" smtClean="0">
                <a:solidFill>
                  <a:srgbClr val="00B0F0"/>
                </a:solidFill>
              </a:rPr>
              <a:t>29 </a:t>
            </a:r>
            <a:r>
              <a:rPr lang="en-GB" sz="3200" b="1" dirty="0">
                <a:solidFill>
                  <a:srgbClr val="00B0F0"/>
                </a:solidFill>
              </a:rPr>
              <a:t>2016</a:t>
            </a: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PCWG,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Minneapolis</a:t>
            </a:r>
          </a:p>
          <a:p>
            <a:pPr algn="ctr"/>
            <a:endParaRPr lang="en-GB" altLang="en-US" sz="2400" b="1" dirty="0" smtClean="0">
              <a:solidFill>
                <a:srgbClr val="00B0F0"/>
              </a:solidFill>
            </a:endParaRPr>
          </a:p>
          <a:p>
            <a:pPr algn="ctr"/>
            <a:r>
              <a:rPr lang="en-GB" altLang="en-US" sz="2400" b="1" dirty="0" smtClean="0">
                <a:solidFill>
                  <a:schemeClr val="bg1">
                    <a:lumMod val="65000"/>
                  </a:schemeClr>
                </a:solidFill>
              </a:rPr>
              <a:t>Jason Fields (NREL</a:t>
            </a:r>
            <a:r>
              <a:rPr lang="en-GB" altLang="en-US" sz="2400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GB" altLang="en-US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3" y="4953000"/>
            <a:ext cx="2181235" cy="180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8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0" y="335131"/>
            <a:ext cx="9144000" cy="48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200" b="1" dirty="0">
                <a:solidFill>
                  <a:srgbClr val="00B0F0"/>
                </a:solidFill>
              </a:rPr>
              <a:t>Meeting Overview</a:t>
            </a:r>
            <a:endParaRPr lang="en-GB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92150" y="1412452"/>
            <a:ext cx="7531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Introduction (Erik Hale and Jason Fields</a:t>
            </a:r>
            <a:r>
              <a:rPr lang="en-GB" b="1" dirty="0" smtClean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PCWG-Share-X, Intelligence Sharing Initiative (Andy Clifton</a:t>
            </a:r>
            <a:r>
              <a:rPr lang="en-GB" b="1" dirty="0" smtClean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Preparing for 61400-12-1 Ed 2 (Ellie </a:t>
            </a:r>
            <a:r>
              <a:rPr lang="en-GB" b="1" dirty="0" err="1"/>
              <a:t>Weyer</a:t>
            </a:r>
            <a:r>
              <a:rPr lang="en-GB" b="1" dirty="0"/>
              <a:t> &amp; </a:t>
            </a:r>
            <a:r>
              <a:rPr lang="en-GB" b="1" dirty="0" err="1"/>
              <a:t>Vineet</a:t>
            </a:r>
            <a:r>
              <a:rPr lang="en-GB" b="1" dirty="0"/>
              <a:t> </a:t>
            </a:r>
            <a:r>
              <a:rPr lang="en-GB" b="1" dirty="0" err="1"/>
              <a:t>Parkhe</a:t>
            </a:r>
            <a:r>
              <a:rPr lang="en-GB" b="1" dirty="0" smtClean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IEA Task 32 Round Robin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PCWG Worked Examples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Inner Range Performance (Erik Hale &amp; Dan Bernadette</a:t>
            </a:r>
            <a:r>
              <a:rPr lang="en-GB" b="1" dirty="0" smtClean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Technical Presentations and Q&amp;A (</a:t>
            </a:r>
            <a:r>
              <a:rPr lang="en-US" b="1" dirty="0"/>
              <a:t>Yu Ding &amp; </a:t>
            </a:r>
            <a:r>
              <a:rPr lang="en-GB" b="1" dirty="0"/>
              <a:t>Gil </a:t>
            </a:r>
            <a:r>
              <a:rPr lang="en-GB" b="1" dirty="0" err="1"/>
              <a:t>Lizcano</a:t>
            </a:r>
            <a:r>
              <a:rPr lang="en-GB" b="1" dirty="0" smtClean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/>
              <a:t>Further Discussion </a:t>
            </a:r>
            <a:r>
              <a:rPr lang="en-GB" b="1" dirty="0" smtClean="0"/>
              <a:t>(chaired by Jason </a:t>
            </a:r>
            <a:r>
              <a:rPr lang="en-GB" b="1" dirty="0"/>
              <a:t>Fields)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28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948" y="1828800"/>
            <a:ext cx="2432752" cy="211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0" y="4569845"/>
            <a:ext cx="9144000" cy="48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3000" b="1" dirty="0" smtClean="0">
                <a:solidFill>
                  <a:srgbClr val="00B0F0"/>
                </a:solidFill>
              </a:rPr>
              <a:t>Join the Power Curve Working Group at: </a:t>
            </a:r>
            <a:r>
              <a:rPr lang="en-GB" altLang="en-US" sz="3000" b="1" dirty="0" smtClean="0">
                <a:solidFill>
                  <a:srgbClr val="00B0F0"/>
                </a:solidFill>
                <a:hlinkClick r:id="rId3"/>
              </a:rPr>
              <a:t>www.pcwg.org</a:t>
            </a:r>
            <a:endParaRPr lang="en-GB" alt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9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65039" y="682278"/>
            <a:ext cx="8778240" cy="48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altLang="en-US" sz="2000" b="1" dirty="0" smtClean="0"/>
              <a:t>Categories of Turbine Performance Corrections</a:t>
            </a:r>
            <a:endParaRPr lang="en-GB" alt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74874" y="1426644"/>
            <a:ext cx="4435848" cy="172471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tx1"/>
                </a:solidFill>
              </a:rPr>
              <a:t>Inner Range Performance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Adjustments to reflect the fact that even under warranted/ideal conditions performance may not be 100%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4874" y="3301488"/>
            <a:ext cx="4435848" cy="198129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tx1"/>
                </a:solidFill>
              </a:rPr>
              <a:t>Outer Range Performance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Adjustments to reflect the fact that </a:t>
            </a:r>
            <a:r>
              <a:rPr lang="en-GB" dirty="0" smtClean="0">
                <a:solidFill>
                  <a:schemeClr val="tx1"/>
                </a:solidFill>
              </a:rPr>
              <a:t>turbine performance may deviate from Inner </a:t>
            </a:r>
            <a:r>
              <a:rPr lang="en-GB" dirty="0">
                <a:solidFill>
                  <a:schemeClr val="tx1"/>
                </a:solidFill>
              </a:rPr>
              <a:t>R</a:t>
            </a:r>
            <a:r>
              <a:rPr lang="en-GB" dirty="0" smtClean="0">
                <a:solidFill>
                  <a:schemeClr val="tx1"/>
                </a:solidFill>
              </a:rPr>
              <a:t>ange behaviour in Outer Range Conditions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e.g. Low/High TI, Low/High Shear etc.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35" y="1514717"/>
            <a:ext cx="4082345" cy="37383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936581" y="5312517"/>
            <a:ext cx="4118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smtClean="0"/>
              <a:t>Note</a:t>
            </a:r>
            <a:r>
              <a:rPr lang="en-GB" i="1" dirty="0" smtClean="0"/>
              <a:t>: The </a:t>
            </a:r>
            <a:r>
              <a:rPr lang="en-GB" i="1" dirty="0" smtClean="0">
                <a:hlinkClick r:id="rId3"/>
              </a:rPr>
              <a:t>PCWG Inner-Outer Range Proposal</a:t>
            </a:r>
            <a:r>
              <a:rPr lang="en-GB" i="1" dirty="0" smtClean="0"/>
              <a:t> is </a:t>
            </a:r>
            <a:r>
              <a:rPr lang="en-GB" b="1" i="1" dirty="0" smtClean="0"/>
              <a:t>Conceptual Decomposition</a:t>
            </a:r>
            <a:r>
              <a:rPr lang="en-GB" i="1" dirty="0" smtClean="0"/>
              <a:t>, and does infer specific parameter ranges.</a:t>
            </a:r>
            <a:endParaRPr lang="en-GB" i="1" dirty="0"/>
          </a:p>
        </p:txBody>
      </p:sp>
      <p:sp>
        <p:nvSpPr>
          <p:cNvPr id="8" name="Rectangle 7"/>
          <p:cNvSpPr/>
          <p:nvPr/>
        </p:nvSpPr>
        <p:spPr>
          <a:xfrm>
            <a:off x="37914" y="118945"/>
            <a:ext cx="8961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sz="2400" b="1" dirty="0" smtClean="0">
                <a:solidFill>
                  <a:srgbClr val="00B0F0"/>
                </a:solidFill>
              </a:rPr>
              <a:t>Reflecting the Real World…</a:t>
            </a:r>
            <a:endParaRPr lang="en-GB" altLang="en-US" sz="2400" b="1" dirty="0">
              <a:solidFill>
                <a:srgbClr val="00B0F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4874" y="5426927"/>
            <a:ext cx="4435848" cy="12987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solidFill>
                  <a:schemeClr val="tx1"/>
                </a:solidFill>
              </a:rPr>
              <a:t>+ Other Performance Corrections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Icing, Blade Degradation, Sub-optimal performance etc.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8928" y="3166948"/>
            <a:ext cx="1126273" cy="92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Inner Range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467601" y="2036237"/>
            <a:ext cx="1126273" cy="92183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Outer Range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3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ata\CPO Temp\AWEA WRA PPT\99 Pres Plots\2015\AEP Hist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6" y="935430"/>
            <a:ext cx="6119499" cy="492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20469" y="254411"/>
            <a:ext cx="8778240" cy="48498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altLang="en-US" dirty="0" smtClean="0">
                <a:solidFill>
                  <a:schemeClr val="tx1"/>
                </a:solidFill>
              </a:rPr>
              <a:t>Reflecting </a:t>
            </a:r>
            <a:r>
              <a:rPr lang="en-GB" altLang="en-US" dirty="0">
                <a:solidFill>
                  <a:schemeClr val="tx1"/>
                </a:solidFill>
              </a:rPr>
              <a:t>the Real World: Inner Range Performance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3501" y="599622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/>
              <a:t>Extract from </a:t>
            </a:r>
            <a:r>
              <a:rPr lang="en-GB" b="1" i="1" dirty="0" smtClean="0"/>
              <a:t>‘High </a:t>
            </a:r>
            <a:r>
              <a:rPr lang="en-GB" b="1" i="1" dirty="0"/>
              <a:t>Resolution Turbine-Specific </a:t>
            </a:r>
            <a:r>
              <a:rPr lang="en-GB" b="1" i="1" dirty="0" smtClean="0"/>
              <a:t>Matrix’</a:t>
            </a:r>
            <a:r>
              <a:rPr lang="en-GB" b="1" dirty="0" smtClean="0"/>
              <a:t>, Carl Ostridge DNV GL, </a:t>
            </a:r>
          </a:p>
          <a:p>
            <a:pPr algn="ctr"/>
            <a:r>
              <a:rPr lang="en-GB" b="1" dirty="0" smtClean="0"/>
              <a:t>Colorado PCWG Meeting, 10 August 2016, download from </a:t>
            </a:r>
            <a:r>
              <a:rPr lang="en-GB" b="1" dirty="0" smtClean="0">
                <a:hlinkClick r:id="rId3"/>
              </a:rPr>
              <a:t>www.pcwg.org</a:t>
            </a:r>
            <a:r>
              <a:rPr lang="en-GB" b="1" dirty="0" smtClean="0"/>
              <a:t>. 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7546" y="1070896"/>
            <a:ext cx="2408628" cy="92333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Historic Performance Under Inner Range Conditions</a:t>
            </a:r>
            <a:endParaRPr lang="en-GB" b="1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174" y="1216210"/>
            <a:ext cx="1090618" cy="11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439675" y="2226777"/>
            <a:ext cx="26234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 smtClean="0"/>
              <a:t>The PCWG is seeking to design an </a:t>
            </a:r>
            <a:r>
              <a:rPr lang="en-GB" sz="2000" b="1" i="1" dirty="0" smtClean="0"/>
              <a:t>adjustment  framework</a:t>
            </a:r>
            <a:r>
              <a:rPr lang="en-GB" sz="2000" i="1" dirty="0" smtClean="0"/>
              <a:t> to define how to make best use of historic power performance tests when predicting future turbine performance.</a:t>
            </a:r>
            <a:endParaRPr lang="en-GB" sz="20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1" y="6063959"/>
            <a:ext cx="857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79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 rot="16200000">
            <a:off x="6218099" y="3016679"/>
            <a:ext cx="511380" cy="4512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4462507" y="1553186"/>
            <a:ext cx="4425461" cy="3934143"/>
            <a:chOff x="3946761" y="1522608"/>
            <a:chExt cx="4425461" cy="2950607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674" b="14243"/>
            <a:stretch/>
          </p:blipFill>
          <p:spPr bwMode="auto">
            <a:xfrm>
              <a:off x="4180842" y="1805511"/>
              <a:ext cx="3788482" cy="2263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 rot="16200000">
              <a:off x="2667162" y="2802207"/>
              <a:ext cx="2711255" cy="152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Turbulence Intensity [%]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96643" y="4016170"/>
              <a:ext cx="3665560" cy="4570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</a:rPr>
                <a:t>Wind Speed [m/s]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18575" y="1774685"/>
              <a:ext cx="1753647" cy="74361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 smtClean="0">
                  <a:solidFill>
                    <a:schemeClr val="tx1"/>
                  </a:solidFill>
                </a:rPr>
                <a:t>Colour = % Observed Power Deviation</a:t>
              </a:r>
            </a:p>
            <a:p>
              <a:pPr algn="ctr"/>
              <a:r>
                <a:rPr lang="en-GB" sz="1400" b="1" dirty="0" smtClean="0">
                  <a:solidFill>
                    <a:schemeClr val="tx1"/>
                  </a:solidFill>
                </a:rPr>
                <a:t>(Observed - Base)</a:t>
              </a:r>
              <a:endParaRPr lang="en-GB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79892" y="1889287"/>
            <a:ext cx="3377708" cy="2894460"/>
            <a:chOff x="5272516" y="1491220"/>
            <a:chExt cx="3377708" cy="2170845"/>
          </a:xfrm>
        </p:grpSpPr>
        <p:grpSp>
          <p:nvGrpSpPr>
            <p:cNvPr id="50" name="Group 49"/>
            <p:cNvGrpSpPr/>
            <p:nvPr/>
          </p:nvGrpSpPr>
          <p:grpSpPr>
            <a:xfrm>
              <a:off x="5272516" y="1491220"/>
              <a:ext cx="3377708" cy="2170845"/>
              <a:chOff x="5272516" y="1491220"/>
              <a:chExt cx="3377708" cy="2170845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5641848" y="1491220"/>
                <a:ext cx="0" cy="18938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5272516" y="1491220"/>
                <a:ext cx="3377708" cy="2170845"/>
                <a:chOff x="5272516" y="1491220"/>
                <a:chExt cx="3377708" cy="2170845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5641848" y="3385066"/>
                  <a:ext cx="300837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Freeform 54"/>
                <p:cNvSpPr/>
                <p:nvPr/>
              </p:nvSpPr>
              <p:spPr>
                <a:xfrm>
                  <a:off x="5971032" y="1841005"/>
                  <a:ext cx="1014984" cy="1534917"/>
                </a:xfrm>
                <a:custGeom>
                  <a:avLst/>
                  <a:gdLst>
                    <a:gd name="connsiteX0" fmla="*/ 0 w 1014984"/>
                    <a:gd name="connsiteY0" fmla="*/ 1534917 h 1534917"/>
                    <a:gd name="connsiteX1" fmla="*/ 393192 w 1014984"/>
                    <a:gd name="connsiteY1" fmla="*/ 1288029 h 1534917"/>
                    <a:gd name="connsiteX2" fmla="*/ 685800 w 1014984"/>
                    <a:gd name="connsiteY2" fmla="*/ 190749 h 1534917"/>
                    <a:gd name="connsiteX3" fmla="*/ 1014984 w 1014984"/>
                    <a:gd name="connsiteY3" fmla="*/ 7869 h 1534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4984" h="1534917">
                      <a:moveTo>
                        <a:pt x="0" y="1534917"/>
                      </a:moveTo>
                      <a:cubicBezTo>
                        <a:pt x="139446" y="1523487"/>
                        <a:pt x="278892" y="1512057"/>
                        <a:pt x="393192" y="1288029"/>
                      </a:cubicBezTo>
                      <a:cubicBezTo>
                        <a:pt x="507492" y="1064001"/>
                        <a:pt x="582168" y="404109"/>
                        <a:pt x="685800" y="190749"/>
                      </a:cubicBezTo>
                      <a:cubicBezTo>
                        <a:pt x="789432" y="-22611"/>
                        <a:pt x="902208" y="-7371"/>
                        <a:pt x="1014984" y="7869"/>
                      </a:cubicBezTo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903720" y="1841005"/>
                  <a:ext cx="1161288" cy="0"/>
                </a:xfrm>
                <a:prstGeom prst="line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065008" y="1841006"/>
                  <a:ext cx="0" cy="1544060"/>
                </a:xfrm>
                <a:prstGeom prst="line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4514831" y="2248905"/>
                  <a:ext cx="1884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/>
                    <a:t>Power (P)</a:t>
                  </a:r>
                  <a:endParaRPr lang="en-GB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180306" y="3385066"/>
                  <a:ext cx="188470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/>
                    <a:t>Wind Speed (v)</a:t>
                  </a:r>
                  <a:endParaRPr lang="en-GB" dirty="0"/>
                </a:p>
              </p:txBody>
            </p:sp>
          </p:grpSp>
        </p:grpSp>
        <p:sp>
          <p:nvSpPr>
            <p:cNvPr id="51" name="Rectangle 50"/>
            <p:cNvSpPr/>
            <p:nvPr/>
          </p:nvSpPr>
          <p:spPr>
            <a:xfrm>
              <a:off x="6903720" y="1859294"/>
              <a:ext cx="740664" cy="225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1771128" y="2860047"/>
            <a:ext cx="1020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/>
              <a:t>P=P(v, </a:t>
            </a:r>
            <a:r>
              <a:rPr lang="el-GR" altLang="en-US" b="1" dirty="0"/>
              <a:t>ρ</a:t>
            </a:r>
            <a:r>
              <a:rPr lang="en-GB" altLang="en-US" b="1" dirty="0" smtClean="0"/>
              <a:t>)</a:t>
            </a:r>
            <a:endParaRPr lang="en-GB" dirty="0"/>
          </a:p>
        </p:txBody>
      </p:sp>
      <p:grpSp>
        <p:nvGrpSpPr>
          <p:cNvPr id="63" name="Group 62"/>
          <p:cNvGrpSpPr/>
          <p:nvPr/>
        </p:nvGrpSpPr>
        <p:grpSpPr>
          <a:xfrm>
            <a:off x="464557" y="1736601"/>
            <a:ext cx="3099816" cy="378523"/>
            <a:chOff x="374904" y="1332790"/>
            <a:chExt cx="3099816" cy="28389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84048" y="1333779"/>
              <a:ext cx="0" cy="28290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74904" y="1343305"/>
              <a:ext cx="30998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474720" y="1332790"/>
              <a:ext cx="0" cy="28290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464558" y="1280735"/>
            <a:ext cx="31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Inner Range Performance</a:t>
            </a:r>
            <a:endParaRPr lang="en-GB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4347709" y="1731475"/>
            <a:ext cx="4613411" cy="406715"/>
            <a:chOff x="374904" y="1333779"/>
            <a:chExt cx="4416552" cy="305036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384048" y="1333779"/>
              <a:ext cx="0" cy="28290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74904" y="1343305"/>
              <a:ext cx="4416552" cy="483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791456" y="1355912"/>
              <a:ext cx="0" cy="28290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4356853" y="1239032"/>
            <a:ext cx="460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Outer Range Deviations (Observed – Base)</a:t>
            </a:r>
            <a:endParaRPr lang="en-GB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85900" y="2138190"/>
            <a:ext cx="5353812" cy="1564316"/>
            <a:chOff x="1485900" y="1782058"/>
            <a:chExt cx="5353812" cy="1173237"/>
          </a:xfrm>
        </p:grpSpPr>
        <p:cxnSp>
          <p:nvCxnSpPr>
            <p:cNvPr id="8" name="Straight Connector 7"/>
            <p:cNvCxnSpPr>
              <a:stCxn id="5" idx="6"/>
              <a:endCxn id="37" idx="2"/>
            </p:cNvCxnSpPr>
            <p:nvPr/>
          </p:nvCxnSpPr>
          <p:spPr>
            <a:xfrm>
              <a:off x="2075185" y="2099064"/>
              <a:ext cx="3809318" cy="4090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1485900" y="1782058"/>
              <a:ext cx="5353812" cy="1173237"/>
              <a:chOff x="1485900" y="1782058"/>
              <a:chExt cx="5353812" cy="117323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485900" y="1782058"/>
                <a:ext cx="589285" cy="63401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884503" y="2060939"/>
                <a:ext cx="955209" cy="8943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184708" y="1815906"/>
                <a:ext cx="1168070" cy="900247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High TI &amp; High V</a:t>
                </a:r>
              </a:p>
              <a:p>
                <a:pPr algn="ctr"/>
                <a:r>
                  <a:rPr lang="en-GB" dirty="0" smtClean="0"/>
                  <a:t>Negative Deviation</a:t>
                </a:r>
                <a:endParaRPr lang="en-GB" dirty="0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869796" y="3360690"/>
            <a:ext cx="5014707" cy="1656669"/>
            <a:chOff x="869795" y="2330912"/>
            <a:chExt cx="5014707" cy="1242502"/>
          </a:xfrm>
        </p:grpSpPr>
        <p:cxnSp>
          <p:nvCxnSpPr>
            <p:cNvPr id="48" name="Straight Connector 47"/>
            <p:cNvCxnSpPr>
              <a:stCxn id="71" idx="6"/>
              <a:endCxn id="72" idx="2"/>
            </p:cNvCxnSpPr>
            <p:nvPr/>
          </p:nvCxnSpPr>
          <p:spPr>
            <a:xfrm>
              <a:off x="1628078" y="2717182"/>
              <a:ext cx="3084309" cy="3936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869795" y="2330912"/>
              <a:ext cx="5014707" cy="1242502"/>
              <a:chOff x="869795" y="2330912"/>
              <a:chExt cx="5014707" cy="1242502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869795" y="2333452"/>
                <a:ext cx="758283" cy="7674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712387" y="2648214"/>
                <a:ext cx="1172115" cy="925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189190" y="2330912"/>
                <a:ext cx="1168070" cy="900247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Low TI &amp; Low V</a:t>
                </a:r>
              </a:p>
              <a:p>
                <a:pPr algn="ctr"/>
                <a:r>
                  <a:rPr lang="en-GB" dirty="0" smtClean="0"/>
                  <a:t>Negative Deviation</a:t>
                </a:r>
                <a:endParaRPr lang="en-GB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869795" y="1949587"/>
            <a:ext cx="5014708" cy="2424520"/>
            <a:chOff x="869795" y="1293672"/>
            <a:chExt cx="5014708" cy="1818390"/>
          </a:xfrm>
        </p:grpSpPr>
        <p:cxnSp>
          <p:nvCxnSpPr>
            <p:cNvPr id="75" name="Straight Connector 74"/>
            <p:cNvCxnSpPr>
              <a:stCxn id="77" idx="6"/>
              <a:endCxn id="78" idx="2"/>
            </p:cNvCxnSpPr>
            <p:nvPr/>
          </p:nvCxnSpPr>
          <p:spPr>
            <a:xfrm flipV="1">
              <a:off x="1628078" y="1852458"/>
              <a:ext cx="3084310" cy="8758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869795" y="1293672"/>
              <a:ext cx="5014708" cy="1818390"/>
              <a:chOff x="869795" y="1293672"/>
              <a:chExt cx="5014708" cy="181839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869795" y="2344603"/>
                <a:ext cx="758283" cy="7674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712388" y="1293672"/>
                <a:ext cx="1172115" cy="11175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170232" y="1690230"/>
                <a:ext cx="1168070" cy="900247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High TI &amp; Low V</a:t>
                </a:r>
              </a:p>
              <a:p>
                <a:pPr algn="ctr"/>
                <a:r>
                  <a:rPr lang="en-GB" dirty="0" smtClean="0"/>
                  <a:t>Positive Deviation</a:t>
                </a:r>
                <a:endParaRPr lang="en-GB" dirty="0"/>
              </a:p>
            </p:txBody>
          </p:sp>
        </p:grpSp>
      </p:grpSp>
      <p:sp>
        <p:nvSpPr>
          <p:cNvPr id="80" name="TextBox 6"/>
          <p:cNvSpPr txBox="1">
            <a:spLocks noChangeArrowheads="1"/>
          </p:cNvSpPr>
          <p:nvPr/>
        </p:nvSpPr>
        <p:spPr bwMode="auto">
          <a:xfrm>
            <a:off x="196669" y="339078"/>
            <a:ext cx="8778240" cy="48498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altLang="en-US" dirty="0" smtClean="0">
                <a:solidFill>
                  <a:schemeClr val="tx1"/>
                </a:solidFill>
              </a:rPr>
              <a:t>Reflecting </a:t>
            </a:r>
            <a:r>
              <a:rPr lang="en-GB" altLang="en-US" dirty="0">
                <a:solidFill>
                  <a:schemeClr val="tx1"/>
                </a:solidFill>
              </a:rPr>
              <a:t>the Real World: </a:t>
            </a:r>
            <a:r>
              <a:rPr lang="en-GB" altLang="en-US" dirty="0" smtClean="0">
                <a:solidFill>
                  <a:schemeClr val="tx1"/>
                </a:solidFill>
              </a:rPr>
              <a:t>Outer Range </a:t>
            </a:r>
            <a:r>
              <a:rPr lang="en-GB" altLang="en-US" dirty="0">
                <a:solidFill>
                  <a:schemeClr val="tx1"/>
                </a:solidFill>
              </a:rPr>
              <a:t>Performance</a:t>
            </a:r>
          </a:p>
        </p:txBody>
      </p:sp>
      <p:pic>
        <p:nvPicPr>
          <p:cNvPr id="8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5" y="5629810"/>
            <a:ext cx="1090618" cy="11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1278853" y="5679692"/>
            <a:ext cx="7798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/>
              <a:t>The PCWG is attempting to evaluate methods for predicting Outer Range performance via the PCWG Intelligence Sharing Initiative (PCWG-Share-X)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45472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2090774"/>
            <a:ext cx="9144000" cy="48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GB" altLang="en-US" sz="3200" b="1" dirty="0" smtClean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PCWG </a:t>
            </a:r>
            <a:r>
              <a:rPr lang="en-GB" altLang="en-US" sz="3200" b="1" dirty="0" smtClean="0">
                <a:solidFill>
                  <a:srgbClr val="00B0F0"/>
                </a:solidFill>
              </a:rPr>
              <a:t>2016 Roadmap</a:t>
            </a:r>
            <a:endParaRPr lang="en-GB" altLang="en-US" sz="3200" b="1" dirty="0"/>
          </a:p>
          <a:p>
            <a:pPr algn="ctr"/>
            <a:endParaRPr lang="en-GB" altLang="en-US" sz="3200" b="1" dirty="0">
              <a:solidFill>
                <a:srgbClr val="00B0F0"/>
              </a:solidFill>
            </a:endParaRPr>
          </a:p>
          <a:p>
            <a:pPr algn="ctr"/>
            <a:endParaRPr lang="en-GB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2" y="4241800"/>
            <a:ext cx="2181235" cy="170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1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1747"/>
            <a:ext cx="8748464" cy="666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7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1747"/>
            <a:ext cx="8748464" cy="666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9296" y="3602732"/>
            <a:ext cx="4293840" cy="1842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51" y="83952"/>
            <a:ext cx="7611169" cy="3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23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71747"/>
            <a:ext cx="8748464" cy="666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52950" y="381000"/>
            <a:ext cx="4220666" cy="3124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268760"/>
            <a:ext cx="7308304" cy="548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87800" y="5334000"/>
            <a:ext cx="298450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15900" y="5340350"/>
            <a:ext cx="3606800" cy="1301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15900" y="4064000"/>
            <a:ext cx="3606800" cy="1155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15900" y="1600200"/>
            <a:ext cx="3606800" cy="1257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019300" y="1256268"/>
            <a:ext cx="527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Priority Actions (what we are working on right now)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1833" y="6018768"/>
            <a:ext cx="3352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FF0000"/>
                </a:solidFill>
              </a:rPr>
              <a:t>Note: as IEA Task 32 also planned a IEC61400-12 Round Robin the PCWG has focused on worked examples (more later).</a:t>
            </a:r>
            <a:endParaRPr lang="en-GB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9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3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0" y="2090774"/>
            <a:ext cx="9144000" cy="48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16" tIns="64008" rIns="128016" bIns="64008" anchor="ctr"/>
          <a:lstStyle>
            <a:lvl1pPr>
              <a:defRPr sz="25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39763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endParaRPr lang="en-GB" altLang="en-US" sz="3200" b="1" dirty="0" smtClean="0">
              <a:solidFill>
                <a:srgbClr val="00B0F0"/>
              </a:solidFill>
            </a:endParaRPr>
          </a:p>
          <a:p>
            <a:pPr algn="ctr"/>
            <a:r>
              <a:rPr lang="en-GB" altLang="en-US" sz="3200" b="1" dirty="0" smtClean="0">
                <a:solidFill>
                  <a:srgbClr val="00B0F0"/>
                </a:solidFill>
              </a:rPr>
              <a:t>Meeting Overview</a:t>
            </a:r>
            <a:endParaRPr lang="en-GB" altLang="en-US" sz="3200" b="1" dirty="0"/>
          </a:p>
          <a:p>
            <a:pPr algn="ctr"/>
            <a:endParaRPr lang="en-GB" altLang="en-US" sz="3200" b="1" dirty="0">
              <a:solidFill>
                <a:srgbClr val="00B0F0"/>
              </a:solidFill>
            </a:endParaRPr>
          </a:p>
          <a:p>
            <a:pPr algn="ctr"/>
            <a:endParaRPr lang="en-GB" altLang="en-US" sz="3200" b="1" dirty="0">
              <a:solidFill>
                <a:srgbClr val="00B0F0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2" y="4241800"/>
            <a:ext cx="2181235" cy="170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69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7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1_Office Theme</vt:lpstr>
      <vt:lpstr>17_Default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RES Group (UK)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Stuart</dc:creator>
  <cp:lastModifiedBy>Peter Stuart</cp:lastModifiedBy>
  <cp:revision>57</cp:revision>
  <dcterms:created xsi:type="dcterms:W3CDTF">2016-03-10T07:56:16Z</dcterms:created>
  <dcterms:modified xsi:type="dcterms:W3CDTF">2016-09-28T17:47:44Z</dcterms:modified>
</cp:coreProperties>
</file>