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73" r:id="rId3"/>
    <p:sldId id="278" r:id="rId4"/>
    <p:sldId id="279" r:id="rId5"/>
    <p:sldId id="280" r:id="rId6"/>
    <p:sldId id="281" r:id="rId7"/>
    <p:sldId id="274" r:id="rId8"/>
    <p:sldId id="275" r:id="rId9"/>
    <p:sldId id="276" r:id="rId10"/>
    <p:sldId id="277" r:id="rId11"/>
    <p:sldId id="282" r:id="rId12"/>
    <p:sldId id="283"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1F112E-DA62-45CF-93D5-CC42DA9DCF34}" type="datetimeFigureOut">
              <a:rPr lang="en-GB" smtClean="0"/>
              <a:t>27/09/2016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77DA1B-62A4-48EC-9B66-F0508D4F75FA}" type="slidenum">
              <a:rPr lang="en-GB" smtClean="0"/>
              <a:t>‹#›</a:t>
            </a:fld>
            <a:endParaRPr lang="en-GB"/>
          </a:p>
        </p:txBody>
      </p:sp>
    </p:spTree>
    <p:extLst>
      <p:ext uri="{BB962C8B-B14F-4D97-AF65-F5344CB8AC3E}">
        <p14:creationId xmlns:p14="http://schemas.microsoft.com/office/powerpoint/2010/main" val="377071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DD8AE-10EB-644F-97EC-77061D77B01C}"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5162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104A766-3975-4BC6-ABA8-582EB2B57A00}" type="slidenum">
              <a:rPr lang="en-GB" smtClean="0"/>
              <a:t>9</a:t>
            </a:fld>
            <a:endParaRPr lang="en-GB"/>
          </a:p>
        </p:txBody>
      </p:sp>
    </p:spTree>
    <p:extLst>
      <p:ext uri="{BB962C8B-B14F-4D97-AF65-F5344CB8AC3E}">
        <p14:creationId xmlns:p14="http://schemas.microsoft.com/office/powerpoint/2010/main" val="226430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87776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139378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01446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0EDB6FA-0616-41B6-8CC4-B9A9EF5D93E9}"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450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DB6FA-0616-41B6-8CC4-B9A9EF5D93E9}" type="datetimeFigureOut">
              <a:rPr lang="en-GB" smtClean="0"/>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0597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0EDB6FA-0616-41B6-8CC4-B9A9EF5D93E9}" type="datetimeFigureOut">
              <a:rPr lang="en-GB" smtClean="0"/>
              <a:t>27/09/2016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2958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0EDB6FA-0616-41B6-8CC4-B9A9EF5D93E9}" type="datetimeFigureOut">
              <a:rPr lang="en-GB" smtClean="0"/>
              <a:t>27/09/2016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96403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0EDB6FA-0616-41B6-8CC4-B9A9EF5D93E9}" type="datetimeFigureOut">
              <a:rPr lang="en-GB" smtClean="0"/>
              <a:t>27/09/2016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410184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DB6FA-0616-41B6-8CC4-B9A9EF5D93E9}" type="datetimeFigureOut">
              <a:rPr lang="en-GB" smtClean="0"/>
              <a:t>27/09/2016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112057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DB6FA-0616-41B6-8CC4-B9A9EF5D93E9}" type="datetimeFigureOut">
              <a:rPr lang="en-GB" smtClean="0"/>
              <a:t>27/09/2016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230774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DB6FA-0616-41B6-8CC4-B9A9EF5D93E9}" type="datetimeFigureOut">
              <a:rPr lang="en-GB" smtClean="0"/>
              <a:t>27/09/2016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CEAE2C-77CA-4841-9404-1F2A88CEA28B}" type="slidenum">
              <a:rPr lang="en-GB" smtClean="0"/>
              <a:t>‹#›</a:t>
            </a:fld>
            <a:endParaRPr lang="en-GB"/>
          </a:p>
        </p:txBody>
      </p:sp>
    </p:spTree>
    <p:extLst>
      <p:ext uri="{BB962C8B-B14F-4D97-AF65-F5344CB8AC3E}">
        <p14:creationId xmlns:p14="http://schemas.microsoft.com/office/powerpoint/2010/main" val="398761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DB6FA-0616-41B6-8CC4-B9A9EF5D93E9}" type="datetimeFigureOut">
              <a:rPr lang="en-GB" smtClean="0"/>
              <a:t>27/09/2016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EAE2C-77CA-4841-9404-1F2A88CEA28B}" type="slidenum">
              <a:rPr lang="en-GB" smtClean="0"/>
              <a:t>‹#›</a:t>
            </a:fld>
            <a:endParaRPr lang="en-GB"/>
          </a:p>
        </p:txBody>
      </p:sp>
    </p:spTree>
    <p:extLst>
      <p:ext uri="{BB962C8B-B14F-4D97-AF65-F5344CB8AC3E}">
        <p14:creationId xmlns:p14="http://schemas.microsoft.com/office/powerpoint/2010/main" val="252520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cwg.or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www.pcwg.pr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70892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endParaRPr lang="en-GB" altLang="en-US" sz="3200" b="1" dirty="0" smtClean="0">
              <a:solidFill>
                <a:srgbClr val="00B0F0"/>
              </a:solidFill>
            </a:endParaRPr>
          </a:p>
          <a:p>
            <a:pPr algn="ctr"/>
            <a:r>
              <a:rPr lang="en-GB" altLang="en-US" sz="3200" b="1" dirty="0" smtClean="0">
                <a:solidFill>
                  <a:srgbClr val="00B0F0"/>
                </a:solidFill>
              </a:rPr>
              <a:t>PCWG Intelligence Sharing </a:t>
            </a:r>
            <a:r>
              <a:rPr lang="en-GB" altLang="en-US" sz="3200" b="1" dirty="0" smtClean="0">
                <a:solidFill>
                  <a:srgbClr val="00B0F0"/>
                </a:solidFill>
              </a:rPr>
              <a:t>Initiative Update</a:t>
            </a:r>
            <a:endParaRPr lang="en-GB" altLang="en-US" sz="3200" b="1" dirty="0" smtClean="0">
              <a:solidFill>
                <a:srgbClr val="00B0F0"/>
              </a:solidFill>
            </a:endParaRPr>
          </a:p>
          <a:p>
            <a:pPr algn="ctr"/>
            <a:endParaRPr lang="en-GB" altLang="en-US" sz="3200" b="1" dirty="0">
              <a:solidFill>
                <a:srgbClr val="00B0F0"/>
              </a:solidFill>
            </a:endParaRPr>
          </a:p>
          <a:p>
            <a:pPr algn="ctr"/>
            <a:r>
              <a:rPr lang="en-GB" altLang="en-US" sz="3200" b="1" dirty="0" smtClean="0">
                <a:solidFill>
                  <a:srgbClr val="00B0F0"/>
                </a:solidFill>
              </a:rPr>
              <a:t>29 September 2016</a:t>
            </a:r>
          </a:p>
          <a:p>
            <a:pPr algn="ctr"/>
            <a:r>
              <a:rPr lang="en-GB" altLang="en-US" sz="3200" b="1" dirty="0">
                <a:solidFill>
                  <a:srgbClr val="00B0F0"/>
                </a:solidFill>
              </a:rPr>
              <a:t>Minneapolis, US</a:t>
            </a:r>
            <a:endParaRPr lang="en-GB" altLang="en-US" sz="3200" b="1" dirty="0" smtClean="0">
              <a:solidFill>
                <a:srgbClr val="00B0F0"/>
              </a:solidFill>
            </a:endParaRPr>
          </a:p>
          <a:p>
            <a:pPr algn="ctr"/>
            <a:endParaRPr lang="en-GB" altLang="en-US" sz="3200" b="1" dirty="0" smtClean="0">
              <a:solidFill>
                <a:srgbClr val="00B0F0"/>
              </a:solidFill>
            </a:endParaRPr>
          </a:p>
          <a:p>
            <a:pPr algn="ctr"/>
            <a:r>
              <a:rPr lang="en-GB" altLang="en-US" sz="3200" b="1" dirty="0" smtClean="0">
                <a:solidFill>
                  <a:srgbClr val="00B0F0"/>
                </a:solidFill>
              </a:rPr>
              <a:t>Andy Clifton (NREL)</a:t>
            </a:r>
            <a:endParaRPr lang="en-GB" altLang="en-US" sz="3200" b="1" dirty="0">
              <a:solidFill>
                <a:srgbClr val="00B0F0"/>
              </a:solidFill>
            </a:endParaRPr>
          </a:p>
          <a:p>
            <a:pPr algn="ctr"/>
            <a:endParaRPr lang="en-GB" altLang="en-US" sz="3200" b="1" dirty="0" smtClean="0">
              <a:solidFill>
                <a:srgbClr val="00B0F0"/>
              </a:solidFill>
            </a:endParaRPr>
          </a:p>
          <a:p>
            <a:pPr algn="ctr"/>
            <a:r>
              <a:rPr lang="en-GB" altLang="en-US" sz="3200" b="1" dirty="0" smtClean="0">
                <a:solidFill>
                  <a:srgbClr val="00B0F0"/>
                </a:solidFill>
              </a:rPr>
              <a:t> </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2109" y="4941168"/>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619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tuart\Dropbox\PCWG-Private\PCWG-Share\PCWG-Share-1.1\Results\AllErrorsByWSBin_BoxNWhiskers_Baseline_Outer_SWVersionfrom0.6.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500" y="874889"/>
            <a:ext cx="6629400" cy="58927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stuart\Dropbox\PCWG-Private\PCWG-Share\PCWG-Share-1.1\Results\AllErrorsByWSBin_BoxNWhiskers_Turbulence Correction_Outer_SWVersionfrom0.6.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1" y="874889"/>
            <a:ext cx="6629399" cy="58927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p:cNvSpPr txBox="1">
            <a:spLocks noChangeArrowheads="1"/>
          </p:cNvSpPr>
          <p:nvPr/>
        </p:nvSpPr>
        <p:spPr bwMode="auto">
          <a:xfrm>
            <a:off x="50800" y="261974"/>
            <a:ext cx="89281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400" b="1" dirty="0" smtClean="0">
                <a:solidFill>
                  <a:srgbClr val="00B0F0"/>
                </a:solidFill>
              </a:rPr>
              <a:t>PCWG-Share-1.1 Power IEC Turbulence Correction</a:t>
            </a:r>
          </a:p>
          <a:p>
            <a:pPr algn="ctr"/>
            <a:r>
              <a:rPr lang="en-GB" altLang="en-US" sz="2400" b="1" dirty="0" smtClean="0">
                <a:solidFill>
                  <a:srgbClr val="00B0F0"/>
                </a:solidFill>
              </a:rPr>
              <a:t>(errors by wind speed)</a:t>
            </a:r>
            <a:endParaRPr lang="en-GB" altLang="en-US" sz="2400" b="1" dirty="0"/>
          </a:p>
        </p:txBody>
      </p:sp>
    </p:spTree>
    <p:extLst>
      <p:ext uri="{BB962C8B-B14F-4D97-AF65-F5344CB8AC3E}">
        <p14:creationId xmlns:p14="http://schemas.microsoft.com/office/powerpoint/2010/main" val="254044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335131"/>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PCWG-Share-2 Proposed Plan</a:t>
            </a:r>
            <a:endParaRPr lang="en-GB" altLang="en-US" sz="3200" b="1" dirty="0">
              <a:solidFill>
                <a:srgbClr val="00B0F0"/>
              </a:solidFill>
            </a:endParaRPr>
          </a:p>
        </p:txBody>
      </p:sp>
      <p:sp>
        <p:nvSpPr>
          <p:cNvPr id="13" name="Rectangle 12"/>
          <p:cNvSpPr/>
          <p:nvPr/>
        </p:nvSpPr>
        <p:spPr>
          <a:xfrm>
            <a:off x="251520" y="980728"/>
            <a:ext cx="8784976" cy="1200329"/>
          </a:xfrm>
          <a:prstGeom prst="rect">
            <a:avLst/>
          </a:prstGeom>
        </p:spPr>
        <p:txBody>
          <a:bodyPr wrap="square">
            <a:spAutoFit/>
          </a:bodyPr>
          <a:lstStyle/>
          <a:p>
            <a:r>
              <a:rPr lang="en-GB" b="1" dirty="0" smtClean="0"/>
              <a:t>Proposed PCWG-Share-2 Methods:</a:t>
            </a:r>
          </a:p>
          <a:p>
            <a:pPr marL="285750" indent="-285750">
              <a:buFont typeface="Arial" panose="020B0604020202020204" pitchFamily="34" charset="0"/>
              <a:buChar char="•"/>
            </a:pPr>
            <a:r>
              <a:rPr lang="en-GB" dirty="0" smtClean="0"/>
              <a:t>REWS with </a:t>
            </a:r>
            <a:r>
              <a:rPr lang="en-GB" dirty="0" err="1" smtClean="0"/>
              <a:t>Upflow</a:t>
            </a:r>
            <a:r>
              <a:rPr lang="en-GB" dirty="0" smtClean="0"/>
              <a:t> (see August Pamplona proceedings fo</a:t>
            </a:r>
            <a:r>
              <a:rPr lang="en-GB" dirty="0" smtClean="0"/>
              <a:t>r details).</a:t>
            </a:r>
          </a:p>
          <a:p>
            <a:pPr marL="285750" indent="-285750">
              <a:buFont typeface="Arial" panose="020B0604020202020204" pitchFamily="34" charset="0"/>
              <a:buChar char="•"/>
            </a:pPr>
            <a:r>
              <a:rPr lang="en-GB" dirty="0" smtClean="0"/>
              <a:t>3D power deviation matrix</a:t>
            </a:r>
          </a:p>
          <a:p>
            <a:pPr marL="285750" indent="-285750">
              <a:buFont typeface="Arial" panose="020B0604020202020204" pitchFamily="34" charset="0"/>
              <a:buChar char="•"/>
            </a:pPr>
            <a:r>
              <a:rPr lang="en-GB" dirty="0" smtClean="0"/>
              <a:t>All previous methods (REWS, Turbulence, 2D Power Deviation Matrix)</a:t>
            </a:r>
            <a:endParaRPr lang="en-GB" dirty="0" smtClean="0"/>
          </a:p>
        </p:txBody>
      </p:sp>
      <p:sp>
        <p:nvSpPr>
          <p:cNvPr id="14" name="Rectangle 13"/>
          <p:cNvSpPr/>
          <p:nvPr/>
        </p:nvSpPr>
        <p:spPr>
          <a:xfrm>
            <a:off x="251520" y="3429000"/>
            <a:ext cx="8784976" cy="1754326"/>
          </a:xfrm>
          <a:prstGeom prst="rect">
            <a:avLst/>
          </a:prstGeom>
        </p:spPr>
        <p:txBody>
          <a:bodyPr wrap="square">
            <a:spAutoFit/>
          </a:bodyPr>
          <a:lstStyle/>
          <a:p>
            <a:r>
              <a:rPr lang="en-GB" b="1" dirty="0" smtClean="0"/>
              <a:t>Proposed PCWG-Share-2 Timeline:</a:t>
            </a:r>
          </a:p>
          <a:p>
            <a:endParaRPr lang="en-GB" dirty="0" smtClean="0"/>
          </a:p>
          <a:p>
            <a:pPr marL="285750" indent="-285750">
              <a:buFont typeface="Arial" panose="020B0604020202020204" pitchFamily="34" charset="0"/>
              <a:buChar char="•"/>
            </a:pPr>
            <a:r>
              <a:rPr lang="en-GB" b="1" dirty="0" smtClean="0"/>
              <a:t>Mid-Oct</a:t>
            </a:r>
            <a:r>
              <a:rPr lang="en-GB" dirty="0" smtClean="0"/>
              <a:t>: Release of Software with new methods implemented</a:t>
            </a:r>
          </a:p>
          <a:p>
            <a:pPr marL="285750" indent="-285750">
              <a:buFont typeface="Arial" panose="020B0604020202020204" pitchFamily="34" charset="0"/>
              <a:buChar char="•"/>
            </a:pPr>
            <a:r>
              <a:rPr lang="en-GB" b="1" dirty="0" smtClean="0"/>
              <a:t>Mid-Nov: </a:t>
            </a:r>
            <a:r>
              <a:rPr lang="en-GB" dirty="0" smtClean="0"/>
              <a:t>Submission deadline</a:t>
            </a:r>
          </a:p>
          <a:p>
            <a:pPr marL="285750" indent="-285750">
              <a:buFont typeface="Arial" panose="020B0604020202020204" pitchFamily="34" charset="0"/>
              <a:buChar char="•"/>
            </a:pPr>
            <a:r>
              <a:rPr lang="en-GB" b="1" dirty="0" smtClean="0"/>
              <a:t>Mid-Dec: </a:t>
            </a:r>
            <a:r>
              <a:rPr lang="en-GB" dirty="0" smtClean="0"/>
              <a:t>Presentation of results at December PCWG Meeting in Glasgow</a:t>
            </a:r>
            <a:endParaRPr lang="en-GB" dirty="0"/>
          </a:p>
          <a:p>
            <a:pPr marL="285750" indent="-285750">
              <a:buFont typeface="Arial" panose="020B0604020202020204" pitchFamily="34" charset="0"/>
              <a:buChar char="•"/>
            </a:pPr>
            <a:endParaRPr lang="en-GB" dirty="0" smtClean="0"/>
          </a:p>
        </p:txBody>
      </p:sp>
      <p:sp>
        <p:nvSpPr>
          <p:cNvPr id="6" name="Rectangle 5"/>
          <p:cNvSpPr/>
          <p:nvPr/>
        </p:nvSpPr>
        <p:spPr>
          <a:xfrm>
            <a:off x="267106" y="2492896"/>
            <a:ext cx="8553366" cy="646331"/>
          </a:xfrm>
          <a:prstGeom prst="rect">
            <a:avLst/>
          </a:prstGeom>
        </p:spPr>
        <p:txBody>
          <a:bodyPr wrap="square">
            <a:spAutoFit/>
          </a:bodyPr>
          <a:lstStyle/>
          <a:p>
            <a:r>
              <a:rPr lang="en-GB" b="1" dirty="0" smtClean="0"/>
              <a:t>Dataset Target</a:t>
            </a:r>
            <a:r>
              <a:rPr lang="en-GB" dirty="0" smtClean="0"/>
              <a:t>:</a:t>
            </a:r>
          </a:p>
          <a:p>
            <a:pPr marL="285750" indent="-285750">
              <a:buFont typeface="Arial" panose="020B0604020202020204" pitchFamily="34" charset="0"/>
              <a:buChar char="•"/>
            </a:pPr>
            <a:r>
              <a:rPr lang="en-GB" dirty="0" smtClean="0"/>
              <a:t>100 </a:t>
            </a:r>
            <a:r>
              <a:rPr lang="en-GB" dirty="0"/>
              <a:t>participant datasets (25 remote sensing datasets)</a:t>
            </a:r>
          </a:p>
        </p:txBody>
      </p:sp>
      <p:sp>
        <p:nvSpPr>
          <p:cNvPr id="15" name="Rectangle 14"/>
          <p:cNvSpPr/>
          <p:nvPr/>
        </p:nvSpPr>
        <p:spPr>
          <a:xfrm>
            <a:off x="252337" y="5229200"/>
            <a:ext cx="8784976" cy="1477328"/>
          </a:xfrm>
          <a:prstGeom prst="rect">
            <a:avLst/>
          </a:prstGeom>
        </p:spPr>
        <p:txBody>
          <a:bodyPr wrap="square">
            <a:spAutoFit/>
          </a:bodyPr>
          <a:lstStyle/>
          <a:p>
            <a:r>
              <a:rPr lang="en-GB" b="1" dirty="0" smtClean="0"/>
              <a:t>Possible PCWG-Share-3 Methods</a:t>
            </a:r>
          </a:p>
          <a:p>
            <a:pPr marL="285750" indent="-285750">
              <a:buFont typeface="Arial" panose="020B0604020202020204" pitchFamily="34" charset="0"/>
              <a:buChar char="•"/>
            </a:pPr>
            <a:r>
              <a:rPr lang="en-GB" dirty="0" smtClean="0"/>
              <a:t>BEM based model: simple model or full aero-elastic (e.g. FAST)</a:t>
            </a:r>
            <a:endParaRPr lang="en-GB" dirty="0" smtClean="0"/>
          </a:p>
          <a:p>
            <a:pPr marL="285750" indent="-285750">
              <a:buFont typeface="Arial" panose="020B0604020202020204" pitchFamily="34" charset="0"/>
              <a:buChar char="•"/>
            </a:pPr>
            <a:r>
              <a:rPr lang="en-GB" dirty="0" smtClean="0"/>
              <a:t>Modified Turbulence </a:t>
            </a:r>
            <a:r>
              <a:rPr lang="en-GB" dirty="0"/>
              <a:t>Correction (see August Pamplona proceedings for details</a:t>
            </a:r>
            <a:r>
              <a:rPr lang="en-GB" dirty="0" smtClean="0"/>
              <a:t>)</a:t>
            </a:r>
            <a:endParaRPr lang="en-GB" dirty="0" smtClean="0"/>
          </a:p>
          <a:p>
            <a:pPr marL="285750" indent="-285750">
              <a:buFont typeface="Arial" panose="020B0604020202020204" pitchFamily="34" charset="0"/>
              <a:buChar char="•"/>
            </a:pPr>
            <a:r>
              <a:rPr lang="en-GB" dirty="0" smtClean="0"/>
              <a:t>Machine Learning (black box approach?)</a:t>
            </a:r>
          </a:p>
          <a:p>
            <a:pPr marL="285750" indent="-285750">
              <a:buFont typeface="Arial" panose="020B0604020202020204" pitchFamily="34" charset="0"/>
              <a:buChar char="•"/>
            </a:pPr>
            <a:r>
              <a:rPr lang="en-GB" dirty="0" smtClean="0"/>
              <a:t>Production by Height?</a:t>
            </a:r>
            <a:endParaRPr lang="en-GB" dirty="0" smtClean="0"/>
          </a:p>
        </p:txBody>
      </p:sp>
    </p:spTree>
    <p:extLst>
      <p:ext uri="{BB962C8B-B14F-4D97-AF65-F5344CB8AC3E}">
        <p14:creationId xmlns:p14="http://schemas.microsoft.com/office/powerpoint/2010/main" val="422429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a:spLocks noChangeArrowheads="1"/>
          </p:cNvSpPr>
          <p:nvPr/>
        </p:nvSpPr>
        <p:spPr bwMode="auto">
          <a:xfrm>
            <a:off x="0" y="335131"/>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For Discussion</a:t>
            </a:r>
            <a:endParaRPr lang="en-GB" altLang="en-US" sz="3200" b="1" dirty="0">
              <a:solidFill>
                <a:srgbClr val="00B0F0"/>
              </a:solidFill>
            </a:endParaRPr>
          </a:p>
        </p:txBody>
      </p:sp>
      <p:sp>
        <p:nvSpPr>
          <p:cNvPr id="4" name="Rectangle 3"/>
          <p:cNvSpPr/>
          <p:nvPr/>
        </p:nvSpPr>
        <p:spPr>
          <a:xfrm>
            <a:off x="153503" y="3356992"/>
            <a:ext cx="8784976" cy="646331"/>
          </a:xfrm>
          <a:prstGeom prst="rect">
            <a:avLst/>
          </a:prstGeom>
        </p:spPr>
        <p:txBody>
          <a:bodyPr wrap="square">
            <a:spAutoFit/>
          </a:bodyPr>
          <a:lstStyle/>
          <a:p>
            <a:r>
              <a:rPr lang="en-GB" b="1" dirty="0" smtClean="0"/>
              <a:t>Making the Process Easier</a:t>
            </a:r>
            <a:endParaRPr lang="en-GB" dirty="0" smtClean="0"/>
          </a:p>
          <a:p>
            <a:pPr marL="285750" indent="-285750">
              <a:buFont typeface="Arial" panose="020B0604020202020204" pitchFamily="34" charset="0"/>
              <a:buChar char="•"/>
            </a:pPr>
            <a:r>
              <a:rPr lang="en-GB" dirty="0" smtClean="0"/>
              <a:t>What improvements could be made to make participation faster and easier?</a:t>
            </a:r>
            <a:endParaRPr lang="en-GB" b="1" dirty="0" smtClean="0"/>
          </a:p>
        </p:txBody>
      </p:sp>
      <p:sp>
        <p:nvSpPr>
          <p:cNvPr id="5" name="Rectangle 4"/>
          <p:cNvSpPr/>
          <p:nvPr/>
        </p:nvSpPr>
        <p:spPr>
          <a:xfrm>
            <a:off x="179512" y="2132856"/>
            <a:ext cx="8784976" cy="923330"/>
          </a:xfrm>
          <a:prstGeom prst="rect">
            <a:avLst/>
          </a:prstGeom>
        </p:spPr>
        <p:txBody>
          <a:bodyPr wrap="square">
            <a:spAutoFit/>
          </a:bodyPr>
          <a:lstStyle/>
          <a:p>
            <a:r>
              <a:rPr lang="en-GB" b="1" dirty="0" smtClean="0"/>
              <a:t>Improvements to Error Metrics &amp; Visualisations</a:t>
            </a:r>
            <a:endParaRPr lang="en-GB" dirty="0" smtClean="0"/>
          </a:p>
          <a:p>
            <a:pPr marL="285750" indent="-285750">
              <a:buFont typeface="Arial" panose="020B0604020202020204" pitchFamily="34" charset="0"/>
              <a:buChar char="•"/>
            </a:pPr>
            <a:r>
              <a:rPr lang="en-GB" dirty="0" smtClean="0"/>
              <a:t>What improvements could be made to how method errors are reported/visualised e.g. expressing by wind speed errors as fraction of total energy instead of bin energy</a:t>
            </a:r>
            <a:endParaRPr lang="en-GB" b="1" dirty="0" smtClean="0"/>
          </a:p>
        </p:txBody>
      </p:sp>
      <p:sp>
        <p:nvSpPr>
          <p:cNvPr id="6" name="Rectangle 5"/>
          <p:cNvSpPr/>
          <p:nvPr/>
        </p:nvSpPr>
        <p:spPr>
          <a:xfrm>
            <a:off x="251520" y="1196752"/>
            <a:ext cx="8784976" cy="646331"/>
          </a:xfrm>
          <a:prstGeom prst="rect">
            <a:avLst/>
          </a:prstGeom>
        </p:spPr>
        <p:txBody>
          <a:bodyPr wrap="square">
            <a:spAutoFit/>
          </a:bodyPr>
          <a:lstStyle/>
          <a:p>
            <a:r>
              <a:rPr lang="en-GB" b="1" dirty="0" smtClean="0"/>
              <a:t>PCWG-Share-2 Methods</a:t>
            </a:r>
            <a:endParaRPr lang="en-GB" dirty="0" smtClean="0"/>
          </a:p>
          <a:p>
            <a:pPr marL="285750" indent="-285750">
              <a:buFont typeface="Arial" panose="020B0604020202020204" pitchFamily="34" charset="0"/>
              <a:buChar char="•"/>
            </a:pPr>
            <a:r>
              <a:rPr lang="en-GB" dirty="0" smtClean="0"/>
              <a:t>Have the right methods been proposed for PCWG-Share-2?</a:t>
            </a:r>
            <a:endParaRPr lang="en-GB" b="1" dirty="0" smtClean="0"/>
          </a:p>
        </p:txBody>
      </p:sp>
    </p:spTree>
    <p:extLst>
      <p:ext uri="{BB962C8B-B14F-4D97-AF65-F5344CB8AC3E}">
        <p14:creationId xmlns:p14="http://schemas.microsoft.com/office/powerpoint/2010/main" val="24490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24744"/>
            <a:ext cx="2808312" cy="23814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75855" y="1899987"/>
            <a:ext cx="5716355" cy="830997"/>
          </a:xfrm>
          <a:prstGeom prst="rect">
            <a:avLst/>
          </a:prstGeom>
        </p:spPr>
        <p:txBody>
          <a:bodyPr wrap="square">
            <a:spAutoFit/>
          </a:bodyPr>
          <a:lstStyle/>
          <a:p>
            <a:pPr algn="ctr"/>
            <a:r>
              <a:rPr lang="en-GB" altLang="en-US" sz="2400" b="1" dirty="0">
                <a:solidFill>
                  <a:srgbClr val="00B0F0"/>
                </a:solidFill>
              </a:rPr>
              <a:t>Many thanks to all </a:t>
            </a:r>
            <a:r>
              <a:rPr lang="en-GB" altLang="en-US" sz="2400" b="1" dirty="0" smtClean="0">
                <a:solidFill>
                  <a:srgbClr val="00B0F0"/>
                </a:solidFill>
              </a:rPr>
              <a:t>PCWG-Share-1.1 Participants</a:t>
            </a:r>
            <a:endParaRPr lang="en-GB" altLang="en-US" sz="2400" b="1" dirty="0">
              <a:solidFill>
                <a:srgbClr val="00B0F0"/>
              </a:solidFill>
            </a:endParaRPr>
          </a:p>
        </p:txBody>
      </p:sp>
      <p:sp>
        <p:nvSpPr>
          <p:cNvPr id="6" name="TextBox 6"/>
          <p:cNvSpPr txBox="1">
            <a:spLocks noChangeArrowheads="1"/>
          </p:cNvSpPr>
          <p:nvPr/>
        </p:nvSpPr>
        <p:spPr bwMode="auto">
          <a:xfrm>
            <a:off x="0" y="443711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Join the Power Curve Working Group at: </a:t>
            </a:r>
            <a:r>
              <a:rPr lang="en-GB" altLang="en-US" sz="3000" b="1" dirty="0" smtClean="0">
                <a:solidFill>
                  <a:srgbClr val="00B0F0"/>
                </a:solidFill>
                <a:hlinkClick r:id="rId3"/>
              </a:rPr>
              <a:t>www.pcwg.org</a:t>
            </a:r>
            <a:endParaRPr lang="en-GB" altLang="en-US" sz="3000" b="1" dirty="0">
              <a:solidFill>
                <a:srgbClr val="00B0F0"/>
              </a:solidFill>
            </a:endParaRPr>
          </a:p>
        </p:txBody>
      </p:sp>
    </p:spTree>
    <p:extLst>
      <p:ext uri="{BB962C8B-B14F-4D97-AF65-F5344CB8AC3E}">
        <p14:creationId xmlns:p14="http://schemas.microsoft.com/office/powerpoint/2010/main" val="3103885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572" y="1156383"/>
            <a:ext cx="4065229" cy="400110"/>
          </a:xfrm>
          <a:prstGeom prst="rect">
            <a:avLst/>
          </a:prstGeom>
          <a:noFill/>
        </p:spPr>
        <p:txBody>
          <a:bodyPr wrap="square" rtlCol="0">
            <a:spAutoFit/>
          </a:bodyPr>
          <a:lstStyle/>
          <a:p>
            <a:r>
              <a:rPr lang="en-GB" sz="2000" b="1" dirty="0" smtClean="0">
                <a:solidFill>
                  <a:srgbClr val="00B0F0"/>
                </a:solidFill>
                <a:latin typeface="Calibri" pitchFamily="34" charset="0"/>
              </a:rPr>
              <a:t>Motivation:</a:t>
            </a:r>
          </a:p>
        </p:txBody>
      </p:sp>
      <p:sp>
        <p:nvSpPr>
          <p:cNvPr id="3" name="TextBox 6"/>
          <p:cNvSpPr txBox="1">
            <a:spLocks noChangeArrowheads="1"/>
          </p:cNvSpPr>
          <p:nvPr/>
        </p:nvSpPr>
        <p:spPr bwMode="auto">
          <a:xfrm>
            <a:off x="0" y="335131"/>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PCWG-Share-X: What are we Trying to Achieve?</a:t>
            </a:r>
            <a:endParaRPr lang="en-GB" altLang="en-US" sz="3200" b="1" dirty="0">
              <a:solidFill>
                <a:srgbClr val="00B0F0"/>
              </a:solidFill>
            </a:endParaRPr>
          </a:p>
        </p:txBody>
      </p:sp>
      <p:sp>
        <p:nvSpPr>
          <p:cNvPr id="4" name="TextBox 3"/>
          <p:cNvSpPr txBox="1"/>
          <p:nvPr/>
        </p:nvSpPr>
        <p:spPr>
          <a:xfrm>
            <a:off x="49572" y="1709527"/>
            <a:ext cx="4065229" cy="1477328"/>
          </a:xfrm>
          <a:prstGeom prst="rect">
            <a:avLst/>
          </a:prstGeom>
          <a:noFill/>
        </p:spPr>
        <p:txBody>
          <a:bodyPr wrap="square" rtlCol="0">
            <a:spAutoFit/>
          </a:bodyPr>
          <a:lstStyle/>
          <a:p>
            <a:pPr marL="342900" indent="-342900">
              <a:buFont typeface="Arial" panose="020B0604020202020204" pitchFamily="34" charset="0"/>
              <a:buChar char="•"/>
            </a:pPr>
            <a:r>
              <a:rPr lang="en-GB" b="1" dirty="0"/>
              <a:t>There are currently</a:t>
            </a:r>
            <a:r>
              <a:rPr lang="en-GB" b="1" dirty="0">
                <a:solidFill>
                  <a:srgbClr val="00B0F0"/>
                </a:solidFill>
              </a:rPr>
              <a:t> </a:t>
            </a:r>
            <a:r>
              <a:rPr lang="en-GB" b="1" dirty="0" smtClean="0">
                <a:solidFill>
                  <a:srgbClr val="00B0F0"/>
                </a:solidFill>
              </a:rPr>
              <a:t>many candidate methods</a:t>
            </a:r>
            <a:r>
              <a:rPr lang="en-GB" b="1" dirty="0" smtClean="0"/>
              <a:t> </a:t>
            </a:r>
            <a:r>
              <a:rPr lang="en-GB" b="1" dirty="0"/>
              <a:t>for predicting turbine performance in outer range conditions, but </a:t>
            </a:r>
            <a:r>
              <a:rPr lang="en-GB" b="1" dirty="0">
                <a:solidFill>
                  <a:srgbClr val="00B0F0"/>
                </a:solidFill>
              </a:rPr>
              <a:t>no consensus</a:t>
            </a:r>
            <a:r>
              <a:rPr lang="en-GB" b="1" dirty="0"/>
              <a:t> about which method </a:t>
            </a:r>
            <a:r>
              <a:rPr lang="en-GB" b="1" dirty="0" smtClean="0"/>
              <a:t>works best</a:t>
            </a:r>
            <a:r>
              <a:rPr lang="en-GB" b="1" dirty="0"/>
              <a:t>.</a:t>
            </a:r>
          </a:p>
        </p:txBody>
      </p:sp>
      <p:sp>
        <p:nvSpPr>
          <p:cNvPr id="5" name="TextBox 4"/>
          <p:cNvSpPr txBox="1"/>
          <p:nvPr/>
        </p:nvSpPr>
        <p:spPr>
          <a:xfrm>
            <a:off x="49572" y="3775393"/>
            <a:ext cx="4065229" cy="923330"/>
          </a:xfrm>
          <a:prstGeom prst="rect">
            <a:avLst/>
          </a:prstGeom>
          <a:noFill/>
        </p:spPr>
        <p:txBody>
          <a:bodyPr wrap="square" rtlCol="0">
            <a:spAutoFit/>
          </a:bodyPr>
          <a:lstStyle/>
          <a:p>
            <a:pPr marL="342900" indent="-342900">
              <a:buFont typeface="Arial" panose="020B0604020202020204" pitchFamily="34" charset="0"/>
              <a:buChar char="•"/>
            </a:pPr>
            <a:r>
              <a:rPr lang="en-GB" b="1" dirty="0" smtClean="0"/>
              <a:t>The industry has a wealth of historic power performance </a:t>
            </a:r>
            <a:r>
              <a:rPr lang="en-GB" b="1" dirty="0" smtClean="0">
                <a:solidFill>
                  <a:srgbClr val="00B0F0"/>
                </a:solidFill>
              </a:rPr>
              <a:t>data whose full potential is yet to be realised</a:t>
            </a:r>
            <a:r>
              <a:rPr lang="en-GB" b="1" dirty="0" smtClean="0"/>
              <a:t>.</a:t>
            </a:r>
          </a:p>
        </p:txBody>
      </p:sp>
      <p:sp>
        <p:nvSpPr>
          <p:cNvPr id="8" name="TextBox 7"/>
          <p:cNvSpPr txBox="1"/>
          <p:nvPr/>
        </p:nvSpPr>
        <p:spPr>
          <a:xfrm>
            <a:off x="4241801" y="1169845"/>
            <a:ext cx="4065229" cy="400110"/>
          </a:xfrm>
          <a:prstGeom prst="rect">
            <a:avLst/>
          </a:prstGeom>
          <a:noFill/>
        </p:spPr>
        <p:txBody>
          <a:bodyPr wrap="square" rtlCol="0">
            <a:spAutoFit/>
          </a:bodyPr>
          <a:lstStyle/>
          <a:p>
            <a:r>
              <a:rPr lang="en-GB" sz="2000" b="1" dirty="0" smtClean="0">
                <a:solidFill>
                  <a:srgbClr val="00B0F0"/>
                </a:solidFill>
                <a:latin typeface="Calibri" pitchFamily="34" charset="0"/>
              </a:rPr>
              <a:t>Solution:</a:t>
            </a:r>
          </a:p>
        </p:txBody>
      </p:sp>
      <p:sp>
        <p:nvSpPr>
          <p:cNvPr id="9" name="TextBox 8"/>
          <p:cNvSpPr txBox="1"/>
          <p:nvPr/>
        </p:nvSpPr>
        <p:spPr>
          <a:xfrm>
            <a:off x="4190692" y="1751208"/>
            <a:ext cx="4838700" cy="1477328"/>
          </a:xfrm>
          <a:prstGeom prst="rect">
            <a:avLst/>
          </a:prstGeom>
          <a:noFill/>
        </p:spPr>
        <p:txBody>
          <a:bodyPr wrap="square" rtlCol="0">
            <a:spAutoFit/>
          </a:bodyPr>
          <a:lstStyle/>
          <a:p>
            <a:pPr marL="342900" indent="-342900">
              <a:buFont typeface="Arial" panose="020B0604020202020204" pitchFamily="34" charset="0"/>
              <a:buChar char="•"/>
            </a:pPr>
            <a:r>
              <a:rPr lang="en-GB" b="1" dirty="0" smtClean="0"/>
              <a:t>The Power Curve Working Group Intelligence Sharing Initiative (PCWG-Share-X</a:t>
            </a:r>
            <a:r>
              <a:rPr lang="en-GB" b="1" dirty="0"/>
              <a:t>) aims to </a:t>
            </a:r>
            <a:r>
              <a:rPr lang="en-GB" b="1" dirty="0" smtClean="0">
                <a:solidFill>
                  <a:srgbClr val="00B0F0"/>
                </a:solidFill>
              </a:rPr>
              <a:t>objectively test many methods</a:t>
            </a:r>
            <a:r>
              <a:rPr lang="en-GB" b="1" dirty="0" smtClean="0"/>
              <a:t> for predicting outer range turbine performance in order to </a:t>
            </a:r>
            <a:r>
              <a:rPr lang="en-GB" b="1" dirty="0" smtClean="0">
                <a:solidFill>
                  <a:srgbClr val="00B0F0"/>
                </a:solidFill>
              </a:rPr>
              <a:t>determine which works best</a:t>
            </a:r>
            <a:r>
              <a:rPr lang="en-GB" b="1" dirty="0" smtClean="0"/>
              <a:t>.</a:t>
            </a:r>
            <a:endParaRPr lang="en-GB" b="1" dirty="0"/>
          </a:p>
        </p:txBody>
      </p:sp>
      <p:sp>
        <p:nvSpPr>
          <p:cNvPr id="10" name="Rectangle 9"/>
          <p:cNvSpPr/>
          <p:nvPr/>
        </p:nvSpPr>
        <p:spPr>
          <a:xfrm>
            <a:off x="4203700" y="3763223"/>
            <a:ext cx="4838700" cy="923330"/>
          </a:xfrm>
          <a:prstGeom prst="rect">
            <a:avLst/>
          </a:prstGeom>
        </p:spPr>
        <p:txBody>
          <a:bodyPr wrap="square">
            <a:spAutoFit/>
          </a:bodyPr>
          <a:lstStyle/>
          <a:p>
            <a:pPr marL="342900" indent="-342900">
              <a:buFont typeface="Arial" panose="020B0604020202020204" pitchFamily="34" charset="0"/>
              <a:buChar char="•"/>
            </a:pPr>
            <a:r>
              <a:rPr lang="en-GB" b="1" dirty="0"/>
              <a:t>The Power Curve Working Group Intelligence Sharing Initiative (PCWG-Share-X) aims to </a:t>
            </a:r>
            <a:r>
              <a:rPr lang="en-GB" b="1" dirty="0">
                <a:solidFill>
                  <a:srgbClr val="00B0F0"/>
                </a:solidFill>
              </a:rPr>
              <a:t>unlock the full value of </a:t>
            </a:r>
            <a:r>
              <a:rPr lang="en-GB" b="1" dirty="0" smtClean="0">
                <a:solidFill>
                  <a:srgbClr val="00B0F0"/>
                </a:solidFill>
              </a:rPr>
              <a:t>our industry’s data</a:t>
            </a:r>
            <a:r>
              <a:rPr lang="en-GB" b="1" dirty="0"/>
              <a:t>.</a:t>
            </a:r>
          </a:p>
        </p:txBody>
      </p:sp>
      <p:sp>
        <p:nvSpPr>
          <p:cNvPr id="11" name="TextBox 10"/>
          <p:cNvSpPr txBox="1"/>
          <p:nvPr/>
        </p:nvSpPr>
        <p:spPr>
          <a:xfrm>
            <a:off x="1380454" y="5334001"/>
            <a:ext cx="7661947" cy="1015663"/>
          </a:xfrm>
          <a:prstGeom prst="rect">
            <a:avLst/>
          </a:prstGeom>
          <a:noFill/>
        </p:spPr>
        <p:txBody>
          <a:bodyPr wrap="square" rtlCol="0">
            <a:spAutoFit/>
          </a:bodyPr>
          <a:lstStyle/>
          <a:p>
            <a:r>
              <a:rPr lang="en-GB" sz="2000" b="1" dirty="0" smtClean="0">
                <a:latin typeface="Calibri" pitchFamily="34" charset="0"/>
              </a:rPr>
              <a:t>The </a:t>
            </a:r>
            <a:r>
              <a:rPr lang="en-GB" sz="2000" b="1" dirty="0" smtClean="0">
                <a:solidFill>
                  <a:srgbClr val="00B0F0"/>
                </a:solidFill>
                <a:latin typeface="Calibri" pitchFamily="34" charset="0"/>
              </a:rPr>
              <a:t>PCWG Intelligence Sharing Initiative </a:t>
            </a:r>
            <a:r>
              <a:rPr lang="en-GB" sz="2000" b="1" dirty="0" smtClean="0">
                <a:latin typeface="Calibri" pitchFamily="34" charset="0"/>
              </a:rPr>
              <a:t>enables the industry to pool the value of many datasets </a:t>
            </a:r>
            <a:r>
              <a:rPr lang="en-GB" sz="2000" b="1" dirty="0" smtClean="0">
                <a:solidFill>
                  <a:srgbClr val="00B0F0"/>
                </a:solidFill>
                <a:latin typeface="Calibri" pitchFamily="34" charset="0"/>
              </a:rPr>
              <a:t>without actually sharing any commercially sensitive data</a:t>
            </a:r>
            <a:r>
              <a:rPr lang="en-GB" sz="2000" b="1" dirty="0" smtClean="0">
                <a:latin typeface="Calibri" pitchFamily="34" charset="0"/>
              </a:rPr>
              <a:t>.</a:t>
            </a:r>
            <a:endParaRPr lang="en-GB" b="1" dirty="0"/>
          </a:p>
        </p:txBody>
      </p:sp>
      <p:pic>
        <p:nvPicPr>
          <p:cNvPr id="12"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835" y="5334001"/>
            <a:ext cx="1090618" cy="1109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491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4032448" cy="5797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308" y="764704"/>
            <a:ext cx="3505200"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a:spLocks noChangeArrowheads="1"/>
          </p:cNvSpPr>
          <p:nvPr/>
        </p:nvSpPr>
        <p:spPr bwMode="auto">
          <a:xfrm>
            <a:off x="-36512" y="135706"/>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PCWG-Share-X </a:t>
            </a:r>
            <a:r>
              <a:rPr lang="en-GB" altLang="en-US" sz="3000" b="1" dirty="0" smtClean="0">
                <a:solidFill>
                  <a:srgbClr val="00B0F0"/>
                </a:solidFill>
              </a:rPr>
              <a:t>Definition Document</a:t>
            </a:r>
            <a:endParaRPr lang="en-GB" altLang="en-US" sz="3000" b="1" dirty="0">
              <a:solidFill>
                <a:srgbClr val="00B0F0"/>
              </a:solidFill>
            </a:endParaRPr>
          </a:p>
        </p:txBody>
      </p:sp>
      <p:sp>
        <p:nvSpPr>
          <p:cNvPr id="4" name="TextBox 3"/>
          <p:cNvSpPr txBox="1"/>
          <p:nvPr/>
        </p:nvSpPr>
        <p:spPr>
          <a:xfrm>
            <a:off x="1547664" y="6300028"/>
            <a:ext cx="6043770" cy="369332"/>
          </a:xfrm>
          <a:prstGeom prst="rect">
            <a:avLst/>
          </a:prstGeom>
          <a:noFill/>
        </p:spPr>
        <p:txBody>
          <a:bodyPr wrap="none" rtlCol="0">
            <a:spAutoFit/>
          </a:bodyPr>
          <a:lstStyle/>
          <a:p>
            <a:r>
              <a:rPr lang="en-GB" dirty="0">
                <a:solidFill>
                  <a:prstClr val="black"/>
                </a:solidFill>
              </a:rPr>
              <a:t>Download PCWG-Share-01 Definition Doc from </a:t>
            </a:r>
            <a:r>
              <a:rPr lang="en-GB" dirty="0">
                <a:solidFill>
                  <a:prstClr val="black"/>
                </a:solidFill>
                <a:hlinkClick r:id="rId4"/>
              </a:rPr>
              <a:t>www.pcwg.prg</a:t>
            </a:r>
            <a:endParaRPr lang="en-GB" dirty="0">
              <a:solidFill>
                <a:prstClr val="black"/>
              </a:solidFill>
            </a:endParaRPr>
          </a:p>
        </p:txBody>
      </p:sp>
      <p:sp>
        <p:nvSpPr>
          <p:cNvPr id="7" name="TextBox 6"/>
          <p:cNvSpPr txBox="1">
            <a:spLocks noChangeArrowheads="1"/>
          </p:cNvSpPr>
          <p:nvPr/>
        </p:nvSpPr>
        <p:spPr bwMode="auto">
          <a:xfrm>
            <a:off x="4427984" y="5229200"/>
            <a:ext cx="4608512"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Everything you need to know about PCWG-Share-X</a:t>
            </a:r>
            <a:endParaRPr lang="en-GB" altLang="en-US" sz="3000" b="1" dirty="0">
              <a:solidFill>
                <a:srgbClr val="00B0F0"/>
              </a:solidFill>
            </a:endParaRPr>
          </a:p>
        </p:txBody>
      </p:sp>
    </p:spTree>
    <p:extLst>
      <p:ext uri="{BB962C8B-B14F-4D97-AF65-F5344CB8AC3E}">
        <p14:creationId xmlns:p14="http://schemas.microsoft.com/office/powerpoint/2010/main" val="2035617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012" y="836712"/>
            <a:ext cx="8713476" cy="5909310"/>
          </a:xfrm>
          <a:prstGeom prst="rect">
            <a:avLst/>
          </a:prstGeom>
          <a:noFill/>
        </p:spPr>
        <p:txBody>
          <a:bodyPr wrap="square" rtlCol="0">
            <a:spAutoFit/>
          </a:bodyPr>
          <a:lstStyle/>
          <a:p>
            <a:r>
              <a:rPr lang="en-GB" b="1" dirty="0">
                <a:solidFill>
                  <a:prstClr val="black"/>
                </a:solidFill>
              </a:rPr>
              <a:t>Inner Range Power Curves Extracted from the Dataset Itself:  </a:t>
            </a:r>
            <a:r>
              <a:rPr lang="en-GB" dirty="0">
                <a:solidFill>
                  <a:prstClr val="black"/>
                </a:solidFill>
              </a:rPr>
              <a:t>the data analysis process has been designed such that the warranted power curve is never considered. Instead a power curve is extracted from a subset of the data (Inner-Range) which is then used to model the power output in the outer-range. </a:t>
            </a:r>
          </a:p>
          <a:p>
            <a:r>
              <a:rPr lang="en-GB" b="1" dirty="0">
                <a:solidFill>
                  <a:prstClr val="black"/>
                </a:solidFill>
              </a:rPr>
              <a:t> </a:t>
            </a: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b="1" dirty="0">
              <a:solidFill>
                <a:prstClr val="black"/>
              </a:solidFill>
            </a:endParaRPr>
          </a:p>
          <a:p>
            <a:endParaRPr lang="en-GB" dirty="0">
              <a:solidFill>
                <a:prstClr val="black"/>
              </a:solidFill>
            </a:endParaRPr>
          </a:p>
          <a:p>
            <a:r>
              <a:rPr lang="en-GB" b="1" dirty="0">
                <a:solidFill>
                  <a:prstClr val="black"/>
                </a:solidFill>
              </a:rPr>
              <a:t>Intelligence Sharing, not Data Sharing:</a:t>
            </a:r>
            <a:r>
              <a:rPr lang="en-GB" dirty="0">
                <a:solidFill>
                  <a:prstClr val="black"/>
                </a:solidFill>
              </a:rPr>
              <a:t> the data analysis process has been designed such that the datasets do not need to be shared outside of the participant organisations. Instead of sharing the actual data, participants will share performance metrics which describe the accuracy of the trial methodologies.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5902" y="1931859"/>
            <a:ext cx="5439172" cy="355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PCWG-Share-X: </a:t>
            </a:r>
            <a:r>
              <a:rPr lang="en-GB" altLang="en-US" sz="3000" b="1" dirty="0" smtClean="0">
                <a:solidFill>
                  <a:srgbClr val="00B0F0"/>
                </a:solidFill>
              </a:rPr>
              <a:t>Neutralising </a:t>
            </a:r>
            <a:r>
              <a:rPr lang="en-GB" sz="3000" b="1" dirty="0" smtClean="0">
                <a:solidFill>
                  <a:srgbClr val="00B0F0"/>
                </a:solidFill>
              </a:rPr>
              <a:t>Commercial Sensitivities</a:t>
            </a:r>
            <a:endParaRPr lang="en-GB" sz="3000" b="1" dirty="0">
              <a:solidFill>
                <a:srgbClr val="00B0F0"/>
              </a:solidFill>
            </a:endParaRPr>
          </a:p>
        </p:txBody>
      </p:sp>
    </p:spTree>
    <p:extLst>
      <p:ext uri="{BB962C8B-B14F-4D97-AF65-F5344CB8AC3E}">
        <p14:creationId xmlns:p14="http://schemas.microsoft.com/office/powerpoint/2010/main" val="3748430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Box 200"/>
          <p:cNvSpPr txBox="1"/>
          <p:nvPr/>
        </p:nvSpPr>
        <p:spPr>
          <a:xfrm>
            <a:off x="7279359" y="1665867"/>
            <a:ext cx="1760697" cy="1723250"/>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02" name="TextBox 201"/>
          <p:cNvSpPr txBox="1"/>
          <p:nvPr/>
        </p:nvSpPr>
        <p:spPr>
          <a:xfrm>
            <a:off x="7466281" y="2670781"/>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D</a:t>
            </a:r>
          </a:p>
        </p:txBody>
      </p:sp>
      <p:sp>
        <p:nvSpPr>
          <p:cNvPr id="204" name="TextBox 203"/>
          <p:cNvSpPr txBox="1"/>
          <p:nvPr/>
        </p:nvSpPr>
        <p:spPr>
          <a:xfrm>
            <a:off x="7477121"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205" name="TextBox 204"/>
          <p:cNvSpPr txBox="1"/>
          <p:nvPr/>
        </p:nvSpPr>
        <p:spPr>
          <a:xfrm>
            <a:off x="7364117" y="3345279"/>
            <a:ext cx="1679549" cy="369332"/>
          </a:xfrm>
          <a:prstGeom prst="rect">
            <a:avLst/>
          </a:prstGeom>
          <a:noFill/>
        </p:spPr>
        <p:txBody>
          <a:bodyPr wrap="square" rtlCol="0">
            <a:spAutoFit/>
          </a:bodyPr>
          <a:lstStyle/>
          <a:p>
            <a:pPr algn="ctr"/>
            <a:r>
              <a:rPr lang="en-US" b="1" dirty="0">
                <a:solidFill>
                  <a:prstClr val="black"/>
                </a:solidFill>
              </a:rPr>
              <a:t>Organization D</a:t>
            </a:r>
          </a:p>
        </p:txBody>
      </p:sp>
      <p:sp>
        <p:nvSpPr>
          <p:cNvPr id="222" name="Down Arrow 221"/>
          <p:cNvSpPr/>
          <p:nvPr/>
        </p:nvSpPr>
        <p:spPr>
          <a:xfrm rot="2271116">
            <a:off x="7494531" y="3682365"/>
            <a:ext cx="513969" cy="147771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extBox 3"/>
          <p:cNvSpPr txBox="1"/>
          <p:nvPr/>
        </p:nvSpPr>
        <p:spPr>
          <a:xfrm>
            <a:off x="1067718" y="1665867"/>
            <a:ext cx="1905159" cy="1749711"/>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5" name="TextBox 4"/>
          <p:cNvSpPr txBox="1"/>
          <p:nvPr/>
        </p:nvSpPr>
        <p:spPr>
          <a:xfrm>
            <a:off x="1254640" y="268416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A</a:t>
            </a:r>
          </a:p>
        </p:txBody>
      </p:sp>
      <p:sp>
        <p:nvSpPr>
          <p:cNvPr id="8" name="TextBox 7"/>
          <p:cNvSpPr txBox="1"/>
          <p:nvPr/>
        </p:nvSpPr>
        <p:spPr>
          <a:xfrm>
            <a:off x="1159640" y="3355106"/>
            <a:ext cx="1679549" cy="369332"/>
          </a:xfrm>
          <a:prstGeom prst="rect">
            <a:avLst/>
          </a:prstGeom>
          <a:noFill/>
        </p:spPr>
        <p:txBody>
          <a:bodyPr wrap="square" rtlCol="0">
            <a:spAutoFit/>
          </a:bodyPr>
          <a:lstStyle/>
          <a:p>
            <a:pPr algn="ctr"/>
            <a:r>
              <a:rPr lang="en-US" b="1" dirty="0">
                <a:solidFill>
                  <a:prstClr val="black"/>
                </a:solidFill>
              </a:rPr>
              <a:t>Organization A</a:t>
            </a:r>
          </a:p>
        </p:txBody>
      </p:sp>
      <p:sp>
        <p:nvSpPr>
          <p:cNvPr id="17" name="TextBox 16"/>
          <p:cNvSpPr txBox="1"/>
          <p:nvPr/>
        </p:nvSpPr>
        <p:spPr>
          <a:xfrm>
            <a:off x="3182162" y="1665866"/>
            <a:ext cx="1905159" cy="1747687"/>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18" name="TextBox 17"/>
          <p:cNvSpPr txBox="1"/>
          <p:nvPr/>
        </p:nvSpPr>
        <p:spPr>
          <a:xfrm>
            <a:off x="3353808" y="2677165"/>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B</a:t>
            </a:r>
          </a:p>
        </p:txBody>
      </p:sp>
      <p:sp>
        <p:nvSpPr>
          <p:cNvPr id="20" name="TextBox 19"/>
          <p:cNvSpPr txBox="1"/>
          <p:nvPr/>
        </p:nvSpPr>
        <p:spPr>
          <a:xfrm>
            <a:off x="3274084" y="3353081"/>
            <a:ext cx="1679549" cy="369332"/>
          </a:xfrm>
          <a:prstGeom prst="rect">
            <a:avLst/>
          </a:prstGeom>
          <a:noFill/>
        </p:spPr>
        <p:txBody>
          <a:bodyPr wrap="square" rtlCol="0">
            <a:spAutoFit/>
          </a:bodyPr>
          <a:lstStyle/>
          <a:p>
            <a:pPr algn="ctr"/>
            <a:r>
              <a:rPr lang="en-US" b="1" dirty="0">
                <a:solidFill>
                  <a:prstClr val="black"/>
                </a:solidFill>
              </a:rPr>
              <a:t>Organization B</a:t>
            </a:r>
          </a:p>
        </p:txBody>
      </p:sp>
      <p:sp>
        <p:nvSpPr>
          <p:cNvPr id="22" name="TextBox 21"/>
          <p:cNvSpPr txBox="1"/>
          <p:nvPr/>
        </p:nvSpPr>
        <p:spPr>
          <a:xfrm>
            <a:off x="5352356" y="1665865"/>
            <a:ext cx="1760697" cy="1749713"/>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23" name="TextBox 22"/>
          <p:cNvSpPr txBox="1"/>
          <p:nvPr/>
        </p:nvSpPr>
        <p:spPr>
          <a:xfrm>
            <a:off x="5539278" y="2683588"/>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Proprietary Dataset C</a:t>
            </a:r>
          </a:p>
        </p:txBody>
      </p:sp>
      <p:sp>
        <p:nvSpPr>
          <p:cNvPr id="25" name="TextBox 24"/>
          <p:cNvSpPr txBox="1"/>
          <p:nvPr/>
        </p:nvSpPr>
        <p:spPr>
          <a:xfrm>
            <a:off x="5444278" y="3355106"/>
            <a:ext cx="1679549" cy="369332"/>
          </a:xfrm>
          <a:prstGeom prst="rect">
            <a:avLst/>
          </a:prstGeom>
          <a:noFill/>
        </p:spPr>
        <p:txBody>
          <a:bodyPr wrap="square" rtlCol="0">
            <a:spAutoFit/>
          </a:bodyPr>
          <a:lstStyle/>
          <a:p>
            <a:pPr algn="ctr"/>
            <a:r>
              <a:rPr lang="en-US" b="1" dirty="0">
                <a:solidFill>
                  <a:prstClr val="black"/>
                </a:solidFill>
              </a:rPr>
              <a:t>Organization C</a:t>
            </a:r>
          </a:p>
        </p:txBody>
      </p:sp>
      <p:sp>
        <p:nvSpPr>
          <p:cNvPr id="31" name="Down Arrow 30"/>
          <p:cNvSpPr/>
          <p:nvPr/>
        </p:nvSpPr>
        <p:spPr>
          <a:xfrm rot="19163373">
            <a:off x="2542487" y="3769940"/>
            <a:ext cx="513969" cy="1299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Down Arrow 31"/>
          <p:cNvSpPr/>
          <p:nvPr/>
        </p:nvSpPr>
        <p:spPr>
          <a:xfrm>
            <a:off x="3906410" y="3808082"/>
            <a:ext cx="513969" cy="76169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3" name="Down Arrow 32"/>
          <p:cNvSpPr/>
          <p:nvPr/>
        </p:nvSpPr>
        <p:spPr>
          <a:xfrm rot="156429">
            <a:off x="6128412" y="3773282"/>
            <a:ext cx="513969" cy="796568"/>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6" name="TextBox 35"/>
          <p:cNvSpPr txBox="1"/>
          <p:nvPr/>
        </p:nvSpPr>
        <p:spPr>
          <a:xfrm>
            <a:off x="5364891" y="4675640"/>
            <a:ext cx="1668441" cy="577762"/>
          </a:xfrm>
          <a:prstGeom prst="rect">
            <a:avLst/>
          </a:prstGeom>
          <a:noFill/>
          <a:ln>
            <a:solidFill>
              <a:schemeClr val="tx1"/>
            </a:solidFill>
            <a:prstDash val="dash"/>
          </a:ln>
        </p:spPr>
        <p:txBody>
          <a:bodyPr wrap="square" rtlCol="0">
            <a:noAutofit/>
          </a:bodyPr>
          <a:lstStyle/>
          <a:p>
            <a:endParaRPr lang="en-US" dirty="0">
              <a:solidFill>
                <a:prstClr val="black"/>
              </a:solidFill>
            </a:endParaRPr>
          </a:p>
        </p:txBody>
      </p:sp>
      <p:sp>
        <p:nvSpPr>
          <p:cNvPr id="95" name="TextBox 94"/>
          <p:cNvSpPr txBox="1"/>
          <p:nvPr/>
        </p:nvSpPr>
        <p:spPr>
          <a:xfrm>
            <a:off x="2843808" y="4648330"/>
            <a:ext cx="2622932" cy="646331"/>
          </a:xfrm>
          <a:prstGeom prst="rect">
            <a:avLst/>
          </a:prstGeom>
          <a:noFill/>
        </p:spPr>
        <p:txBody>
          <a:bodyPr wrap="square" rtlCol="0">
            <a:spAutoFit/>
          </a:bodyPr>
          <a:lstStyle/>
          <a:p>
            <a:pPr algn="ctr"/>
            <a:r>
              <a:rPr lang="en-US" b="1" dirty="0">
                <a:solidFill>
                  <a:prstClr val="black"/>
                </a:solidFill>
              </a:rPr>
              <a:t>Aggregator</a:t>
            </a:r>
          </a:p>
          <a:p>
            <a:pPr algn="ctr"/>
            <a:r>
              <a:rPr lang="en-US" b="1" dirty="0" smtClean="0">
                <a:solidFill>
                  <a:prstClr val="black"/>
                </a:solidFill>
              </a:rPr>
              <a:t>(NREL)</a:t>
            </a:r>
            <a:endParaRPr lang="en-US" b="1" dirty="0">
              <a:solidFill>
                <a:prstClr val="black"/>
              </a:solidFill>
            </a:endParaRPr>
          </a:p>
        </p:txBody>
      </p:sp>
      <p:sp>
        <p:nvSpPr>
          <p:cNvPr id="96" name="TextBox 95"/>
          <p:cNvSpPr txBox="1"/>
          <p:nvPr/>
        </p:nvSpPr>
        <p:spPr>
          <a:xfrm>
            <a:off x="5364892" y="4647142"/>
            <a:ext cx="1668440" cy="646331"/>
          </a:xfrm>
          <a:prstGeom prst="rect">
            <a:avLst/>
          </a:prstGeom>
          <a:noFill/>
        </p:spPr>
        <p:txBody>
          <a:bodyPr wrap="square" rtlCol="0">
            <a:spAutoFit/>
          </a:bodyPr>
          <a:lstStyle/>
          <a:p>
            <a:pPr algn="ctr"/>
            <a:r>
              <a:rPr lang="en-US" b="1" dirty="0">
                <a:solidFill>
                  <a:prstClr val="black"/>
                </a:solidFill>
              </a:rPr>
              <a:t>Combination Analysis</a:t>
            </a:r>
          </a:p>
        </p:txBody>
      </p:sp>
      <p:sp>
        <p:nvSpPr>
          <p:cNvPr id="97" name="Down Arrow 96"/>
          <p:cNvSpPr/>
          <p:nvPr/>
        </p:nvSpPr>
        <p:spPr>
          <a:xfrm>
            <a:off x="5993520" y="5405082"/>
            <a:ext cx="513969" cy="352344"/>
          </a:xfrm>
          <a:prstGeom prst="downArrow">
            <a:avLst>
              <a:gd name="adj1" fmla="val 43488"/>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9" name="TextBox 108"/>
          <p:cNvSpPr txBox="1"/>
          <p:nvPr/>
        </p:nvSpPr>
        <p:spPr>
          <a:xfrm>
            <a:off x="2972877" y="5879179"/>
            <a:ext cx="2600014" cy="646331"/>
          </a:xfrm>
          <a:prstGeom prst="rect">
            <a:avLst/>
          </a:prstGeom>
          <a:noFill/>
        </p:spPr>
        <p:txBody>
          <a:bodyPr wrap="square" rtlCol="0">
            <a:spAutoFit/>
          </a:bodyPr>
          <a:lstStyle/>
          <a:p>
            <a:pPr algn="ctr"/>
            <a:r>
              <a:rPr lang="en-US" b="1" dirty="0">
                <a:solidFill>
                  <a:prstClr val="black"/>
                </a:solidFill>
              </a:rPr>
              <a:t>Aggregated Hypothesis Performance Metrics</a:t>
            </a:r>
          </a:p>
        </p:txBody>
      </p:sp>
      <p:sp>
        <p:nvSpPr>
          <p:cNvPr id="110" name="TextBox 109"/>
          <p:cNvSpPr txBox="1"/>
          <p:nvPr/>
        </p:nvSpPr>
        <p:spPr>
          <a:xfrm>
            <a:off x="-19190" y="3871113"/>
            <a:ext cx="2337675" cy="646331"/>
          </a:xfrm>
          <a:prstGeom prst="rect">
            <a:avLst/>
          </a:prstGeom>
          <a:noFill/>
        </p:spPr>
        <p:txBody>
          <a:bodyPr wrap="square" rtlCol="0">
            <a:spAutoFit/>
          </a:bodyPr>
          <a:lstStyle/>
          <a:p>
            <a:pPr algn="ctr"/>
            <a:r>
              <a:rPr lang="en-US" b="1" dirty="0">
                <a:solidFill>
                  <a:prstClr val="black"/>
                </a:solidFill>
              </a:rPr>
              <a:t>Hypothesis Performance Metrics</a:t>
            </a:r>
          </a:p>
        </p:txBody>
      </p:sp>
      <p:sp>
        <p:nvSpPr>
          <p:cNvPr id="167" name="TextBox 166"/>
          <p:cNvSpPr txBox="1"/>
          <p:nvPr/>
        </p:nvSpPr>
        <p:spPr>
          <a:xfrm>
            <a:off x="1250556" y="1887802"/>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8" name="TextBox 167"/>
          <p:cNvSpPr txBox="1"/>
          <p:nvPr/>
        </p:nvSpPr>
        <p:spPr>
          <a:xfrm>
            <a:off x="3354543" y="1856419"/>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sp>
        <p:nvSpPr>
          <p:cNvPr id="169" name="TextBox 168"/>
          <p:cNvSpPr txBox="1"/>
          <p:nvPr/>
        </p:nvSpPr>
        <p:spPr>
          <a:xfrm>
            <a:off x="5550118" y="1833126"/>
            <a:ext cx="1465471" cy="663984"/>
          </a:xfrm>
          <a:prstGeom prst="rect">
            <a:avLst/>
          </a:prstGeom>
          <a:noFill/>
          <a:ln>
            <a:solidFill>
              <a:schemeClr val="tx1"/>
            </a:solidFill>
            <a:prstDash val="solid"/>
          </a:ln>
        </p:spPr>
        <p:txBody>
          <a:bodyPr wrap="square" rtlCol="0">
            <a:noAutofit/>
          </a:bodyPr>
          <a:lstStyle/>
          <a:p>
            <a:pPr algn="ctr"/>
            <a:r>
              <a:rPr lang="en-US" dirty="0">
                <a:solidFill>
                  <a:prstClr val="black"/>
                </a:solidFill>
              </a:rPr>
              <a:t>Analysis Definition Y</a:t>
            </a:r>
          </a:p>
        </p:txBody>
      </p:sp>
      <p:grpSp>
        <p:nvGrpSpPr>
          <p:cNvPr id="170" name="Group 169"/>
          <p:cNvGrpSpPr/>
          <p:nvPr/>
        </p:nvGrpSpPr>
        <p:grpSpPr>
          <a:xfrm>
            <a:off x="5662498" y="5808885"/>
            <a:ext cx="1094355" cy="931382"/>
            <a:chOff x="3879186" y="5658399"/>
            <a:chExt cx="1094355" cy="931382"/>
          </a:xfrm>
        </p:grpSpPr>
        <p:grpSp>
          <p:nvGrpSpPr>
            <p:cNvPr id="171" name="Group 170"/>
            <p:cNvGrpSpPr/>
            <p:nvPr/>
          </p:nvGrpSpPr>
          <p:grpSpPr>
            <a:xfrm>
              <a:off x="3879186" y="5658399"/>
              <a:ext cx="1094355" cy="931382"/>
              <a:chOff x="-2527003" y="836265"/>
              <a:chExt cx="1216926" cy="1136506"/>
            </a:xfrm>
          </p:grpSpPr>
          <p:grpSp>
            <p:nvGrpSpPr>
              <p:cNvPr id="177" name="Group 176"/>
              <p:cNvGrpSpPr/>
              <p:nvPr/>
            </p:nvGrpSpPr>
            <p:grpSpPr>
              <a:xfrm>
                <a:off x="-2519099" y="836265"/>
                <a:ext cx="1209022" cy="1136506"/>
                <a:chOff x="-2519099" y="836265"/>
                <a:chExt cx="1209022" cy="1136506"/>
              </a:xfrm>
            </p:grpSpPr>
            <p:sp>
              <p:nvSpPr>
                <p:cNvPr id="183" name="TextBox 18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4" name="TextBox 18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5" name="TextBox 18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6" name="TextBox 18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78" name="Group 177"/>
              <p:cNvGrpSpPr/>
              <p:nvPr/>
            </p:nvGrpSpPr>
            <p:grpSpPr>
              <a:xfrm rot="16200000">
                <a:off x="-2480014" y="799591"/>
                <a:ext cx="1122948" cy="1216926"/>
                <a:chOff x="-2519099" y="836265"/>
                <a:chExt cx="1209025" cy="1136508"/>
              </a:xfrm>
            </p:grpSpPr>
            <p:sp>
              <p:nvSpPr>
                <p:cNvPr id="179" name="TextBox 17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0" name="TextBox 17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1" name="TextBox 18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82" name="TextBox 18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72" name="TextBox 171"/>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3" name="TextBox 172"/>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5" name="TextBox 17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176" name="TextBox 17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188" name="TextBox 187"/>
          <p:cNvSpPr txBox="1"/>
          <p:nvPr/>
        </p:nvSpPr>
        <p:spPr>
          <a:xfrm>
            <a:off x="1067718" y="548680"/>
            <a:ext cx="3214489" cy="369332"/>
          </a:xfrm>
          <a:prstGeom prst="rect">
            <a:avLst/>
          </a:prstGeom>
          <a:noFill/>
        </p:spPr>
        <p:txBody>
          <a:bodyPr wrap="square" rtlCol="0">
            <a:spAutoFit/>
          </a:bodyPr>
          <a:lstStyle/>
          <a:p>
            <a:pPr algn="ctr"/>
            <a:r>
              <a:rPr lang="en-US" b="1" dirty="0">
                <a:solidFill>
                  <a:prstClr val="black"/>
                </a:solidFill>
              </a:rPr>
              <a:t>Hypothesis/Trial Methodology</a:t>
            </a:r>
          </a:p>
        </p:txBody>
      </p:sp>
      <p:grpSp>
        <p:nvGrpSpPr>
          <p:cNvPr id="189" name="Group 188"/>
          <p:cNvGrpSpPr/>
          <p:nvPr/>
        </p:nvGrpSpPr>
        <p:grpSpPr>
          <a:xfrm>
            <a:off x="4317984" y="530289"/>
            <a:ext cx="1094355" cy="931382"/>
            <a:chOff x="3879186" y="5658399"/>
            <a:chExt cx="1094355" cy="931382"/>
          </a:xfrm>
        </p:grpSpPr>
        <p:grpSp>
          <p:nvGrpSpPr>
            <p:cNvPr id="190" name="Group 189"/>
            <p:cNvGrpSpPr/>
            <p:nvPr/>
          </p:nvGrpSpPr>
          <p:grpSpPr>
            <a:xfrm>
              <a:off x="3879186" y="5658399"/>
              <a:ext cx="1094355" cy="931382"/>
              <a:chOff x="-2527003" y="836265"/>
              <a:chExt cx="1216926" cy="1136506"/>
            </a:xfrm>
          </p:grpSpPr>
          <p:grpSp>
            <p:nvGrpSpPr>
              <p:cNvPr id="195" name="Group 194"/>
              <p:cNvGrpSpPr/>
              <p:nvPr/>
            </p:nvGrpSpPr>
            <p:grpSpPr>
              <a:xfrm>
                <a:off x="-2519099" y="836265"/>
                <a:ext cx="1209022" cy="1136506"/>
                <a:chOff x="-2519099" y="836265"/>
                <a:chExt cx="1209022" cy="1136506"/>
              </a:xfrm>
            </p:grpSpPr>
            <p:sp>
              <p:nvSpPr>
                <p:cNvPr id="244" name="TextBox 243"/>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5" name="TextBox 244"/>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6" name="TextBox 245"/>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7" name="TextBox 246"/>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196" name="Group 195"/>
              <p:cNvGrpSpPr/>
              <p:nvPr/>
            </p:nvGrpSpPr>
            <p:grpSpPr>
              <a:xfrm rot="16200000">
                <a:off x="-2480014" y="799591"/>
                <a:ext cx="1122948" cy="1216926"/>
                <a:chOff x="-2519099" y="836265"/>
                <a:chExt cx="1209025" cy="1136508"/>
              </a:xfrm>
            </p:grpSpPr>
            <p:sp>
              <p:nvSpPr>
                <p:cNvPr id="197" name="TextBox 1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199" name="TextBox 198"/>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00" name="TextBox 199"/>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43" name="TextBox 242"/>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191" name="TextBox 190"/>
            <p:cNvSpPr txBox="1"/>
            <p:nvPr/>
          </p:nvSpPr>
          <p:spPr>
            <a:xfrm>
              <a:off x="3880362" y="6102362"/>
              <a:ext cx="543946" cy="487419"/>
            </a:xfrm>
            <a:prstGeom prst="rect">
              <a:avLst/>
            </a:prstGeom>
            <a:solidFill>
              <a:srgbClr val="FF0000">
                <a:alpha val="50000"/>
              </a:srgbClr>
            </a:solidFill>
            <a:ln>
              <a:noFill/>
              <a:prstDash val="solid"/>
            </a:ln>
          </p:spPr>
          <p:txBody>
            <a:bodyPr wrap="square" rtlCol="0">
              <a:noAutofit/>
            </a:bodyPr>
            <a:lstStyle/>
            <a:p>
              <a:pPr algn="ctr"/>
              <a:endParaRPr lang="en-US" dirty="0">
                <a:solidFill>
                  <a:prstClr val="black"/>
                </a:solidFill>
              </a:endParaRPr>
            </a:p>
          </p:txBody>
        </p:sp>
        <p:sp>
          <p:nvSpPr>
            <p:cNvPr id="192" name="TextBox 191"/>
            <p:cNvSpPr txBox="1"/>
            <p:nvPr/>
          </p:nvSpPr>
          <p:spPr>
            <a:xfrm>
              <a:off x="3879187" y="5658399"/>
              <a:ext cx="545122" cy="443963"/>
            </a:xfrm>
            <a:prstGeom prst="rect">
              <a:avLst/>
            </a:prstGeom>
            <a:solidFill>
              <a:srgbClr val="008000">
                <a:alpha val="50000"/>
              </a:srgbClr>
            </a:solidFill>
            <a:ln>
              <a:noFill/>
              <a:prstDash val="solid"/>
            </a:ln>
          </p:spPr>
          <p:txBody>
            <a:bodyPr wrap="square" rtlCol="0">
              <a:noAutofit/>
            </a:bodyPr>
            <a:lstStyle/>
            <a:p>
              <a:pPr algn="ctr"/>
              <a:endParaRPr lang="en-US" dirty="0">
                <a:solidFill>
                  <a:prstClr val="black"/>
                </a:solidFill>
              </a:endParaRPr>
            </a:p>
          </p:txBody>
        </p:sp>
        <p:sp>
          <p:nvSpPr>
            <p:cNvPr id="193" name="TextBox 192"/>
            <p:cNvSpPr txBox="1"/>
            <p:nvPr/>
          </p:nvSpPr>
          <p:spPr>
            <a:xfrm>
              <a:off x="4413075" y="5670747"/>
              <a:ext cx="545122" cy="443963"/>
            </a:xfrm>
            <a:prstGeom prst="rect">
              <a:avLst/>
            </a:prstGeom>
            <a:solidFill>
              <a:srgbClr val="FF6600">
                <a:alpha val="50000"/>
              </a:srgbClr>
            </a:solidFill>
            <a:ln>
              <a:noFill/>
              <a:prstDash val="solid"/>
            </a:ln>
          </p:spPr>
          <p:txBody>
            <a:bodyPr wrap="square" rtlCol="0">
              <a:noAutofit/>
            </a:bodyPr>
            <a:lstStyle/>
            <a:p>
              <a:pPr algn="ctr"/>
              <a:endParaRPr lang="en-US" dirty="0">
                <a:solidFill>
                  <a:prstClr val="black"/>
                </a:solidFill>
              </a:endParaRPr>
            </a:p>
          </p:txBody>
        </p:sp>
        <p:sp>
          <p:nvSpPr>
            <p:cNvPr id="194" name="TextBox 193"/>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48" name="Down Arrow 247"/>
          <p:cNvSpPr/>
          <p:nvPr/>
        </p:nvSpPr>
        <p:spPr>
          <a:xfrm rot="2252063">
            <a:off x="4050051" y="1282800"/>
            <a:ext cx="478396" cy="576589"/>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9" name="Down Arrow 248"/>
          <p:cNvSpPr/>
          <p:nvPr/>
        </p:nvSpPr>
        <p:spPr>
          <a:xfrm rot="4028519">
            <a:off x="3075833" y="434603"/>
            <a:ext cx="507099" cy="1886952"/>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7" name="Down Arrow 266"/>
          <p:cNvSpPr/>
          <p:nvPr/>
        </p:nvSpPr>
        <p:spPr>
          <a:xfrm rot="17445095">
            <a:off x="6146028" y="401568"/>
            <a:ext cx="478396" cy="1694681"/>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8" name="Down Arrow 267"/>
          <p:cNvSpPr/>
          <p:nvPr/>
        </p:nvSpPr>
        <p:spPr>
          <a:xfrm rot="18504035">
            <a:off x="5297295" y="1230934"/>
            <a:ext cx="552545" cy="632483"/>
          </a:xfrm>
          <a:prstGeom prst="downArrow">
            <a:avLst>
              <a:gd name="adj1" fmla="val 22113"/>
              <a:gd name="adj2" fmla="val 4499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85" name="Group 284"/>
          <p:cNvGrpSpPr/>
          <p:nvPr/>
        </p:nvGrpSpPr>
        <p:grpSpPr>
          <a:xfrm>
            <a:off x="2344357" y="3961533"/>
            <a:ext cx="548592" cy="482549"/>
            <a:chOff x="3879186" y="5658399"/>
            <a:chExt cx="1094355" cy="931382"/>
          </a:xfrm>
        </p:grpSpPr>
        <p:grpSp>
          <p:nvGrpSpPr>
            <p:cNvPr id="286" name="Group 285"/>
            <p:cNvGrpSpPr/>
            <p:nvPr/>
          </p:nvGrpSpPr>
          <p:grpSpPr>
            <a:xfrm>
              <a:off x="3879186" y="5658399"/>
              <a:ext cx="1094355" cy="931382"/>
              <a:chOff x="-2527003" y="836265"/>
              <a:chExt cx="1216926" cy="1136506"/>
            </a:xfrm>
          </p:grpSpPr>
          <p:grpSp>
            <p:nvGrpSpPr>
              <p:cNvPr id="291" name="Group 290"/>
              <p:cNvGrpSpPr/>
              <p:nvPr/>
            </p:nvGrpSpPr>
            <p:grpSpPr>
              <a:xfrm>
                <a:off x="-2519099" y="836265"/>
                <a:ext cx="1209022" cy="1136506"/>
                <a:chOff x="-2519099" y="836265"/>
                <a:chExt cx="1209022" cy="1136506"/>
              </a:xfrm>
            </p:grpSpPr>
            <p:sp>
              <p:nvSpPr>
                <p:cNvPr id="297" name="TextBox 296"/>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8" name="TextBox 297"/>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9" name="TextBox 298"/>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00" name="TextBox 299"/>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292" name="Group 291"/>
              <p:cNvGrpSpPr/>
              <p:nvPr/>
            </p:nvGrpSpPr>
            <p:grpSpPr>
              <a:xfrm rot="16200000">
                <a:off x="-2480014" y="799591"/>
                <a:ext cx="1122948" cy="1216926"/>
                <a:chOff x="-2519099" y="836265"/>
                <a:chExt cx="1209025" cy="1136508"/>
              </a:xfrm>
            </p:grpSpPr>
            <p:sp>
              <p:nvSpPr>
                <p:cNvPr id="293" name="TextBox 29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4" name="TextBox 29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5" name="TextBox 29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296" name="TextBox 295"/>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287" name="TextBox 286"/>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8" name="TextBox 287"/>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89" name="TextBox 288"/>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290" name="TextBox 289"/>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01" name="Group 300"/>
          <p:cNvGrpSpPr/>
          <p:nvPr/>
        </p:nvGrpSpPr>
        <p:grpSpPr>
          <a:xfrm>
            <a:off x="3907773" y="3934580"/>
            <a:ext cx="548592" cy="482549"/>
            <a:chOff x="3879186" y="5658399"/>
            <a:chExt cx="1094355" cy="931382"/>
          </a:xfrm>
        </p:grpSpPr>
        <p:grpSp>
          <p:nvGrpSpPr>
            <p:cNvPr id="302" name="Group 301"/>
            <p:cNvGrpSpPr/>
            <p:nvPr/>
          </p:nvGrpSpPr>
          <p:grpSpPr>
            <a:xfrm>
              <a:off x="3879186" y="5658399"/>
              <a:ext cx="1094355" cy="931382"/>
              <a:chOff x="-2527003" y="836265"/>
              <a:chExt cx="1216926" cy="1136506"/>
            </a:xfrm>
          </p:grpSpPr>
          <p:grpSp>
            <p:nvGrpSpPr>
              <p:cNvPr id="307" name="Group 306"/>
              <p:cNvGrpSpPr/>
              <p:nvPr/>
            </p:nvGrpSpPr>
            <p:grpSpPr>
              <a:xfrm>
                <a:off x="-2519099" y="836265"/>
                <a:ext cx="1209022" cy="1136506"/>
                <a:chOff x="-2519099" y="836265"/>
                <a:chExt cx="1209022" cy="1136506"/>
              </a:xfrm>
            </p:grpSpPr>
            <p:sp>
              <p:nvSpPr>
                <p:cNvPr id="313" name="TextBox 312"/>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4" name="TextBox 313"/>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5" name="TextBox 314"/>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6" name="TextBox 315"/>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08" name="Group 307"/>
              <p:cNvGrpSpPr/>
              <p:nvPr/>
            </p:nvGrpSpPr>
            <p:grpSpPr>
              <a:xfrm rot="16200000">
                <a:off x="-2480014" y="799591"/>
                <a:ext cx="1122948" cy="1216926"/>
                <a:chOff x="-2519099" y="836265"/>
                <a:chExt cx="1209025" cy="1136508"/>
              </a:xfrm>
            </p:grpSpPr>
            <p:sp>
              <p:nvSpPr>
                <p:cNvPr id="309" name="TextBox 30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0" name="TextBox 30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1" name="TextBox 31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12" name="TextBox 311"/>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03" name="TextBox 302"/>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4" name="TextBox 303"/>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5" name="TextBox 304"/>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06" name="TextBox 305"/>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17" name="Group 316"/>
          <p:cNvGrpSpPr/>
          <p:nvPr/>
        </p:nvGrpSpPr>
        <p:grpSpPr>
          <a:xfrm>
            <a:off x="6102453" y="3864078"/>
            <a:ext cx="548592" cy="482549"/>
            <a:chOff x="3879186" y="5658399"/>
            <a:chExt cx="1094355" cy="931382"/>
          </a:xfrm>
        </p:grpSpPr>
        <p:grpSp>
          <p:nvGrpSpPr>
            <p:cNvPr id="318" name="Group 317"/>
            <p:cNvGrpSpPr/>
            <p:nvPr/>
          </p:nvGrpSpPr>
          <p:grpSpPr>
            <a:xfrm>
              <a:off x="3879186" y="5658399"/>
              <a:ext cx="1094355" cy="931382"/>
              <a:chOff x="-2527003" y="836265"/>
              <a:chExt cx="1216926" cy="1136506"/>
            </a:xfrm>
          </p:grpSpPr>
          <p:grpSp>
            <p:nvGrpSpPr>
              <p:cNvPr id="323" name="Group 322"/>
              <p:cNvGrpSpPr/>
              <p:nvPr/>
            </p:nvGrpSpPr>
            <p:grpSpPr>
              <a:xfrm>
                <a:off x="-2519099" y="836265"/>
                <a:ext cx="1209022" cy="1136506"/>
                <a:chOff x="-2519099" y="836265"/>
                <a:chExt cx="1209022" cy="1136506"/>
              </a:xfrm>
            </p:grpSpPr>
            <p:sp>
              <p:nvSpPr>
                <p:cNvPr id="329" name="TextBox 328"/>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0" name="TextBox 329"/>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1" name="TextBox 330"/>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32" name="TextBox 331"/>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24" name="Group 323"/>
              <p:cNvGrpSpPr/>
              <p:nvPr/>
            </p:nvGrpSpPr>
            <p:grpSpPr>
              <a:xfrm rot="16200000">
                <a:off x="-2480014" y="799591"/>
                <a:ext cx="1122948" cy="1216926"/>
                <a:chOff x="-2519099" y="836265"/>
                <a:chExt cx="1209025" cy="1136508"/>
              </a:xfrm>
            </p:grpSpPr>
            <p:sp>
              <p:nvSpPr>
                <p:cNvPr id="325" name="TextBox 32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6" name="TextBox 32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7" name="TextBox 32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28" name="TextBox 327"/>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19" name="TextBox 318"/>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0" name="TextBox 319"/>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1" name="TextBox 320"/>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22" name="TextBox 321"/>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grpSp>
        <p:nvGrpSpPr>
          <p:cNvPr id="333" name="Group 332"/>
          <p:cNvGrpSpPr/>
          <p:nvPr/>
        </p:nvGrpSpPr>
        <p:grpSpPr>
          <a:xfrm>
            <a:off x="7718643" y="3908570"/>
            <a:ext cx="548592" cy="482549"/>
            <a:chOff x="3879186" y="5658399"/>
            <a:chExt cx="1094355" cy="931382"/>
          </a:xfrm>
        </p:grpSpPr>
        <p:grpSp>
          <p:nvGrpSpPr>
            <p:cNvPr id="334" name="Group 333"/>
            <p:cNvGrpSpPr/>
            <p:nvPr/>
          </p:nvGrpSpPr>
          <p:grpSpPr>
            <a:xfrm>
              <a:off x="3879186" y="5658399"/>
              <a:ext cx="1094355" cy="931382"/>
              <a:chOff x="-2527003" y="836265"/>
              <a:chExt cx="1216926" cy="1136506"/>
            </a:xfrm>
          </p:grpSpPr>
          <p:grpSp>
            <p:nvGrpSpPr>
              <p:cNvPr id="339" name="Group 338"/>
              <p:cNvGrpSpPr/>
              <p:nvPr/>
            </p:nvGrpSpPr>
            <p:grpSpPr>
              <a:xfrm>
                <a:off x="-2519099" y="836265"/>
                <a:ext cx="1209022" cy="1136506"/>
                <a:chOff x="-2519099" y="836265"/>
                <a:chExt cx="1209022" cy="1136506"/>
              </a:xfrm>
            </p:grpSpPr>
            <p:sp>
              <p:nvSpPr>
                <p:cNvPr id="345" name="TextBox 344"/>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6" name="TextBox 345"/>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7" name="TextBox 346"/>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8" name="TextBox 347"/>
                <p:cNvSpPr txBox="1"/>
                <p:nvPr/>
              </p:nvSpPr>
              <p:spPr>
                <a:xfrm>
                  <a:off x="-1611286"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nvGrpSpPr>
              <p:cNvPr id="340" name="Group 339"/>
              <p:cNvGrpSpPr/>
              <p:nvPr/>
            </p:nvGrpSpPr>
            <p:grpSpPr>
              <a:xfrm rot="16200000">
                <a:off x="-2480014" y="799591"/>
                <a:ext cx="1122948" cy="1216926"/>
                <a:chOff x="-2519099" y="836265"/>
                <a:chExt cx="1209025" cy="1136508"/>
              </a:xfrm>
            </p:grpSpPr>
            <p:sp>
              <p:nvSpPr>
                <p:cNvPr id="341" name="TextBox 340"/>
                <p:cNvSpPr txBox="1"/>
                <p:nvPr/>
              </p:nvSpPr>
              <p:spPr>
                <a:xfrm>
                  <a:off x="-2519099" y="836265"/>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2" name="TextBox 341"/>
                <p:cNvSpPr txBox="1"/>
                <p:nvPr/>
              </p:nvSpPr>
              <p:spPr>
                <a:xfrm>
                  <a:off x="-2217890" y="83626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3" name="TextBox 342"/>
                <p:cNvSpPr txBox="1"/>
                <p:nvPr/>
              </p:nvSpPr>
              <p:spPr>
                <a:xfrm>
                  <a:off x="-1914290" y="837486"/>
                  <a:ext cx="301209"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sp>
              <p:nvSpPr>
                <p:cNvPr id="344" name="TextBox 343"/>
                <p:cNvSpPr txBox="1"/>
                <p:nvPr/>
              </p:nvSpPr>
              <p:spPr>
                <a:xfrm>
                  <a:off x="-1611282" y="837488"/>
                  <a:ext cx="301208" cy="1135285"/>
                </a:xfrm>
                <a:prstGeom prst="rect">
                  <a:avLst/>
                </a:prstGeom>
                <a:noFill/>
                <a:ln>
                  <a:solidFill>
                    <a:schemeClr val="tx1"/>
                  </a:solidFill>
                  <a:prstDash val="solid"/>
                </a:ln>
              </p:spPr>
              <p:txBody>
                <a:bodyPr wrap="square" rtlCol="0">
                  <a:noAutofit/>
                </a:bodyPr>
                <a:lstStyle/>
                <a:p>
                  <a:pPr algn="ctr"/>
                  <a:endParaRPr lang="en-US" dirty="0">
                    <a:solidFill>
                      <a:prstClr val="black"/>
                    </a:solidFill>
                  </a:endParaRPr>
                </a:p>
              </p:txBody>
            </p:sp>
          </p:grpSp>
        </p:grpSp>
        <p:sp>
          <p:nvSpPr>
            <p:cNvPr id="335" name="TextBox 334"/>
            <p:cNvSpPr txBox="1"/>
            <p:nvPr/>
          </p:nvSpPr>
          <p:spPr>
            <a:xfrm>
              <a:off x="3880362" y="6102362"/>
              <a:ext cx="543946" cy="487419"/>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6" name="TextBox 335"/>
            <p:cNvSpPr txBox="1"/>
            <p:nvPr/>
          </p:nvSpPr>
          <p:spPr>
            <a:xfrm>
              <a:off x="3879187" y="5658399"/>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7" name="TextBox 336"/>
            <p:cNvSpPr txBox="1"/>
            <p:nvPr/>
          </p:nvSpPr>
          <p:spPr>
            <a:xfrm>
              <a:off x="4413075" y="5670747"/>
              <a:ext cx="545122" cy="443963"/>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sp>
          <p:nvSpPr>
            <p:cNvPr id="338" name="TextBox 337"/>
            <p:cNvSpPr txBox="1"/>
            <p:nvPr/>
          </p:nvSpPr>
          <p:spPr>
            <a:xfrm>
              <a:off x="4413075" y="6100223"/>
              <a:ext cx="545122" cy="489558"/>
            </a:xfrm>
            <a:prstGeom prst="rect">
              <a:avLst/>
            </a:prstGeom>
            <a:solidFill>
              <a:srgbClr val="3366FF">
                <a:alpha val="50000"/>
              </a:srgbClr>
            </a:solidFill>
            <a:ln>
              <a:noFill/>
              <a:prstDash val="solid"/>
            </a:ln>
          </p:spPr>
          <p:txBody>
            <a:bodyPr wrap="square" rtlCol="0">
              <a:noAutofit/>
            </a:bodyPr>
            <a:lstStyle/>
            <a:p>
              <a:pPr algn="ctr"/>
              <a:endParaRPr lang="en-US" dirty="0">
                <a:solidFill>
                  <a:prstClr val="black"/>
                </a:solidFill>
              </a:endParaRPr>
            </a:p>
          </p:txBody>
        </p:sp>
      </p:grpSp>
      <p:sp>
        <p:nvSpPr>
          <p:cNvPr id="2" name="TextBox 1"/>
          <p:cNvSpPr txBox="1"/>
          <p:nvPr/>
        </p:nvSpPr>
        <p:spPr>
          <a:xfrm>
            <a:off x="287592" y="5879179"/>
            <a:ext cx="2551597" cy="646331"/>
          </a:xfrm>
          <a:prstGeom prst="rect">
            <a:avLst/>
          </a:prstGeom>
          <a:noFill/>
          <a:ln>
            <a:solidFill>
              <a:srgbClr val="00B050"/>
            </a:solidFill>
            <a:prstDash val="dash"/>
          </a:ln>
        </p:spPr>
        <p:txBody>
          <a:bodyPr wrap="square" rtlCol="0">
            <a:spAutoFit/>
          </a:bodyPr>
          <a:lstStyle/>
          <a:p>
            <a:pPr algn="ctr"/>
            <a:r>
              <a:rPr lang="en-GB" b="1" dirty="0">
                <a:solidFill>
                  <a:srgbClr val="00B050"/>
                </a:solidFill>
              </a:rPr>
              <a:t>How well did the trial method perform?</a:t>
            </a:r>
          </a:p>
        </p:txBody>
      </p:sp>
      <p:sp>
        <p:nvSpPr>
          <p:cNvPr id="131" name="TextBox 6"/>
          <p:cNvSpPr txBox="1">
            <a:spLocks noChangeArrowheads="1"/>
          </p:cNvSpPr>
          <p:nvPr/>
        </p:nvSpPr>
        <p:spPr bwMode="auto">
          <a:xfrm>
            <a:off x="-36512" y="-8310"/>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PCWG-Share-X: </a:t>
            </a:r>
            <a:r>
              <a:rPr lang="en-GB" altLang="en-US" sz="3000" b="1" dirty="0" smtClean="0">
                <a:solidFill>
                  <a:srgbClr val="00B0F0"/>
                </a:solidFill>
              </a:rPr>
              <a:t>Data Flow</a:t>
            </a:r>
            <a:endParaRPr lang="en-GB" altLang="en-US" sz="3000" b="1" dirty="0">
              <a:solidFill>
                <a:srgbClr val="00B0F0"/>
              </a:solidFill>
            </a:endParaRPr>
          </a:p>
        </p:txBody>
      </p:sp>
    </p:spTree>
    <p:extLst>
      <p:ext uri="{BB962C8B-B14F-4D97-AF65-F5344CB8AC3E}">
        <p14:creationId xmlns:p14="http://schemas.microsoft.com/office/powerpoint/2010/main" val="224718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67708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6"/>
          <p:cNvSpPr txBox="1">
            <a:spLocks noChangeArrowheads="1"/>
          </p:cNvSpPr>
          <p:nvPr/>
        </p:nvSpPr>
        <p:spPr bwMode="auto">
          <a:xfrm>
            <a:off x="-36512" y="207714"/>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000" b="1" dirty="0" smtClean="0">
                <a:solidFill>
                  <a:srgbClr val="00B0F0"/>
                </a:solidFill>
              </a:rPr>
              <a:t>PCWG-Share-X: </a:t>
            </a:r>
            <a:r>
              <a:rPr lang="en-GB" altLang="en-US" sz="3000" b="1" dirty="0" smtClean="0">
                <a:solidFill>
                  <a:srgbClr val="00B0F0"/>
                </a:solidFill>
              </a:rPr>
              <a:t>Error Metric Definitions</a:t>
            </a:r>
            <a:endParaRPr lang="en-GB" sz="3000" b="1" dirty="0">
              <a:solidFill>
                <a:srgbClr val="00B0F0"/>
              </a:solidFill>
            </a:endParaRPr>
          </a:p>
        </p:txBody>
      </p:sp>
      <p:sp>
        <p:nvSpPr>
          <p:cNvPr id="4" name="TextBox 3"/>
          <p:cNvSpPr txBox="1"/>
          <p:nvPr/>
        </p:nvSpPr>
        <p:spPr>
          <a:xfrm>
            <a:off x="269463" y="6237312"/>
            <a:ext cx="8605073" cy="430887"/>
          </a:xfrm>
          <a:prstGeom prst="rect">
            <a:avLst/>
          </a:prstGeom>
          <a:noFill/>
        </p:spPr>
        <p:txBody>
          <a:bodyPr wrap="square" rtlCol="0">
            <a:spAutoFit/>
          </a:bodyPr>
          <a:lstStyle/>
          <a:p>
            <a:pPr algn="ctr"/>
            <a:r>
              <a:rPr lang="en-GB" sz="2200" b="1" dirty="0">
                <a:solidFill>
                  <a:srgbClr val="00B0F0"/>
                </a:solidFill>
              </a:rPr>
              <a:t>See PCWG-Share-01 Definition Document for Further Details</a:t>
            </a:r>
          </a:p>
        </p:txBody>
      </p:sp>
      <p:sp>
        <p:nvSpPr>
          <p:cNvPr id="2" name="TextBox 1"/>
          <p:cNvSpPr txBox="1"/>
          <p:nvPr/>
        </p:nvSpPr>
        <p:spPr>
          <a:xfrm>
            <a:off x="395536" y="4787860"/>
            <a:ext cx="8352928" cy="430887"/>
          </a:xfrm>
          <a:prstGeom prst="rect">
            <a:avLst/>
          </a:prstGeom>
          <a:noFill/>
        </p:spPr>
        <p:txBody>
          <a:bodyPr wrap="square" rtlCol="0">
            <a:spAutoFit/>
          </a:bodyPr>
          <a:lstStyle/>
          <a:p>
            <a:pPr algn="ctr"/>
            <a:r>
              <a:rPr lang="en-GB" sz="2200" b="1" dirty="0" smtClean="0">
                <a:solidFill>
                  <a:srgbClr val="00B050"/>
                </a:solidFill>
              </a:rPr>
              <a:t>For NME to be zero a method must be right on average</a:t>
            </a:r>
            <a:endParaRPr lang="en-GB" sz="2200" b="1" dirty="0">
              <a:solidFill>
                <a:srgbClr val="00B050"/>
              </a:solidFill>
            </a:endParaRPr>
          </a:p>
        </p:txBody>
      </p:sp>
      <p:sp>
        <p:nvSpPr>
          <p:cNvPr id="6" name="TextBox 5"/>
          <p:cNvSpPr txBox="1"/>
          <p:nvPr/>
        </p:nvSpPr>
        <p:spPr>
          <a:xfrm>
            <a:off x="395536" y="5371147"/>
            <a:ext cx="8352928" cy="430887"/>
          </a:xfrm>
          <a:prstGeom prst="rect">
            <a:avLst/>
          </a:prstGeom>
          <a:noFill/>
        </p:spPr>
        <p:txBody>
          <a:bodyPr wrap="square" rtlCol="0">
            <a:spAutoFit/>
          </a:bodyPr>
          <a:lstStyle/>
          <a:p>
            <a:pPr algn="ctr"/>
            <a:r>
              <a:rPr lang="en-GB" sz="2200" b="1" dirty="0" smtClean="0">
                <a:solidFill>
                  <a:srgbClr val="00B050"/>
                </a:solidFill>
              </a:rPr>
              <a:t>For NMAE to be zero a method must be right all the time</a:t>
            </a:r>
            <a:endParaRPr lang="en-GB" sz="2200" b="1" dirty="0">
              <a:solidFill>
                <a:srgbClr val="00B050"/>
              </a:solidFill>
            </a:endParaRPr>
          </a:p>
        </p:txBody>
      </p:sp>
    </p:spTree>
    <p:extLst>
      <p:ext uri="{BB962C8B-B14F-4D97-AF65-F5344CB8AC3E}">
        <p14:creationId xmlns:p14="http://schemas.microsoft.com/office/powerpoint/2010/main" val="2727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9300" y="880054"/>
            <a:ext cx="8255000" cy="1200329"/>
          </a:xfrm>
          <a:prstGeom prst="rect">
            <a:avLst/>
          </a:prstGeom>
        </p:spPr>
        <p:txBody>
          <a:bodyPr wrap="square">
            <a:spAutoFit/>
          </a:bodyPr>
          <a:lstStyle/>
          <a:p>
            <a:r>
              <a:rPr lang="en-GB" b="1" dirty="0" smtClean="0"/>
              <a:t>PCWG-Share-1</a:t>
            </a:r>
            <a:endParaRPr lang="en-GB" dirty="0" smtClean="0"/>
          </a:p>
          <a:p>
            <a:pPr marL="285750" indent="-285750">
              <a:buFont typeface="Arial" panose="020B0604020202020204" pitchFamily="34" charset="0"/>
              <a:buChar char="•"/>
            </a:pPr>
            <a:r>
              <a:rPr lang="en-GB" dirty="0" smtClean="0"/>
              <a:t>≈50 participant datasets (4 remote sensing datasets)</a:t>
            </a:r>
          </a:p>
          <a:p>
            <a:pPr marL="285750" indent="-285750">
              <a:buFont typeface="Arial" panose="020B0604020202020204" pitchFamily="34" charset="0"/>
              <a:buChar char="•"/>
            </a:pPr>
            <a:r>
              <a:rPr lang="en-GB" dirty="0" smtClean="0"/>
              <a:t>3 method tested (REWS, IEC Turbulence Correction &amp; Power Deviation Matrix)</a:t>
            </a:r>
          </a:p>
          <a:p>
            <a:pPr marL="285750" indent="-285750">
              <a:buFont typeface="Arial" panose="020B0604020202020204" pitchFamily="34" charset="0"/>
              <a:buChar char="•"/>
            </a:pPr>
            <a:r>
              <a:rPr lang="en-GB" b="1" dirty="0" smtClean="0"/>
              <a:t>Calculation Issues: Interpolation Errors and Erroneous Outliers</a:t>
            </a:r>
          </a:p>
        </p:txBody>
      </p:sp>
      <p:sp>
        <p:nvSpPr>
          <p:cNvPr id="6" name="TextBox 6"/>
          <p:cNvSpPr txBox="1">
            <a:spLocks noChangeArrowheads="1"/>
          </p:cNvSpPr>
          <p:nvPr/>
        </p:nvSpPr>
        <p:spPr bwMode="auto">
          <a:xfrm>
            <a:off x="0" y="194240"/>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PCWG-Share-X Timeline</a:t>
            </a:r>
            <a:endParaRPr lang="en-GB" altLang="en-US" sz="3200" b="1" dirty="0"/>
          </a:p>
        </p:txBody>
      </p:sp>
      <p:cxnSp>
        <p:nvCxnSpPr>
          <p:cNvPr id="9" name="Straight Arrow Connector 8"/>
          <p:cNvCxnSpPr/>
          <p:nvPr/>
        </p:nvCxnSpPr>
        <p:spPr>
          <a:xfrm>
            <a:off x="685800" y="796571"/>
            <a:ext cx="0" cy="5704644"/>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755" y="1090553"/>
            <a:ext cx="715555" cy="646331"/>
          </a:xfrm>
          <a:prstGeom prst="rect">
            <a:avLst/>
          </a:prstGeom>
        </p:spPr>
        <p:txBody>
          <a:bodyPr wrap="square">
            <a:spAutoFit/>
          </a:bodyPr>
          <a:lstStyle/>
          <a:p>
            <a:pPr algn="ctr"/>
            <a:r>
              <a:rPr lang="en-GB" b="1" dirty="0" smtClean="0"/>
              <a:t>Dec 2015</a:t>
            </a:r>
            <a:endParaRPr lang="en-GB" dirty="0"/>
          </a:p>
        </p:txBody>
      </p:sp>
      <p:sp>
        <p:nvSpPr>
          <p:cNvPr id="12" name="Rectangle 11"/>
          <p:cNvSpPr/>
          <p:nvPr/>
        </p:nvSpPr>
        <p:spPr>
          <a:xfrm>
            <a:off x="-29755" y="2708920"/>
            <a:ext cx="715555" cy="646331"/>
          </a:xfrm>
          <a:prstGeom prst="rect">
            <a:avLst/>
          </a:prstGeom>
        </p:spPr>
        <p:txBody>
          <a:bodyPr wrap="square">
            <a:spAutoFit/>
          </a:bodyPr>
          <a:lstStyle/>
          <a:p>
            <a:pPr algn="ctr"/>
            <a:r>
              <a:rPr lang="en-GB" b="1" dirty="0" smtClean="0"/>
              <a:t>Sept2016</a:t>
            </a:r>
            <a:endParaRPr lang="en-GB" dirty="0"/>
          </a:p>
        </p:txBody>
      </p:sp>
      <p:sp>
        <p:nvSpPr>
          <p:cNvPr id="13" name="Rectangle 12"/>
          <p:cNvSpPr/>
          <p:nvPr/>
        </p:nvSpPr>
        <p:spPr>
          <a:xfrm>
            <a:off x="-55156" y="4832819"/>
            <a:ext cx="779056" cy="923330"/>
          </a:xfrm>
          <a:prstGeom prst="rect">
            <a:avLst/>
          </a:prstGeom>
        </p:spPr>
        <p:txBody>
          <a:bodyPr wrap="square">
            <a:spAutoFit/>
          </a:bodyPr>
          <a:lstStyle/>
          <a:p>
            <a:pPr algn="ctr"/>
            <a:r>
              <a:rPr lang="en-GB" b="1" dirty="0" smtClean="0"/>
              <a:t>Oct to</a:t>
            </a:r>
          </a:p>
          <a:p>
            <a:pPr algn="ctr"/>
            <a:r>
              <a:rPr lang="en-GB" b="1" dirty="0" smtClean="0"/>
              <a:t>Dec</a:t>
            </a:r>
          </a:p>
          <a:p>
            <a:pPr algn="ctr"/>
            <a:r>
              <a:rPr lang="en-GB" b="1" dirty="0" smtClean="0"/>
              <a:t>2016</a:t>
            </a:r>
            <a:endParaRPr lang="en-GB" dirty="0"/>
          </a:p>
        </p:txBody>
      </p:sp>
      <p:sp>
        <p:nvSpPr>
          <p:cNvPr id="14" name="Rectangle 13"/>
          <p:cNvSpPr/>
          <p:nvPr/>
        </p:nvSpPr>
        <p:spPr>
          <a:xfrm>
            <a:off x="711200" y="2420888"/>
            <a:ext cx="8432800" cy="2031325"/>
          </a:xfrm>
          <a:prstGeom prst="rect">
            <a:avLst/>
          </a:prstGeom>
        </p:spPr>
        <p:txBody>
          <a:bodyPr wrap="square">
            <a:spAutoFit/>
          </a:bodyPr>
          <a:lstStyle/>
          <a:p>
            <a:r>
              <a:rPr lang="en-GB" b="1" dirty="0" smtClean="0"/>
              <a:t>PCWG-Share-1.1</a:t>
            </a:r>
            <a:endParaRPr lang="en-GB" dirty="0" smtClean="0"/>
          </a:p>
          <a:p>
            <a:pPr marL="285750" indent="-285750">
              <a:buFont typeface="Arial" panose="020B0604020202020204" pitchFamily="34" charset="0"/>
              <a:buChar char="•"/>
            </a:pPr>
            <a:r>
              <a:rPr lang="en-GB" b="1" dirty="0" smtClean="0"/>
              <a:t>Objective:  to iron out the issues experienced during PCWG-Share-1</a:t>
            </a:r>
          </a:p>
          <a:p>
            <a:pPr marL="285750" indent="-285750">
              <a:buFont typeface="Arial" panose="020B0604020202020204" pitchFamily="34" charset="0"/>
              <a:buChar char="•"/>
            </a:pPr>
            <a:r>
              <a:rPr lang="en-GB" dirty="0" smtClean="0"/>
              <a:t>Two week turn-around</a:t>
            </a:r>
          </a:p>
          <a:p>
            <a:pPr marL="285750" indent="-285750">
              <a:buFont typeface="Arial" panose="020B0604020202020204" pitchFamily="34" charset="0"/>
              <a:buChar char="•"/>
            </a:pPr>
            <a:r>
              <a:rPr lang="en-GB" dirty="0" smtClean="0"/>
              <a:t>≈</a:t>
            </a:r>
            <a:r>
              <a:rPr lang="en-GB" dirty="0" smtClean="0"/>
              <a:t>44 participant datasets (11 remote sensing datasets)</a:t>
            </a:r>
          </a:p>
          <a:p>
            <a:pPr marL="285750" indent="-285750">
              <a:buFont typeface="Arial" panose="020B0604020202020204" pitchFamily="34" charset="0"/>
              <a:buChar char="•"/>
            </a:pPr>
            <a:r>
              <a:rPr lang="en-GB" dirty="0" smtClean="0"/>
              <a:t>Same 3 method tested (REWS, IEC Turbulence Correction &amp; Power Deviation Matrix)</a:t>
            </a:r>
          </a:p>
          <a:p>
            <a:pPr marL="285750" indent="-285750">
              <a:buFont typeface="Arial" panose="020B0604020202020204" pitchFamily="34" charset="0"/>
              <a:buChar char="•"/>
            </a:pPr>
            <a:r>
              <a:rPr lang="en-GB" dirty="0" smtClean="0"/>
              <a:t>Streamlined participation process</a:t>
            </a:r>
          </a:p>
          <a:p>
            <a:pPr marL="285750" indent="-285750">
              <a:buFont typeface="Arial" panose="020B0604020202020204" pitchFamily="34" charset="0"/>
              <a:buChar char="•"/>
            </a:pPr>
            <a:r>
              <a:rPr lang="en-GB" b="1" dirty="0" smtClean="0"/>
              <a:t>PCWG-Share-1 Calculation Issues Resolved</a:t>
            </a:r>
          </a:p>
        </p:txBody>
      </p:sp>
      <p:sp>
        <p:nvSpPr>
          <p:cNvPr id="15" name="Rectangle 14"/>
          <p:cNvSpPr/>
          <p:nvPr/>
        </p:nvSpPr>
        <p:spPr>
          <a:xfrm>
            <a:off x="749300" y="4864891"/>
            <a:ext cx="8432800" cy="1477328"/>
          </a:xfrm>
          <a:prstGeom prst="rect">
            <a:avLst/>
          </a:prstGeom>
        </p:spPr>
        <p:txBody>
          <a:bodyPr wrap="square">
            <a:spAutoFit/>
          </a:bodyPr>
          <a:lstStyle/>
          <a:p>
            <a:r>
              <a:rPr lang="en-GB" b="1" dirty="0" smtClean="0"/>
              <a:t>PCWG-Share-2</a:t>
            </a:r>
          </a:p>
          <a:p>
            <a:pPr marL="285750" indent="-285750">
              <a:buFont typeface="Arial" panose="020B0604020202020204" pitchFamily="34" charset="0"/>
              <a:buChar char="•"/>
            </a:pPr>
            <a:r>
              <a:rPr lang="en-GB" b="1" dirty="0"/>
              <a:t>Objective:  </a:t>
            </a:r>
            <a:r>
              <a:rPr lang="en-GB" b="1" dirty="0" smtClean="0"/>
              <a:t>to test more methods and expand to more datasets</a:t>
            </a:r>
            <a:endParaRPr lang="en-GB" dirty="0" smtClean="0"/>
          </a:p>
          <a:p>
            <a:pPr marL="285750" indent="-285750">
              <a:buFont typeface="Arial" panose="020B0604020202020204" pitchFamily="34" charset="0"/>
              <a:buChar char="•"/>
            </a:pPr>
            <a:r>
              <a:rPr lang="en-GB" b="1" dirty="0" smtClean="0"/>
              <a:t>Target</a:t>
            </a:r>
            <a:r>
              <a:rPr lang="en-GB" dirty="0" smtClean="0"/>
              <a:t>: 100 participant datasets (25 remote sensing datasets)</a:t>
            </a:r>
          </a:p>
          <a:p>
            <a:pPr marL="285750" indent="-285750">
              <a:buFont typeface="Arial" panose="020B0604020202020204" pitchFamily="34" charset="0"/>
              <a:buChar char="•"/>
            </a:pPr>
            <a:r>
              <a:rPr lang="en-GB" dirty="0" smtClean="0"/>
              <a:t>Additional methods to be tested e.g. 3D Power Deviation Matrix &amp; REWS with </a:t>
            </a:r>
            <a:r>
              <a:rPr lang="en-GB" dirty="0" err="1" smtClean="0"/>
              <a:t>Upflow</a:t>
            </a:r>
            <a:endParaRPr lang="en-GB" dirty="0" smtClean="0"/>
          </a:p>
          <a:p>
            <a:pPr marL="285750" indent="-285750">
              <a:buFont typeface="Arial" panose="020B0604020202020204" pitchFamily="34" charset="0"/>
              <a:buChar char="•"/>
            </a:pPr>
            <a:r>
              <a:rPr lang="en-GB" dirty="0" smtClean="0"/>
              <a:t>Refined results analysis</a:t>
            </a:r>
          </a:p>
        </p:txBody>
      </p:sp>
    </p:spTree>
    <p:extLst>
      <p:ext uri="{BB962C8B-B14F-4D97-AF65-F5344CB8AC3E}">
        <p14:creationId xmlns:p14="http://schemas.microsoft.com/office/powerpoint/2010/main" val="360074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0" y="845607"/>
            <a:ext cx="8928992" cy="5952663"/>
          </a:xfrm>
          <a:prstGeom prst="rect">
            <a:avLst/>
          </a:prstGeom>
        </p:spPr>
      </p:pic>
      <p:sp>
        <p:nvSpPr>
          <p:cNvPr id="7" name="TextBox 6"/>
          <p:cNvSpPr txBox="1">
            <a:spLocks noChangeArrowheads="1"/>
          </p:cNvSpPr>
          <p:nvPr/>
        </p:nvSpPr>
        <p:spPr bwMode="auto">
          <a:xfrm>
            <a:off x="-36512" y="203439"/>
            <a:ext cx="91440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800" b="1" dirty="0">
                <a:solidFill>
                  <a:srgbClr val="00B0F0"/>
                </a:solidFill>
              </a:rPr>
              <a:t>PCWG-Share-1 vs PCWG-Share-1.</a:t>
            </a:r>
            <a:endParaRPr lang="en-GB" altLang="en-US" sz="2800" b="1" dirty="0"/>
          </a:p>
        </p:txBody>
      </p:sp>
      <p:sp>
        <p:nvSpPr>
          <p:cNvPr id="4" name="Rounded Rectangle 3"/>
          <p:cNvSpPr/>
          <p:nvPr/>
        </p:nvSpPr>
        <p:spPr>
          <a:xfrm>
            <a:off x="683568" y="5392970"/>
            <a:ext cx="612068" cy="657815"/>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 name="TextBox 4"/>
          <p:cNvSpPr txBox="1"/>
          <p:nvPr/>
        </p:nvSpPr>
        <p:spPr>
          <a:xfrm>
            <a:off x="767675" y="2755536"/>
            <a:ext cx="3228262" cy="923330"/>
          </a:xfrm>
          <a:prstGeom prst="rect">
            <a:avLst/>
          </a:prstGeom>
          <a:noFill/>
        </p:spPr>
        <p:txBody>
          <a:bodyPr wrap="square" rtlCol="0">
            <a:spAutoFit/>
          </a:bodyPr>
          <a:lstStyle/>
          <a:p>
            <a:pPr algn="ctr"/>
            <a:r>
              <a:rPr lang="en-GB" b="1" u="sng" dirty="0" smtClean="0">
                <a:solidFill>
                  <a:srgbClr val="FF0000"/>
                </a:solidFill>
              </a:rPr>
              <a:t>Erroneous Outliers</a:t>
            </a:r>
            <a:r>
              <a:rPr lang="en-GB" b="1" dirty="0" smtClean="0">
                <a:solidFill>
                  <a:srgbClr val="FF0000"/>
                </a:solidFill>
              </a:rPr>
              <a:t>: unexpectedly </a:t>
            </a:r>
            <a:r>
              <a:rPr lang="en-GB" b="1" dirty="0">
                <a:solidFill>
                  <a:srgbClr val="FF0000"/>
                </a:solidFill>
              </a:rPr>
              <a:t>large errors for baseline inner </a:t>
            </a:r>
            <a:r>
              <a:rPr lang="en-GB" b="1" dirty="0" smtClean="0">
                <a:solidFill>
                  <a:srgbClr val="FF0000"/>
                </a:solidFill>
              </a:rPr>
              <a:t>range</a:t>
            </a:r>
            <a:endParaRPr lang="en-GB" b="1" dirty="0">
              <a:solidFill>
                <a:srgbClr val="FF0000"/>
              </a:solidFill>
            </a:endParaRPr>
          </a:p>
        </p:txBody>
      </p:sp>
      <p:sp>
        <p:nvSpPr>
          <p:cNvPr id="12" name="Rounded Rectangle 11"/>
          <p:cNvSpPr/>
          <p:nvPr/>
        </p:nvSpPr>
        <p:spPr>
          <a:xfrm>
            <a:off x="2843808" y="5216425"/>
            <a:ext cx="924006" cy="84013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 name="TextBox 12"/>
          <p:cNvSpPr txBox="1"/>
          <p:nvPr/>
        </p:nvSpPr>
        <p:spPr>
          <a:xfrm>
            <a:off x="1619672" y="4002423"/>
            <a:ext cx="2448272" cy="923330"/>
          </a:xfrm>
          <a:prstGeom prst="rect">
            <a:avLst/>
          </a:prstGeom>
          <a:noFill/>
        </p:spPr>
        <p:txBody>
          <a:bodyPr wrap="square" rtlCol="0">
            <a:spAutoFit/>
          </a:bodyPr>
          <a:lstStyle/>
          <a:p>
            <a:pPr algn="ctr"/>
            <a:r>
              <a:rPr lang="en-GB" b="1" u="sng" dirty="0" smtClean="0">
                <a:solidFill>
                  <a:srgbClr val="FF0000"/>
                </a:solidFill>
              </a:rPr>
              <a:t>Interpolation Issue</a:t>
            </a:r>
            <a:r>
              <a:rPr lang="en-GB" b="1" dirty="0" smtClean="0">
                <a:solidFill>
                  <a:srgbClr val="FF0000"/>
                </a:solidFill>
              </a:rPr>
              <a:t>: Smaller </a:t>
            </a:r>
            <a:r>
              <a:rPr lang="en-GB" b="1" dirty="0">
                <a:solidFill>
                  <a:srgbClr val="FF0000"/>
                </a:solidFill>
              </a:rPr>
              <a:t>inner baseline errors still </a:t>
            </a:r>
            <a:r>
              <a:rPr lang="en-GB" b="1" dirty="0" smtClean="0">
                <a:solidFill>
                  <a:srgbClr val="FF0000"/>
                </a:solidFill>
              </a:rPr>
              <a:t>undesirable</a:t>
            </a:r>
            <a:endParaRPr lang="en-GB" b="1" dirty="0">
              <a:solidFill>
                <a:srgbClr val="FF0000"/>
              </a:solidFill>
            </a:endParaRPr>
          </a:p>
        </p:txBody>
      </p:sp>
      <p:cxnSp>
        <p:nvCxnSpPr>
          <p:cNvPr id="6" name="Straight Arrow Connector 5"/>
          <p:cNvCxnSpPr/>
          <p:nvPr/>
        </p:nvCxnSpPr>
        <p:spPr>
          <a:xfrm flipH="1">
            <a:off x="1090080" y="3986643"/>
            <a:ext cx="383120" cy="1216109"/>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381805" y="5144614"/>
            <a:ext cx="364078" cy="218861"/>
          </a:xfrm>
          <a:prstGeom prst="straightConnector1">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786236" y="1595009"/>
            <a:ext cx="2670924" cy="584775"/>
          </a:xfrm>
          <a:prstGeom prst="rect">
            <a:avLst/>
          </a:prstGeom>
          <a:ln w="25400">
            <a:solidFill>
              <a:srgbClr val="00B0F0"/>
            </a:solidFill>
          </a:ln>
        </p:spPr>
        <p:txBody>
          <a:bodyPr wrap="none">
            <a:spAutoFit/>
          </a:bodyPr>
          <a:lstStyle/>
          <a:p>
            <a:r>
              <a:rPr lang="en-GB" altLang="en-US" sz="3200" b="1" dirty="0" smtClean="0">
                <a:solidFill>
                  <a:srgbClr val="00B0F0"/>
                </a:solidFill>
              </a:rPr>
              <a:t>PCWG-Share-1</a:t>
            </a:r>
            <a:endParaRPr lang="en-GB" sz="32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2074" b="7734"/>
          <a:stretch/>
        </p:blipFill>
        <p:spPr>
          <a:xfrm>
            <a:off x="151240" y="1314669"/>
            <a:ext cx="8624461" cy="5407401"/>
          </a:xfrm>
          <a:prstGeom prst="rect">
            <a:avLst/>
          </a:prstGeom>
        </p:spPr>
      </p:pic>
      <p:sp>
        <p:nvSpPr>
          <p:cNvPr id="10" name="TextBox 9"/>
          <p:cNvSpPr txBox="1"/>
          <p:nvPr/>
        </p:nvSpPr>
        <p:spPr>
          <a:xfrm>
            <a:off x="1261144" y="3247978"/>
            <a:ext cx="2241325" cy="646331"/>
          </a:xfrm>
          <a:prstGeom prst="rect">
            <a:avLst/>
          </a:prstGeom>
          <a:solidFill>
            <a:schemeClr val="bg1">
              <a:lumMod val="75000"/>
            </a:schemeClr>
          </a:solidFill>
          <a:ln w="25400">
            <a:solidFill>
              <a:schemeClr val="tx1"/>
            </a:solidFill>
          </a:ln>
        </p:spPr>
        <p:txBody>
          <a:bodyPr wrap="square" rtlCol="0">
            <a:spAutoFit/>
          </a:bodyPr>
          <a:lstStyle/>
          <a:p>
            <a:pPr algn="ctr"/>
            <a:r>
              <a:rPr lang="en-GB" b="1" dirty="0" smtClean="0">
                <a:solidFill>
                  <a:prstClr val="black"/>
                </a:solidFill>
              </a:rPr>
              <a:t>Baseline Issues Resolved</a:t>
            </a:r>
            <a:endParaRPr lang="en-GB" b="1" dirty="0">
              <a:solidFill>
                <a:prstClr val="black"/>
              </a:solidFill>
            </a:endParaRPr>
          </a:p>
        </p:txBody>
      </p:sp>
      <p:sp>
        <p:nvSpPr>
          <p:cNvPr id="19" name="Rectangle 18"/>
          <p:cNvSpPr/>
          <p:nvPr/>
        </p:nvSpPr>
        <p:spPr>
          <a:xfrm>
            <a:off x="4548222" y="1580261"/>
            <a:ext cx="2988319" cy="584775"/>
          </a:xfrm>
          <a:prstGeom prst="rect">
            <a:avLst/>
          </a:prstGeom>
          <a:ln w="25400">
            <a:solidFill>
              <a:srgbClr val="00B0F0"/>
            </a:solidFill>
          </a:ln>
        </p:spPr>
        <p:txBody>
          <a:bodyPr wrap="none">
            <a:spAutoFit/>
          </a:bodyPr>
          <a:lstStyle/>
          <a:p>
            <a:r>
              <a:rPr lang="en-GB" altLang="en-US" sz="3200" b="1" dirty="0" smtClean="0">
                <a:solidFill>
                  <a:srgbClr val="00B0F0"/>
                </a:solidFill>
              </a:rPr>
              <a:t>PCWG-Share-1.1</a:t>
            </a:r>
            <a:endParaRPr lang="en-GB" sz="3200" dirty="0"/>
          </a:p>
        </p:txBody>
      </p:sp>
      <p:sp>
        <p:nvSpPr>
          <p:cNvPr id="17" name="TextBox 16"/>
          <p:cNvSpPr txBox="1"/>
          <p:nvPr/>
        </p:nvSpPr>
        <p:spPr>
          <a:xfrm>
            <a:off x="767675" y="943898"/>
            <a:ext cx="6853256" cy="461665"/>
          </a:xfrm>
          <a:prstGeom prst="rect">
            <a:avLst/>
          </a:prstGeom>
          <a:solidFill>
            <a:schemeClr val="bg1"/>
          </a:solidFill>
        </p:spPr>
        <p:txBody>
          <a:bodyPr wrap="square" rtlCol="0">
            <a:spAutoFit/>
          </a:bodyPr>
          <a:lstStyle/>
          <a:p>
            <a:pPr algn="ctr"/>
            <a:r>
              <a:rPr lang="en-GB" sz="2400" b="1" dirty="0" smtClean="0"/>
              <a:t>Baseline normalised error i.e. before any correction</a:t>
            </a:r>
            <a:endParaRPr lang="en-GB" sz="2400" b="1"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4610" y="6442669"/>
            <a:ext cx="29337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4684132" y="2963311"/>
            <a:ext cx="2612357" cy="1200329"/>
          </a:xfrm>
          <a:prstGeom prst="rect">
            <a:avLst/>
          </a:prstGeom>
          <a:solidFill>
            <a:schemeClr val="bg1">
              <a:lumMod val="75000"/>
            </a:schemeClr>
          </a:solidFill>
          <a:ln w="25400">
            <a:solidFill>
              <a:schemeClr val="tx1"/>
            </a:solidFill>
          </a:ln>
        </p:spPr>
        <p:txBody>
          <a:bodyPr wrap="square" rtlCol="0">
            <a:spAutoFit/>
          </a:bodyPr>
          <a:lstStyle/>
          <a:p>
            <a:pPr algn="ctr"/>
            <a:r>
              <a:rPr lang="en-GB" b="1" dirty="0" smtClean="0">
                <a:solidFill>
                  <a:prstClr val="black"/>
                </a:solidFill>
              </a:rPr>
              <a:t>Spread of Baseline Outer Range Results, indicates why Outer Range Corrections are required</a:t>
            </a:r>
            <a:endParaRPr lang="en-GB" b="1" dirty="0">
              <a:solidFill>
                <a:prstClr val="black"/>
              </a:solidFill>
            </a:endParaRPr>
          </a:p>
        </p:txBody>
      </p:sp>
      <p:cxnSp>
        <p:nvCxnSpPr>
          <p:cNvPr id="21" name="Straight Arrow Connector 20"/>
          <p:cNvCxnSpPr/>
          <p:nvPr/>
        </p:nvCxnSpPr>
        <p:spPr>
          <a:xfrm>
            <a:off x="1021556" y="5491843"/>
            <a:ext cx="6435604"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93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fade">
                                      <p:cBhvr>
                                        <p:cTn id="35" dur="500"/>
                                        <p:tgtEl>
                                          <p:spTgt spid="205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2" grpId="0" animBg="1"/>
      <p:bldP spid="13" grpId="0"/>
      <p:bldP spid="10"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194240"/>
            <a:ext cx="8928100" cy="484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2600" b="1" dirty="0" smtClean="0">
                <a:solidFill>
                  <a:srgbClr val="00B0F0"/>
                </a:solidFill>
              </a:rPr>
              <a:t>PCWG-Share-1.1 Comparison of Methods (‘Four Cell’ Matrix)</a:t>
            </a:r>
            <a:endParaRPr lang="en-GB" altLang="en-US" sz="2600" b="1"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9681" b="9084"/>
          <a:stretch/>
        </p:blipFill>
        <p:spPr>
          <a:xfrm>
            <a:off x="558800" y="1066800"/>
            <a:ext cx="6172200" cy="5571067"/>
          </a:xfrm>
          <a:prstGeom prst="rect">
            <a:avLst/>
          </a:prstGeom>
        </p:spPr>
      </p:pic>
      <p:sp>
        <p:nvSpPr>
          <p:cNvPr id="6" name="Rectangle 5"/>
          <p:cNvSpPr/>
          <p:nvPr/>
        </p:nvSpPr>
        <p:spPr>
          <a:xfrm>
            <a:off x="1143000" y="1049867"/>
            <a:ext cx="2578100" cy="3048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Low Turbulence</a:t>
            </a:r>
            <a:endParaRPr lang="en-GB" dirty="0">
              <a:solidFill>
                <a:schemeClr val="tx1"/>
              </a:solidFill>
            </a:endParaRPr>
          </a:p>
        </p:txBody>
      </p:sp>
      <p:sp>
        <p:nvSpPr>
          <p:cNvPr id="7" name="Rectangle 6"/>
          <p:cNvSpPr/>
          <p:nvPr/>
        </p:nvSpPr>
        <p:spPr>
          <a:xfrm>
            <a:off x="3771900" y="1049867"/>
            <a:ext cx="2578100" cy="3048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High Turbulence</a:t>
            </a:r>
            <a:endParaRPr lang="en-GB" dirty="0">
              <a:solidFill>
                <a:schemeClr val="tx1"/>
              </a:solidFill>
            </a:endParaRPr>
          </a:p>
        </p:txBody>
      </p:sp>
      <p:sp>
        <p:nvSpPr>
          <p:cNvPr id="8" name="Rectangle 7"/>
          <p:cNvSpPr/>
          <p:nvPr/>
        </p:nvSpPr>
        <p:spPr>
          <a:xfrm rot="5400000">
            <a:off x="5727700" y="2027767"/>
            <a:ext cx="1879600"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High Wind Speed</a:t>
            </a:r>
            <a:endParaRPr lang="en-GB" b="1" dirty="0">
              <a:solidFill>
                <a:schemeClr val="tx1"/>
              </a:solidFill>
            </a:endParaRPr>
          </a:p>
        </p:txBody>
      </p:sp>
      <p:sp>
        <p:nvSpPr>
          <p:cNvPr id="9" name="Rectangle 8"/>
          <p:cNvSpPr/>
          <p:nvPr/>
        </p:nvSpPr>
        <p:spPr>
          <a:xfrm rot="5400000">
            <a:off x="5740400" y="3992033"/>
            <a:ext cx="1879600" cy="53340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Low Wind Speed</a:t>
            </a:r>
            <a:endParaRPr lang="en-GB" b="1" dirty="0">
              <a:solidFill>
                <a:schemeClr val="tx1"/>
              </a:solidFill>
            </a:endParaRPr>
          </a:p>
        </p:txBody>
      </p:sp>
      <p:sp>
        <p:nvSpPr>
          <p:cNvPr id="11" name="TextBox 10"/>
          <p:cNvSpPr txBox="1"/>
          <p:nvPr/>
        </p:nvSpPr>
        <p:spPr>
          <a:xfrm rot="18927212">
            <a:off x="752330" y="5544801"/>
            <a:ext cx="811441" cy="307777"/>
          </a:xfrm>
          <a:prstGeom prst="rect">
            <a:avLst/>
          </a:prstGeom>
          <a:solidFill>
            <a:schemeClr val="bg1"/>
          </a:solidFill>
        </p:spPr>
        <p:txBody>
          <a:bodyPr wrap="none" rtlCol="0">
            <a:spAutoFit/>
          </a:bodyPr>
          <a:lstStyle/>
          <a:p>
            <a:r>
              <a:rPr lang="en-GB" sz="1400" b="1" dirty="0" smtClean="0"/>
              <a:t>Baseline</a:t>
            </a:r>
            <a:endParaRPr lang="en-GB" sz="1400" b="1" dirty="0"/>
          </a:p>
        </p:txBody>
      </p:sp>
      <p:sp>
        <p:nvSpPr>
          <p:cNvPr id="12" name="TextBox 11"/>
          <p:cNvSpPr txBox="1"/>
          <p:nvPr/>
        </p:nvSpPr>
        <p:spPr>
          <a:xfrm rot="18927212">
            <a:off x="1418856" y="5460134"/>
            <a:ext cx="621389" cy="307777"/>
          </a:xfrm>
          <a:prstGeom prst="rect">
            <a:avLst/>
          </a:prstGeom>
          <a:solidFill>
            <a:schemeClr val="bg1"/>
          </a:solidFill>
        </p:spPr>
        <p:txBody>
          <a:bodyPr wrap="none" rtlCol="0">
            <a:spAutoFit/>
          </a:bodyPr>
          <a:lstStyle/>
          <a:p>
            <a:r>
              <a:rPr lang="en-GB" sz="1400" b="1" dirty="0" smtClean="0"/>
              <a:t>REWS</a:t>
            </a:r>
            <a:endParaRPr lang="en-GB" sz="1400" b="1" dirty="0"/>
          </a:p>
        </p:txBody>
      </p:sp>
      <p:sp>
        <p:nvSpPr>
          <p:cNvPr id="13" name="TextBox 12"/>
          <p:cNvSpPr txBox="1"/>
          <p:nvPr/>
        </p:nvSpPr>
        <p:spPr>
          <a:xfrm rot="18927212">
            <a:off x="1691185" y="5577412"/>
            <a:ext cx="879151" cy="307777"/>
          </a:xfrm>
          <a:prstGeom prst="rect">
            <a:avLst/>
          </a:prstGeom>
          <a:solidFill>
            <a:schemeClr val="bg1"/>
          </a:solidFill>
        </p:spPr>
        <p:txBody>
          <a:bodyPr wrap="none" rtlCol="0">
            <a:spAutoFit/>
          </a:bodyPr>
          <a:lstStyle/>
          <a:p>
            <a:r>
              <a:rPr lang="en-GB" sz="1400" b="1" dirty="0" err="1" smtClean="0"/>
              <a:t>Turb</a:t>
            </a:r>
            <a:r>
              <a:rPr lang="en-GB" sz="1400" b="1" dirty="0" smtClean="0"/>
              <a:t> </a:t>
            </a:r>
            <a:r>
              <a:rPr lang="en-GB" sz="1400" b="1" dirty="0" err="1" smtClean="0"/>
              <a:t>Corr</a:t>
            </a:r>
            <a:endParaRPr lang="en-GB" sz="1400" b="1" dirty="0"/>
          </a:p>
        </p:txBody>
      </p:sp>
      <p:sp>
        <p:nvSpPr>
          <p:cNvPr id="14" name="TextBox 13"/>
          <p:cNvSpPr txBox="1"/>
          <p:nvPr/>
        </p:nvSpPr>
        <p:spPr>
          <a:xfrm rot="18927212">
            <a:off x="1673909" y="5861757"/>
            <a:ext cx="1522661" cy="307777"/>
          </a:xfrm>
          <a:prstGeom prst="rect">
            <a:avLst/>
          </a:prstGeom>
          <a:solidFill>
            <a:schemeClr val="bg1"/>
          </a:solidFill>
        </p:spPr>
        <p:txBody>
          <a:bodyPr wrap="none" rtlCol="0">
            <a:spAutoFit/>
          </a:bodyPr>
          <a:lstStyle/>
          <a:p>
            <a:r>
              <a:rPr lang="en-GB" sz="1400" b="1" dirty="0" smtClean="0"/>
              <a:t>REWS &amp; </a:t>
            </a:r>
            <a:r>
              <a:rPr lang="en-GB" sz="1400" b="1" dirty="0" err="1" smtClean="0"/>
              <a:t>Turb</a:t>
            </a:r>
            <a:r>
              <a:rPr lang="en-GB" sz="1400" b="1" dirty="0" smtClean="0"/>
              <a:t> </a:t>
            </a:r>
            <a:r>
              <a:rPr lang="en-GB" sz="1400" b="1" dirty="0" err="1" smtClean="0"/>
              <a:t>Corr</a:t>
            </a:r>
            <a:endParaRPr lang="en-GB" sz="1400" b="1" dirty="0"/>
          </a:p>
        </p:txBody>
      </p:sp>
      <p:sp>
        <p:nvSpPr>
          <p:cNvPr id="15" name="TextBox 14"/>
          <p:cNvSpPr txBox="1"/>
          <p:nvPr/>
        </p:nvSpPr>
        <p:spPr>
          <a:xfrm rot="18927212">
            <a:off x="2155838" y="5886028"/>
            <a:ext cx="1524007" cy="307777"/>
          </a:xfrm>
          <a:prstGeom prst="rect">
            <a:avLst/>
          </a:prstGeom>
          <a:solidFill>
            <a:schemeClr val="bg1"/>
          </a:solidFill>
        </p:spPr>
        <p:txBody>
          <a:bodyPr wrap="none" rtlCol="0">
            <a:spAutoFit/>
          </a:bodyPr>
          <a:lstStyle/>
          <a:p>
            <a:r>
              <a:rPr lang="en-GB" sz="1400" b="1" dirty="0" smtClean="0"/>
              <a:t>Power Dev Matrix</a:t>
            </a:r>
            <a:endParaRPr lang="en-GB" sz="1400" b="1" dirty="0"/>
          </a:p>
        </p:txBody>
      </p:sp>
      <p:sp>
        <p:nvSpPr>
          <p:cNvPr id="16" name="TextBox 15"/>
          <p:cNvSpPr txBox="1"/>
          <p:nvPr/>
        </p:nvSpPr>
        <p:spPr>
          <a:xfrm rot="18927212">
            <a:off x="3419330" y="5579297"/>
            <a:ext cx="811441" cy="307777"/>
          </a:xfrm>
          <a:prstGeom prst="rect">
            <a:avLst/>
          </a:prstGeom>
          <a:solidFill>
            <a:schemeClr val="bg1"/>
          </a:solidFill>
        </p:spPr>
        <p:txBody>
          <a:bodyPr wrap="none" rtlCol="0">
            <a:spAutoFit/>
          </a:bodyPr>
          <a:lstStyle/>
          <a:p>
            <a:r>
              <a:rPr lang="en-GB" sz="1400" b="1" dirty="0" smtClean="0"/>
              <a:t>Baseline</a:t>
            </a:r>
            <a:endParaRPr lang="en-GB" sz="1400" b="1" dirty="0"/>
          </a:p>
        </p:txBody>
      </p:sp>
      <p:sp>
        <p:nvSpPr>
          <p:cNvPr id="17" name="TextBox 16"/>
          <p:cNvSpPr txBox="1"/>
          <p:nvPr/>
        </p:nvSpPr>
        <p:spPr>
          <a:xfrm rot="18927212">
            <a:off x="4085856" y="5494630"/>
            <a:ext cx="621389" cy="307777"/>
          </a:xfrm>
          <a:prstGeom prst="rect">
            <a:avLst/>
          </a:prstGeom>
          <a:solidFill>
            <a:schemeClr val="bg1"/>
          </a:solidFill>
        </p:spPr>
        <p:txBody>
          <a:bodyPr wrap="none" rtlCol="0">
            <a:spAutoFit/>
          </a:bodyPr>
          <a:lstStyle/>
          <a:p>
            <a:r>
              <a:rPr lang="en-GB" sz="1400" b="1" dirty="0" smtClean="0"/>
              <a:t>REWS</a:t>
            </a:r>
            <a:endParaRPr lang="en-GB" sz="1400" b="1" dirty="0"/>
          </a:p>
        </p:txBody>
      </p:sp>
      <p:sp>
        <p:nvSpPr>
          <p:cNvPr id="18" name="TextBox 17"/>
          <p:cNvSpPr txBox="1"/>
          <p:nvPr/>
        </p:nvSpPr>
        <p:spPr>
          <a:xfrm rot="18927212">
            <a:off x="4358185" y="5611908"/>
            <a:ext cx="879151" cy="307777"/>
          </a:xfrm>
          <a:prstGeom prst="rect">
            <a:avLst/>
          </a:prstGeom>
          <a:solidFill>
            <a:schemeClr val="bg1"/>
          </a:solidFill>
        </p:spPr>
        <p:txBody>
          <a:bodyPr wrap="none" rtlCol="0">
            <a:spAutoFit/>
          </a:bodyPr>
          <a:lstStyle/>
          <a:p>
            <a:r>
              <a:rPr lang="en-GB" sz="1400" b="1" dirty="0" err="1" smtClean="0"/>
              <a:t>Turb</a:t>
            </a:r>
            <a:r>
              <a:rPr lang="en-GB" sz="1400" b="1" dirty="0" smtClean="0"/>
              <a:t> </a:t>
            </a:r>
            <a:r>
              <a:rPr lang="en-GB" sz="1400" b="1" dirty="0" err="1" smtClean="0"/>
              <a:t>Corr</a:t>
            </a:r>
            <a:endParaRPr lang="en-GB" sz="1400" b="1" dirty="0"/>
          </a:p>
        </p:txBody>
      </p:sp>
      <p:sp>
        <p:nvSpPr>
          <p:cNvPr id="19" name="TextBox 18"/>
          <p:cNvSpPr txBox="1"/>
          <p:nvPr/>
        </p:nvSpPr>
        <p:spPr>
          <a:xfrm rot="18927212">
            <a:off x="4340909" y="5896253"/>
            <a:ext cx="1522661" cy="307777"/>
          </a:xfrm>
          <a:prstGeom prst="rect">
            <a:avLst/>
          </a:prstGeom>
          <a:solidFill>
            <a:schemeClr val="bg1"/>
          </a:solidFill>
        </p:spPr>
        <p:txBody>
          <a:bodyPr wrap="none" rtlCol="0">
            <a:spAutoFit/>
          </a:bodyPr>
          <a:lstStyle/>
          <a:p>
            <a:r>
              <a:rPr lang="en-GB" sz="1400" b="1" dirty="0" smtClean="0"/>
              <a:t>REWS &amp; </a:t>
            </a:r>
            <a:r>
              <a:rPr lang="en-GB" sz="1400" b="1" dirty="0" err="1" smtClean="0"/>
              <a:t>Turb</a:t>
            </a:r>
            <a:r>
              <a:rPr lang="en-GB" sz="1400" b="1" dirty="0" smtClean="0"/>
              <a:t> </a:t>
            </a:r>
            <a:r>
              <a:rPr lang="en-GB" sz="1400" b="1" dirty="0" err="1" smtClean="0"/>
              <a:t>Corr</a:t>
            </a:r>
            <a:endParaRPr lang="en-GB" sz="1400" b="1" dirty="0"/>
          </a:p>
        </p:txBody>
      </p:sp>
      <p:sp>
        <p:nvSpPr>
          <p:cNvPr id="20" name="TextBox 19"/>
          <p:cNvSpPr txBox="1"/>
          <p:nvPr/>
        </p:nvSpPr>
        <p:spPr>
          <a:xfrm rot="18927212">
            <a:off x="4822838" y="5920524"/>
            <a:ext cx="1524007" cy="307777"/>
          </a:xfrm>
          <a:prstGeom prst="rect">
            <a:avLst/>
          </a:prstGeom>
          <a:solidFill>
            <a:schemeClr val="bg1"/>
          </a:solidFill>
        </p:spPr>
        <p:txBody>
          <a:bodyPr wrap="none" rtlCol="0">
            <a:spAutoFit/>
          </a:bodyPr>
          <a:lstStyle/>
          <a:p>
            <a:r>
              <a:rPr lang="en-GB" sz="1400" b="1" dirty="0" smtClean="0"/>
              <a:t>Power Dev Matrix</a:t>
            </a:r>
            <a:endParaRPr lang="en-GB" sz="1400" b="1" dirty="0"/>
          </a:p>
        </p:txBody>
      </p:sp>
      <p:sp>
        <p:nvSpPr>
          <p:cNvPr id="21" name="Rectangle 20"/>
          <p:cNvSpPr/>
          <p:nvPr/>
        </p:nvSpPr>
        <p:spPr>
          <a:xfrm rot="16200000">
            <a:off x="274603" y="4572564"/>
            <a:ext cx="1076395"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00B050"/>
                </a:solidFill>
              </a:rPr>
              <a:t>Better</a:t>
            </a:r>
            <a:endParaRPr lang="en-GB" b="1" dirty="0">
              <a:solidFill>
                <a:srgbClr val="00B050"/>
              </a:solidFill>
            </a:endParaRPr>
          </a:p>
        </p:txBody>
      </p:sp>
      <p:sp>
        <p:nvSpPr>
          <p:cNvPr id="24" name="Rectangle 23"/>
          <p:cNvSpPr/>
          <p:nvPr/>
        </p:nvSpPr>
        <p:spPr>
          <a:xfrm rot="16200000">
            <a:off x="191848" y="2449265"/>
            <a:ext cx="1239803"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00B050"/>
                </a:solidFill>
              </a:rPr>
              <a:t>Better</a:t>
            </a:r>
            <a:endParaRPr lang="en-GB" b="1" dirty="0">
              <a:solidFill>
                <a:srgbClr val="00B050"/>
              </a:solidFill>
            </a:endParaRPr>
          </a:p>
        </p:txBody>
      </p:sp>
      <p:sp>
        <p:nvSpPr>
          <p:cNvPr id="23" name="Rectangle 22"/>
          <p:cNvSpPr/>
          <p:nvPr/>
        </p:nvSpPr>
        <p:spPr>
          <a:xfrm rot="16200000">
            <a:off x="273552" y="1537828"/>
            <a:ext cx="1076395"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0000"/>
                </a:solidFill>
              </a:rPr>
              <a:t>Worse</a:t>
            </a:r>
            <a:endParaRPr lang="en-GB" b="1" dirty="0">
              <a:solidFill>
                <a:srgbClr val="FF0000"/>
              </a:solidFill>
            </a:endParaRPr>
          </a:p>
        </p:txBody>
      </p:sp>
      <p:sp>
        <p:nvSpPr>
          <p:cNvPr id="30" name="TextBox 29"/>
          <p:cNvSpPr txBox="1"/>
          <p:nvPr/>
        </p:nvSpPr>
        <p:spPr>
          <a:xfrm>
            <a:off x="7061200" y="1630167"/>
            <a:ext cx="1993900" cy="923330"/>
          </a:xfrm>
          <a:prstGeom prst="rect">
            <a:avLst/>
          </a:prstGeom>
          <a:noFill/>
        </p:spPr>
        <p:txBody>
          <a:bodyPr wrap="square" rtlCol="0">
            <a:spAutoFit/>
          </a:bodyPr>
          <a:lstStyle/>
          <a:p>
            <a:pPr algn="ctr"/>
            <a:r>
              <a:rPr lang="en-GB" b="1" dirty="0" smtClean="0"/>
              <a:t>Seek to determine which methods work well when.</a:t>
            </a:r>
            <a:endParaRPr lang="en-GB" b="1" dirty="0"/>
          </a:p>
        </p:txBody>
      </p:sp>
      <p:sp>
        <p:nvSpPr>
          <p:cNvPr id="31" name="TextBox 30"/>
          <p:cNvSpPr txBox="1"/>
          <p:nvPr/>
        </p:nvSpPr>
        <p:spPr>
          <a:xfrm>
            <a:off x="7061200" y="3302000"/>
            <a:ext cx="1993900" cy="923330"/>
          </a:xfrm>
          <a:prstGeom prst="rect">
            <a:avLst/>
          </a:prstGeom>
          <a:noFill/>
        </p:spPr>
        <p:txBody>
          <a:bodyPr wrap="square" rtlCol="0">
            <a:spAutoFit/>
          </a:bodyPr>
          <a:lstStyle/>
          <a:p>
            <a:pPr algn="ctr"/>
            <a:r>
              <a:rPr lang="en-GB" b="1" dirty="0" smtClean="0"/>
              <a:t>PCWG-Share-2 to expand upon these results.</a:t>
            </a:r>
            <a:endParaRPr lang="en-GB" b="1" dirty="0"/>
          </a:p>
        </p:txBody>
      </p:sp>
      <p:sp>
        <p:nvSpPr>
          <p:cNvPr id="22" name="Rectangle 21"/>
          <p:cNvSpPr/>
          <p:nvPr/>
        </p:nvSpPr>
        <p:spPr>
          <a:xfrm rot="16200000">
            <a:off x="274603" y="3607364"/>
            <a:ext cx="1076395"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rgbClr val="FF0000"/>
                </a:solidFill>
              </a:rPr>
              <a:t>Worse</a:t>
            </a:r>
            <a:endParaRPr lang="en-GB" b="1" dirty="0">
              <a:solidFill>
                <a:srgbClr val="FF0000"/>
              </a:solidFill>
            </a:endParaRPr>
          </a:p>
        </p:txBody>
      </p:sp>
      <p:sp>
        <p:nvSpPr>
          <p:cNvPr id="10" name="Rectangle 9"/>
          <p:cNvSpPr/>
          <p:nvPr/>
        </p:nvSpPr>
        <p:spPr>
          <a:xfrm rot="16200000">
            <a:off x="-1512351" y="2952391"/>
            <a:ext cx="4013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Percentage Reduction in Error</a:t>
            </a:r>
            <a:endParaRPr lang="en-GB" b="1" dirty="0">
              <a:solidFill>
                <a:schemeClr val="tx1"/>
              </a:solidFill>
            </a:endParaRPr>
          </a:p>
        </p:txBody>
      </p:sp>
    </p:spTree>
    <p:extLst>
      <p:ext uri="{BB962C8B-B14F-4D97-AF65-F5344CB8AC3E}">
        <p14:creationId xmlns:p14="http://schemas.microsoft.com/office/powerpoint/2010/main" val="428251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770</Words>
  <Application>Microsoft Office PowerPoint</Application>
  <PresentationFormat>On-screen Show (4:3)</PresentationFormat>
  <Paragraphs>142</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RES Group (UK)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Peter Stuart</cp:lastModifiedBy>
  <cp:revision>7</cp:revision>
  <dcterms:created xsi:type="dcterms:W3CDTF">2016-08-08T16:31:26Z</dcterms:created>
  <dcterms:modified xsi:type="dcterms:W3CDTF">2016-09-27T23:14:50Z</dcterms:modified>
</cp:coreProperties>
</file>