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9"/>
  </p:notesMasterIdLst>
  <p:sldIdLst>
    <p:sldId id="294" r:id="rId4"/>
    <p:sldId id="323" r:id="rId5"/>
    <p:sldId id="329" r:id="rId6"/>
    <p:sldId id="325" r:id="rId7"/>
    <p:sldId id="328" r:id="rId8"/>
    <p:sldId id="327" r:id="rId9"/>
    <p:sldId id="304" r:id="rId10"/>
    <p:sldId id="331"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22" r:id="rId26"/>
    <p:sldId id="330"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83" autoAdjust="0"/>
  </p:normalViewPr>
  <p:slideViewPr>
    <p:cSldViewPr snapToGrid="0">
      <p:cViewPr varScale="1">
        <p:scale>
          <a:sx n="62" d="100"/>
          <a:sy n="62" d="100"/>
        </p:scale>
        <p:origin x="-1396" y="-68"/>
      </p:cViewPr>
      <p:guideLst>
        <p:guide orient="horz" pos="2160"/>
        <p:guide pos="2880"/>
      </p:guideLst>
    </p:cSldViewPr>
  </p:slideViewPr>
  <p:notesTextViewPr>
    <p:cViewPr>
      <p:scale>
        <a:sx n="1" d="1"/>
        <a:sy n="1" d="1"/>
      </p:scale>
      <p:origin x="0" y="0"/>
    </p:cViewPr>
  </p:notesTextViewPr>
  <p:gridSpacing cx="1828668" cy="182866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CB712-5A44-4824-A7A8-BCBCE3FAC351}" type="datetimeFigureOut">
              <a:rPr lang="en-GB" smtClean="0"/>
              <a:t>28/09/2016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4A766-3975-4BC6-ABA8-582EB2B57A00}" type="slidenum">
              <a:rPr lang="en-GB" smtClean="0"/>
              <a:t>‹#›</a:t>
            </a:fld>
            <a:endParaRPr lang="en-GB"/>
          </a:p>
        </p:txBody>
      </p:sp>
    </p:spTree>
    <p:extLst>
      <p:ext uri="{BB962C8B-B14F-4D97-AF65-F5344CB8AC3E}">
        <p14:creationId xmlns:p14="http://schemas.microsoft.com/office/powerpoint/2010/main" val="198980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15</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16</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17</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REWS is not</a:t>
            </a:r>
            <a:r>
              <a:rPr lang="en-GB" baseline="0" dirty="0" smtClean="0"/>
              <a:t> a piece of hardware, rather it is a definition of wind speed measurement. You can measure this using either mast or RSD in theory, although only RSD is practical.</a:t>
            </a:r>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18</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REWS is not</a:t>
            </a:r>
            <a:r>
              <a:rPr lang="en-GB" baseline="0" dirty="0" smtClean="0"/>
              <a:t> a piece of hardware, rather it is a definition of wind speed measurement. You can measure this using either mast or RSD in theory, although only RSD is practical.</a:t>
            </a:r>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19</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REWS is not</a:t>
            </a:r>
            <a:r>
              <a:rPr lang="en-GB" baseline="0" dirty="0" smtClean="0"/>
              <a:t> a piece of hardware, rather it is a definition of wind speed measurement. You can measure this using either mast or RSD in theory, although only RSD is practical.</a:t>
            </a:r>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20</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21</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22</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147718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331083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9620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87708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6831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75892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554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1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74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5646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24510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766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008518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709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9070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400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13" name="Picture 2" descr="Z:\Logos\RES logo folder\logo_300x600.jpg"/>
          <p:cNvPicPr>
            <a:picLocks noChangeAspect="1" noChangeArrowheads="1"/>
          </p:cNvPicPr>
          <p:nvPr userDrawn="1"/>
        </p:nvPicPr>
        <p:blipFill>
          <a:blip r:embed="rId2" cstate="screen"/>
          <a:srcRect/>
          <a:stretch>
            <a:fillRect/>
          </a:stretch>
        </p:blipFill>
        <p:spPr bwMode="auto">
          <a:xfrm>
            <a:off x="511856" y="880599"/>
            <a:ext cx="2687112" cy="1343556"/>
          </a:xfrm>
          <a:prstGeom prst="rect">
            <a:avLst/>
          </a:prstGeom>
          <a:noFill/>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4339366"/>
            <a:ext cx="7153276" cy="1304925"/>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val="387240945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7"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9091282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429626"/>
            <a:ext cx="5527675" cy="323850"/>
          </a:xfrm>
        </p:spPr>
        <p:txBody>
          <a:bodyPr/>
          <a:lstStyle>
            <a:lvl1pPr>
              <a:defRPr sz="2000"/>
            </a:lvl1pPr>
          </a:lstStyle>
          <a:p>
            <a:r>
              <a:rPr lang="en-US" dirty="0" smtClean="0"/>
              <a:t>Click to edit Master title style</a:t>
            </a:r>
            <a:endParaRPr lang="en-GB" dirty="0"/>
          </a:p>
        </p:txBody>
      </p:sp>
      <p:sp>
        <p:nvSpPr>
          <p:cNvPr id="3"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4"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41235588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3"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8917286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20" y="795867"/>
            <a:ext cx="903657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5139267"/>
            <a:ext cx="5486400" cy="121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8"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2786946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6454775"/>
            <a:ext cx="938212" cy="306388"/>
          </a:xfrm>
          <a:prstGeom prst="rect">
            <a:avLst/>
          </a:prstGeom>
          <a:ln/>
        </p:spPr>
        <p:txBody>
          <a:bodyPr/>
          <a:lstStyle>
            <a:lvl1pPr>
              <a:defRPr/>
            </a:lvl1pPr>
          </a:lstStyle>
          <a:p>
            <a:pPr>
              <a:defRPr/>
            </a:pPr>
            <a:fld id="{716D086E-44DA-4C43-B922-063D4B92383C}" type="slidenum">
              <a:rPr lang="en-US">
                <a:solidFill>
                  <a:srgbClr val="969696">
                    <a:lumMod val="60000"/>
                    <a:lumOff val="40000"/>
                  </a:srgbClr>
                </a:solidFill>
              </a:rPr>
              <a:pPr>
                <a:defRPr/>
              </a:pPr>
              <a:t>‹#›</a:t>
            </a:fld>
            <a:endParaRPr lang="en-US">
              <a:solidFill>
                <a:srgbClr val="969696">
                  <a:lumMod val="60000"/>
                  <a:lumOff val="40000"/>
                </a:srgb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val="7760474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981201"/>
            <a:ext cx="5507590" cy="4038600"/>
          </a:xfrm>
          <a:prstGeom prst="rect">
            <a:avLst/>
          </a:prstGeom>
          <a:noFill/>
        </p:spPr>
      </p:pic>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33" y="1411055"/>
            <a:ext cx="2385181"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WIND</a:t>
            </a:r>
          </a:p>
        </p:txBody>
      </p:sp>
    </p:spTree>
    <p:extLst>
      <p:ext uri="{BB962C8B-B14F-4D97-AF65-F5344CB8AC3E}">
        <p14:creationId xmlns:p14="http://schemas.microsoft.com/office/powerpoint/2010/main" val="34525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8E2C-6D86-4E3E-84D7-FA20F9A77A53}" type="datetimeFigureOut">
              <a:rPr lang="en-GB" smtClean="0"/>
              <a:t>28/09/2016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1704492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2057386"/>
            <a:ext cx="4800600" cy="4051499"/>
          </a:xfrm>
          <a:prstGeom prst="rect">
            <a:avLst/>
          </a:prstGeom>
          <a:noFill/>
        </p:spPr>
      </p:pic>
      <p:cxnSp>
        <p:nvCxnSpPr>
          <p:cNvPr id="9" name="Straight Connector 8"/>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411055"/>
            <a:ext cx="2829005"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SOLAR</a:t>
            </a:r>
          </a:p>
        </p:txBody>
      </p:sp>
    </p:spTree>
    <p:extLst>
      <p:ext uri="{BB962C8B-B14F-4D97-AF65-F5344CB8AC3E}">
        <p14:creationId xmlns:p14="http://schemas.microsoft.com/office/powerpoint/2010/main" val="291924543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3048000"/>
            <a:ext cx="5279596" cy="3508376"/>
          </a:xfrm>
          <a:prstGeom prst="rect">
            <a:avLst/>
          </a:prstGeom>
          <a:noFill/>
        </p:spPr>
      </p:pic>
      <p:cxnSp>
        <p:nvCxnSpPr>
          <p:cNvPr id="7" name="Straight Connector 6"/>
          <p:cNvCxnSpPr/>
          <p:nvPr userDrawn="1"/>
        </p:nvCxnSpPr>
        <p:spPr>
          <a:xfrm>
            <a:off x="4470400" y="2057386"/>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411055"/>
            <a:ext cx="463845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STORAGE</a:t>
            </a:r>
          </a:p>
        </p:txBody>
      </p:sp>
    </p:spTree>
    <p:extLst>
      <p:ext uri="{BB962C8B-B14F-4D97-AF65-F5344CB8AC3E}">
        <p14:creationId xmlns:p14="http://schemas.microsoft.com/office/powerpoint/2010/main" val="26844091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411055"/>
            <a:ext cx="450782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72" y="2191916"/>
            <a:ext cx="4033381" cy="4395770"/>
          </a:xfrm>
          <a:prstGeom prst="rect">
            <a:avLst/>
          </a:prstGeom>
          <a:noFill/>
        </p:spPr>
      </p:pic>
      <p:cxnSp>
        <p:nvCxnSpPr>
          <p:cNvPr id="7" name="Straight Connector 6"/>
          <p:cNvCxnSpPr/>
          <p:nvPr userDrawn="1"/>
        </p:nvCxnSpPr>
        <p:spPr>
          <a:xfrm>
            <a:off x="4601030" y="2057386"/>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715108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3" y="1411055"/>
            <a:ext cx="3453119"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2215759"/>
            <a:ext cx="4669536" cy="3971681"/>
          </a:xfrm>
          <a:prstGeom prst="rect">
            <a:avLst/>
          </a:prstGeom>
          <a:noFill/>
          <a:ln w="9525">
            <a:noFill/>
            <a:miter lim="800000"/>
            <a:headEnd/>
            <a:tailEnd/>
          </a:ln>
        </p:spPr>
      </p:pic>
    </p:spTree>
    <p:extLst>
      <p:ext uri="{BB962C8B-B14F-4D97-AF65-F5344CB8AC3E}">
        <p14:creationId xmlns:p14="http://schemas.microsoft.com/office/powerpoint/2010/main" val="321386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308E2C-6D86-4E3E-84D7-FA20F9A77A53}"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22566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308E2C-6D86-4E3E-84D7-FA20F9A77A53}" type="datetimeFigureOut">
              <a:rPr lang="en-GB" smtClean="0"/>
              <a:t>28/09/2016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637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308E2C-6D86-4E3E-84D7-FA20F9A77A53}" type="datetimeFigureOut">
              <a:rPr lang="en-GB" smtClean="0"/>
              <a:t>28/09/2016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7845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8E2C-6D86-4E3E-84D7-FA20F9A77A53}" type="datetimeFigureOut">
              <a:rPr lang="en-GB" smtClean="0"/>
              <a:t>28/09/2016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352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2861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28/09/2016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0553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E2C-6D86-4E3E-84D7-FA20F9A77A53}" type="datetimeFigureOut">
              <a:rPr lang="en-GB" smtClean="0"/>
              <a:t>28/09/2016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CC178-1117-4C04-9A9B-096075E6FDCC}" type="slidenum">
              <a:rPr lang="en-GB" smtClean="0"/>
              <a:t>‹#›</a:t>
            </a:fld>
            <a:endParaRPr lang="en-GB"/>
          </a:p>
        </p:txBody>
      </p:sp>
    </p:spTree>
    <p:extLst>
      <p:ext uri="{BB962C8B-B14F-4D97-AF65-F5344CB8AC3E}">
        <p14:creationId xmlns:p14="http://schemas.microsoft.com/office/powerpoint/2010/main" val="258423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E42BC-CC31-4CA8-BD49-D7D2765FE1FB}" type="datetimeFigureOut">
              <a:rPr lang="en-GB" smtClean="0">
                <a:solidFill>
                  <a:prstClr val="black">
                    <a:tint val="75000"/>
                  </a:prstClr>
                </a:solidFill>
              </a:rPr>
              <a:pPr/>
              <a:t>28/09/2016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004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1134476"/>
            <a:ext cx="8078788" cy="461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 y="393173"/>
            <a:ext cx="7416799" cy="404813"/>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0" y="429626"/>
            <a:ext cx="5527675" cy="323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userDrawn="1"/>
        </p:nvPicPr>
        <p:blipFill>
          <a:blip r:embed="rId13" cstate="screen"/>
          <a:srcRect/>
          <a:stretch>
            <a:fillRect/>
          </a:stretch>
        </p:blipFill>
        <p:spPr bwMode="auto">
          <a:xfrm>
            <a:off x="7940518" y="384207"/>
            <a:ext cx="687821" cy="336127"/>
          </a:xfrm>
          <a:prstGeom prst="rect">
            <a:avLst/>
          </a:prstGeom>
          <a:noFill/>
        </p:spPr>
      </p:pic>
      <p:sp>
        <p:nvSpPr>
          <p:cNvPr id="11" name="Rectangle 9"/>
          <p:cNvSpPr>
            <a:spLocks noChangeArrowheads="1"/>
          </p:cNvSpPr>
          <p:nvPr userDrawn="1"/>
        </p:nvSpPr>
        <p:spPr bwMode="auto">
          <a:xfrm rot="16200000" flipV="1">
            <a:off x="-3010127" y="3740373"/>
            <a:ext cx="6127753"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9"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pPr fontAlgn="base">
              <a:spcBef>
                <a:spcPct val="0"/>
              </a:spcBef>
              <a:spcAft>
                <a:spcPct val="0"/>
              </a:spcAft>
            </a:pPr>
            <a:fld id="{115EFD02-6CCC-46C7-B9FA-587A28970004}" type="slidenum">
              <a:rPr lang="en-GB" smtClean="0">
                <a:solidFill>
                  <a:srgbClr val="969696">
                    <a:lumMod val="60000"/>
                    <a:lumOff val="40000"/>
                  </a:srgbClr>
                </a:solidFill>
                <a:latin typeface="Arial" charset="0"/>
              </a:rPr>
              <a:pPr fontAlgn="base">
                <a:spcBef>
                  <a:spcPct val="0"/>
                </a:spcBef>
                <a:spcAft>
                  <a:spcPct val="0"/>
                </a:spcAft>
              </a:pPr>
              <a:t>‹#›</a:t>
            </a:fld>
            <a:endParaRPr lang="en-GB">
              <a:solidFill>
                <a:srgbClr val="969696">
                  <a:lumMod val="60000"/>
                  <a:lumOff val="40000"/>
                </a:srgbClr>
              </a:solidFill>
              <a:latin typeface="Arial" charset="0"/>
            </a:endParaRPr>
          </a:p>
        </p:txBody>
      </p:sp>
    </p:spTree>
    <p:extLst>
      <p:ext uri="{BB962C8B-B14F-4D97-AF65-F5344CB8AC3E}">
        <p14:creationId xmlns:p14="http://schemas.microsoft.com/office/powerpoint/2010/main" val="4046606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42251838/E.13.3%20Cat%20B%20Uncertainty%20in%20the%20Wind%20Speed%20Measurement.xlsx" TargetMode="External"/><Relationship Id="rId4" Type="http://schemas.openxmlformats.org/officeDocument/2006/relationships/hyperlink" Target="http://ecm1/livelink/llisapi.dll/properties/4179025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42251838/E.13.3%20Cat%20B%20Uncertainty%20in%20the%20Wind%20Speed%20Measurement.xlsx" TargetMode="External"/><Relationship Id="rId4" Type="http://schemas.openxmlformats.org/officeDocument/2006/relationships/hyperlink" Target="http://ecm1/livelink/llisapi.dll/properties/4179025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42251838/E.13.3%20Cat%20B%20Uncertainty%20in%20the%20Wind%20Speed%20Measurement.xlsx" TargetMode="External"/><Relationship Id="rId5" Type="http://schemas.openxmlformats.org/officeDocument/2006/relationships/hyperlink" Target="http://ecm1/livelink/llisapi.dll/properties/41790255" TargetMode="Externa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ecm1/livelink/llisapi.dll/properties/42293525" TargetMode="External"/><Relationship Id="rId4" Type="http://schemas.openxmlformats.org/officeDocument/2006/relationships/hyperlink" Target="http://ecm1/livelink/llisapi.dll/properties/41790255"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mailto:PCWG@res-ltd.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mailto:PCWG@res-ltd.com" TargetMode="External"/><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09077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a:solidFill>
                  <a:srgbClr val="00B0F0"/>
                </a:solidFill>
              </a:rPr>
              <a:t>IEC 61400-12-1 FDIS 2016 </a:t>
            </a:r>
            <a:r>
              <a:rPr lang="en-GB" altLang="en-US" sz="3200" b="1" dirty="0" smtClean="0">
                <a:solidFill>
                  <a:srgbClr val="00B0F0"/>
                </a:solidFill>
              </a:rPr>
              <a:t>Worked Examples</a:t>
            </a:r>
          </a:p>
          <a:p>
            <a:pPr algn="ctr"/>
            <a:endParaRPr lang="en-GB" altLang="en-US" sz="3200" b="1" dirty="0">
              <a:solidFill>
                <a:srgbClr val="00B0F0"/>
              </a:solidFill>
            </a:endParaRPr>
          </a:p>
          <a:p>
            <a:pPr algn="ctr"/>
            <a:r>
              <a:rPr lang="en-GB" altLang="en-US" sz="3200" b="1" dirty="0" smtClean="0">
                <a:solidFill>
                  <a:srgbClr val="00B0F0"/>
                </a:solidFill>
              </a:rPr>
              <a:t>29</a:t>
            </a:r>
            <a:r>
              <a:rPr lang="en-GB" altLang="en-US" sz="3200" b="1" baseline="30000" dirty="0" smtClean="0">
                <a:solidFill>
                  <a:srgbClr val="00B0F0"/>
                </a:solidFill>
              </a:rPr>
              <a:t>th</a:t>
            </a:r>
            <a:r>
              <a:rPr lang="en-GB" altLang="en-US" sz="3200" b="1" dirty="0" smtClean="0">
                <a:solidFill>
                  <a:srgbClr val="00B0F0"/>
                </a:solidFill>
              </a:rPr>
              <a:t> September 2016</a:t>
            </a:r>
          </a:p>
          <a:p>
            <a:pPr algn="ctr"/>
            <a:r>
              <a:rPr lang="en-GB" altLang="en-US" sz="3200" b="1" dirty="0" smtClean="0">
                <a:solidFill>
                  <a:srgbClr val="00B0F0"/>
                </a:solidFill>
              </a:rPr>
              <a:t>Minneapolis, US</a:t>
            </a:r>
          </a:p>
          <a:p>
            <a:pPr algn="ctr"/>
            <a:endParaRPr lang="en-GB" altLang="en-US" sz="2400" b="1" dirty="0" smtClean="0">
              <a:solidFill>
                <a:srgbClr val="00B0F0"/>
              </a:solidFill>
            </a:endParaRPr>
          </a:p>
          <a:p>
            <a:pPr algn="ctr"/>
            <a:r>
              <a:rPr lang="en-GB" altLang="en-US" sz="2400" b="1" dirty="0" smtClean="0">
                <a:solidFill>
                  <a:srgbClr val="00B0F0"/>
                </a:solidFill>
              </a:rPr>
              <a:t>Ellie </a:t>
            </a:r>
            <a:r>
              <a:rPr lang="en-GB" altLang="en-US" sz="2400" b="1" dirty="0" err="1" smtClean="0">
                <a:solidFill>
                  <a:srgbClr val="00B0F0"/>
                </a:solidFill>
              </a:rPr>
              <a:t>Weyer</a:t>
            </a:r>
            <a:r>
              <a:rPr lang="en-GB" altLang="en-US" sz="2400" b="1" dirty="0" smtClean="0">
                <a:solidFill>
                  <a:srgbClr val="00B0F0"/>
                </a:solidFill>
              </a:rPr>
              <a:t>, AWS True Power</a:t>
            </a:r>
            <a:endParaRPr lang="en-GB" altLang="en-US" sz="24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4098" y="4461082"/>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649" y="4557710"/>
            <a:ext cx="4229906" cy="1407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88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sp>
        <p:nvSpPr>
          <p:cNvPr id="3" name="Oval 2"/>
          <p:cNvSpPr/>
          <p:nvPr/>
        </p:nvSpPr>
        <p:spPr>
          <a:xfrm>
            <a:off x="825502" y="3136106"/>
            <a:ext cx="527050" cy="481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flipV="1">
            <a:off x="1244600" y="3708069"/>
            <a:ext cx="1828802" cy="164048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1000" y="5348552"/>
            <a:ext cx="5270500" cy="646331"/>
          </a:xfrm>
          <a:prstGeom prst="rect">
            <a:avLst/>
          </a:prstGeom>
          <a:noFill/>
        </p:spPr>
        <p:txBody>
          <a:bodyPr wrap="square" rtlCol="0">
            <a:spAutoFit/>
          </a:bodyPr>
          <a:lstStyle/>
          <a:p>
            <a:r>
              <a:rPr lang="en-GB" dirty="0" smtClean="0"/>
              <a:t>Hours in a year. This turns our uncertainty in power into and uncertainty in energy</a:t>
            </a:r>
            <a:endParaRPr lang="en-GB" dirty="0"/>
          </a:p>
        </p:txBody>
      </p:sp>
      <p:sp>
        <p:nvSpPr>
          <p:cNvPr id="9"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255842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sp>
        <p:nvSpPr>
          <p:cNvPr id="3" name="Oval 2"/>
          <p:cNvSpPr/>
          <p:nvPr/>
        </p:nvSpPr>
        <p:spPr>
          <a:xfrm>
            <a:off x="1228727" y="3136106"/>
            <a:ext cx="527050" cy="481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flipV="1">
            <a:off x="1651000" y="3708069"/>
            <a:ext cx="1422402" cy="164048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1000" y="5348552"/>
            <a:ext cx="5270500" cy="923330"/>
          </a:xfrm>
          <a:prstGeom prst="rect">
            <a:avLst/>
          </a:prstGeom>
          <a:noFill/>
        </p:spPr>
        <p:txBody>
          <a:bodyPr wrap="square" rtlCol="0">
            <a:spAutoFit/>
          </a:bodyPr>
          <a:lstStyle/>
          <a:p>
            <a:r>
              <a:rPr lang="en-GB" dirty="0" smtClean="0"/>
              <a:t>Many components vary with wind speed so the combination is performed across all bins of the power curve</a:t>
            </a:r>
            <a:endParaRPr lang="en-GB" dirty="0"/>
          </a:p>
        </p:txBody>
      </p:sp>
      <p:sp>
        <p:nvSpPr>
          <p:cNvPr id="9"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Curve Uncertainty Calculations</a:t>
            </a:r>
          </a:p>
        </p:txBody>
      </p:sp>
    </p:spTree>
    <p:extLst>
      <p:ext uri="{BB962C8B-B14F-4D97-AF65-F5344CB8AC3E}">
        <p14:creationId xmlns:p14="http://schemas.microsoft.com/office/powerpoint/2010/main" val="1159619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4"/>
            <a:ext cx="8229600" cy="964219"/>
          </a:xfrm>
        </p:spPr>
        <p:txBody>
          <a:bodyPr>
            <a:normAutofit/>
          </a:bodyPr>
          <a:lstStyle/>
          <a:p>
            <a:r>
              <a:rPr lang="en-GB" sz="2900" b="1" dirty="0">
                <a:solidFill>
                  <a:srgbClr val="00B0F0"/>
                </a:solidFill>
                <a:latin typeface="Calibri" pitchFamily="34" charset="0"/>
                <a:ea typeface="+mn-ea"/>
                <a:cs typeface="+mn-cs"/>
              </a:rPr>
              <a:t>Power Curve Uncertainty Calculations</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sp>
        <p:nvSpPr>
          <p:cNvPr id="3" name="Oval 2"/>
          <p:cNvSpPr/>
          <p:nvPr/>
        </p:nvSpPr>
        <p:spPr>
          <a:xfrm>
            <a:off x="1492252" y="3094897"/>
            <a:ext cx="527050" cy="481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flipV="1">
            <a:off x="1892300" y="3708069"/>
            <a:ext cx="1181102" cy="164048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55701" y="5348552"/>
            <a:ext cx="3632200" cy="923330"/>
          </a:xfrm>
          <a:prstGeom prst="rect">
            <a:avLst/>
          </a:prstGeom>
          <a:noFill/>
        </p:spPr>
        <p:txBody>
          <a:bodyPr wrap="square" rtlCol="0">
            <a:spAutoFit/>
          </a:bodyPr>
          <a:lstStyle/>
          <a:p>
            <a:r>
              <a:rPr lang="en-GB" dirty="0" smtClean="0"/>
              <a:t>Relative occurrence of each wind speed bin (to account for long term wind speed distribution)</a:t>
            </a:r>
            <a:endParaRPr lang="en-GB"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701" y="3816868"/>
            <a:ext cx="2870200" cy="27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85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cxnSp>
        <p:nvCxnSpPr>
          <p:cNvPr id="11" name="Straight Arrow Connector 10"/>
          <p:cNvCxnSpPr/>
          <p:nvPr/>
        </p:nvCxnSpPr>
        <p:spPr>
          <a:xfrm flipV="1">
            <a:off x="2393951" y="3708069"/>
            <a:ext cx="0" cy="9528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 y="4666841"/>
            <a:ext cx="3632200" cy="1200329"/>
          </a:xfrm>
          <a:prstGeom prst="rect">
            <a:avLst/>
          </a:prstGeom>
          <a:noFill/>
        </p:spPr>
        <p:txBody>
          <a:bodyPr wrap="square" rtlCol="0">
            <a:spAutoFit/>
          </a:bodyPr>
          <a:lstStyle/>
          <a:p>
            <a:r>
              <a:rPr lang="en-GB" b="1" u="sng" dirty="0" smtClean="0"/>
              <a:t>Category A uncertainties</a:t>
            </a:r>
          </a:p>
          <a:p>
            <a:r>
              <a:rPr lang="en-GB" dirty="0" smtClean="0"/>
              <a:t>Statistical uncertainties, based on the data. Due to statistical scatter, do not account for potential bias.</a:t>
            </a:r>
            <a:endParaRPr lang="en-GB" dirty="0"/>
          </a:p>
        </p:txBody>
      </p:sp>
      <p:sp>
        <p:nvSpPr>
          <p:cNvPr id="13" name="Rectangle 12"/>
          <p:cNvSpPr/>
          <p:nvPr/>
        </p:nvSpPr>
        <p:spPr>
          <a:xfrm>
            <a:off x="1892300" y="3136900"/>
            <a:ext cx="8382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flipV="1">
            <a:off x="5607050" y="3708069"/>
            <a:ext cx="0" cy="83386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30711" y="4660900"/>
            <a:ext cx="4392614" cy="923330"/>
          </a:xfrm>
          <a:prstGeom prst="rect">
            <a:avLst/>
          </a:prstGeom>
          <a:noFill/>
        </p:spPr>
        <p:txBody>
          <a:bodyPr wrap="square" rtlCol="0">
            <a:spAutoFit/>
          </a:bodyPr>
          <a:lstStyle/>
          <a:p>
            <a:r>
              <a:rPr lang="en-GB" b="1" u="sng" dirty="0" smtClean="0"/>
              <a:t>Category B uncertainties</a:t>
            </a:r>
          </a:p>
          <a:p>
            <a:r>
              <a:rPr lang="en-GB" dirty="0" smtClean="0"/>
              <a:t>To reflect potential bias in instrumentation and due to methodology.</a:t>
            </a:r>
            <a:endParaRPr lang="en-GB" dirty="0"/>
          </a:p>
        </p:txBody>
      </p:sp>
      <p:sp>
        <p:nvSpPr>
          <p:cNvPr id="19" name="Rectangle 18"/>
          <p:cNvSpPr/>
          <p:nvPr/>
        </p:nvSpPr>
        <p:spPr>
          <a:xfrm>
            <a:off x="3517900" y="3162300"/>
            <a:ext cx="41783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Curve Uncertainty Calculations</a:t>
            </a:r>
          </a:p>
        </p:txBody>
      </p:sp>
    </p:spTree>
    <p:extLst>
      <p:ext uri="{BB962C8B-B14F-4D97-AF65-F5344CB8AC3E}">
        <p14:creationId xmlns:p14="http://schemas.microsoft.com/office/powerpoint/2010/main" val="212263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cxnSp>
        <p:nvCxnSpPr>
          <p:cNvPr id="11" name="Straight Arrow Connector 10"/>
          <p:cNvCxnSpPr/>
          <p:nvPr/>
        </p:nvCxnSpPr>
        <p:spPr>
          <a:xfrm flipV="1">
            <a:off x="2393951" y="3708069"/>
            <a:ext cx="0" cy="9528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 y="4666841"/>
            <a:ext cx="3632200" cy="1200329"/>
          </a:xfrm>
          <a:prstGeom prst="rect">
            <a:avLst/>
          </a:prstGeom>
          <a:noFill/>
        </p:spPr>
        <p:txBody>
          <a:bodyPr wrap="square" rtlCol="0">
            <a:spAutoFit/>
          </a:bodyPr>
          <a:lstStyle/>
          <a:p>
            <a:r>
              <a:rPr lang="en-GB" b="1" u="sng" dirty="0" smtClean="0"/>
              <a:t>Category A uncertainties</a:t>
            </a:r>
          </a:p>
          <a:p>
            <a:r>
              <a:rPr lang="en-GB" dirty="0" smtClean="0"/>
              <a:t>Statistical uncertainties, based on the data. Due to statistical scatter, do not account for potential bias.</a:t>
            </a:r>
            <a:endParaRPr lang="en-GB" dirty="0"/>
          </a:p>
        </p:txBody>
      </p:sp>
      <p:sp>
        <p:nvSpPr>
          <p:cNvPr id="13" name="Rectangle 12"/>
          <p:cNvSpPr/>
          <p:nvPr/>
        </p:nvSpPr>
        <p:spPr>
          <a:xfrm>
            <a:off x="1892300" y="3136900"/>
            <a:ext cx="8382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flipV="1">
            <a:off x="5607050" y="3708069"/>
            <a:ext cx="0" cy="83386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30711" y="4660900"/>
            <a:ext cx="4392614" cy="923330"/>
          </a:xfrm>
          <a:prstGeom prst="rect">
            <a:avLst/>
          </a:prstGeom>
          <a:noFill/>
        </p:spPr>
        <p:txBody>
          <a:bodyPr wrap="square" rtlCol="0">
            <a:spAutoFit/>
          </a:bodyPr>
          <a:lstStyle/>
          <a:p>
            <a:r>
              <a:rPr lang="en-GB" b="1" u="sng" dirty="0" smtClean="0"/>
              <a:t>Category B uncertainties</a:t>
            </a:r>
          </a:p>
          <a:p>
            <a:r>
              <a:rPr lang="en-GB" dirty="0" smtClean="0"/>
              <a:t>To reflect potential bias in instrumentation and due to methodology.</a:t>
            </a:r>
            <a:endParaRPr lang="en-GB" dirty="0"/>
          </a:p>
        </p:txBody>
      </p:sp>
      <p:sp>
        <p:nvSpPr>
          <p:cNvPr id="19" name="Rectangle 18"/>
          <p:cNvSpPr/>
          <p:nvPr/>
        </p:nvSpPr>
        <p:spPr>
          <a:xfrm>
            <a:off x="3517900" y="3162300"/>
            <a:ext cx="41783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65099" y="6043173"/>
            <a:ext cx="8978900" cy="769441"/>
          </a:xfrm>
          <a:prstGeom prst="rect">
            <a:avLst/>
          </a:prstGeom>
          <a:noFill/>
        </p:spPr>
        <p:txBody>
          <a:bodyPr wrap="square" rtlCol="0">
            <a:spAutoFit/>
          </a:bodyPr>
          <a:lstStyle/>
          <a:p>
            <a:pPr algn="ctr"/>
            <a:r>
              <a:rPr lang="en-GB" sz="2200" b="1" dirty="0" smtClean="0"/>
              <a:t>We have a made spreadsheet demonstrating the calculation of each category A and B uncertainty component</a:t>
            </a:r>
            <a:endParaRPr lang="en-GB" sz="2200" dirty="0"/>
          </a:p>
        </p:txBody>
      </p:sp>
      <p:sp>
        <p:nvSpPr>
          <p:cNvPr id="15"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Curve Uncertainty Calculations</a:t>
            </a:r>
          </a:p>
        </p:txBody>
      </p:sp>
    </p:spTree>
    <p:extLst>
      <p:ext uri="{BB962C8B-B14F-4D97-AF65-F5344CB8AC3E}">
        <p14:creationId xmlns:p14="http://schemas.microsoft.com/office/powerpoint/2010/main" val="3653583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33762"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990600"/>
            <a:ext cx="8078788" cy="5173076"/>
          </a:xfrm>
        </p:spPr>
        <p:txBody>
          <a:bodyPr/>
          <a:lstStyle/>
          <a:p>
            <a:pPr marL="0" indent="0">
              <a:buNone/>
            </a:pPr>
            <a:r>
              <a:rPr lang="en-GB" sz="2000" b="1" u="sng" dirty="0" smtClean="0"/>
              <a:t>Category A - Power</a:t>
            </a:r>
          </a:p>
          <a:p>
            <a:endParaRPr lang="en-GB" sz="2000" dirty="0" smtClean="0"/>
          </a:p>
          <a:p>
            <a:endParaRPr lang="en-GB" sz="2000" dirty="0" smtClean="0"/>
          </a:p>
          <a:p>
            <a:endParaRPr lang="en-GB" sz="2000" dirty="0"/>
          </a:p>
          <a:p>
            <a:pPr marL="0" indent="0" algn="ctr">
              <a:buNone/>
            </a:pPr>
            <a:r>
              <a:rPr lang="en-GB" sz="1800" b="1" i="1" dirty="0" smtClean="0">
                <a:solidFill>
                  <a:srgbClr val="00B0F0"/>
                </a:solidFill>
              </a:rPr>
              <a:t>“Power Curve Measurement Using The Method of Bins.xlsx”</a:t>
            </a:r>
          </a:p>
          <a:p>
            <a:pPr marL="0" indent="0" algn="ctr">
              <a:buNone/>
            </a:pPr>
            <a:endParaRPr lang="en-GB" sz="2000" i="1" dirty="0"/>
          </a:p>
          <a:p>
            <a:r>
              <a:rPr lang="en-GB" sz="2000" dirty="0" smtClean="0"/>
              <a:t>Simple and well understood</a:t>
            </a:r>
          </a:p>
          <a:p>
            <a:pPr lvl="1"/>
            <a:r>
              <a:rPr lang="en-GB" sz="1800" dirty="0" smtClean="0"/>
              <a:t>Related to the standard deviation in each power curve bin</a:t>
            </a:r>
            <a:endParaRPr lang="en-GB" sz="1800" dirty="0"/>
          </a:p>
        </p:txBody>
      </p:sp>
      <p:sp>
        <p:nvSpPr>
          <p:cNvPr id="13" name="Rectangle 12"/>
          <p:cNvSpPr/>
          <p:nvPr/>
        </p:nvSpPr>
        <p:spPr>
          <a:xfrm>
            <a:off x="1890460" y="1536700"/>
            <a:ext cx="3302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2500" t="55313" r="31901" b="31458"/>
          <a:stretch/>
        </p:blipFill>
        <p:spPr bwMode="auto">
          <a:xfrm>
            <a:off x="165098" y="4203700"/>
            <a:ext cx="5422900" cy="161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805" t="1972" r="3097" b="2281"/>
          <a:stretch/>
        </p:blipFill>
        <p:spPr bwMode="auto">
          <a:xfrm>
            <a:off x="5931409" y="3887805"/>
            <a:ext cx="2873375" cy="279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Curve Uncertainty Calculations</a:t>
            </a:r>
          </a:p>
        </p:txBody>
      </p:sp>
    </p:spTree>
    <p:extLst>
      <p:ext uri="{BB962C8B-B14F-4D97-AF65-F5344CB8AC3E}">
        <p14:creationId xmlns:p14="http://schemas.microsoft.com/office/powerpoint/2010/main" val="96326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1064340"/>
            <a:ext cx="8420102" cy="5173076"/>
          </a:xfrm>
        </p:spPr>
        <p:txBody>
          <a:bodyPr>
            <a:normAutofit fontScale="92500" lnSpcReduction="20000"/>
          </a:bodyPr>
          <a:lstStyle/>
          <a:p>
            <a:pPr marL="0" indent="0">
              <a:buNone/>
            </a:pPr>
            <a:r>
              <a:rPr lang="en-GB" sz="2000" b="1" u="sng" dirty="0" smtClean="0"/>
              <a:t>Category A - Site Calibration</a:t>
            </a:r>
          </a:p>
          <a:p>
            <a:pPr marL="0" indent="0">
              <a:buNone/>
            </a:pPr>
            <a:endParaRPr lang="en-GB" sz="2000" b="1" u="sng" dirty="0" smtClean="0"/>
          </a:p>
          <a:p>
            <a:endParaRPr lang="en-GB" sz="2000" dirty="0" smtClean="0"/>
          </a:p>
          <a:p>
            <a:endParaRPr lang="en-GB" sz="2000" dirty="0"/>
          </a:p>
          <a:p>
            <a:pPr marL="0" indent="0" algn="ctr">
              <a:buNone/>
            </a:pPr>
            <a:r>
              <a:rPr lang="en-GB" sz="1900" b="1" i="1" dirty="0">
                <a:solidFill>
                  <a:srgbClr val="00B0F0"/>
                </a:solidFill>
              </a:rPr>
              <a:t>“Site Calibration Using Linear Regression.xlsx”</a:t>
            </a:r>
          </a:p>
          <a:p>
            <a:pPr marL="0" indent="0" algn="ctr">
              <a:buNone/>
            </a:pPr>
            <a:endParaRPr lang="en-GB" sz="2600" b="1" i="1" dirty="0">
              <a:solidFill>
                <a:srgbClr val="00B0F0"/>
              </a:solidFill>
            </a:endParaRPr>
          </a:p>
          <a:p>
            <a:r>
              <a:rPr lang="en-GB" sz="2100" dirty="0" smtClean="0"/>
              <a:t>New in this issue of the standard</a:t>
            </a:r>
          </a:p>
          <a:p>
            <a:pPr lvl="1"/>
            <a:endParaRPr lang="en-GB" sz="2100" dirty="0" smtClean="0"/>
          </a:p>
          <a:p>
            <a:r>
              <a:rPr lang="en-GB" sz="2100" dirty="0" smtClean="0"/>
              <a:t>Based on “K-Fold Analysis”:</a:t>
            </a:r>
            <a:endParaRPr lang="en-GB" sz="2100" dirty="0"/>
          </a:p>
          <a:p>
            <a:pPr marL="809625" lvl="1" indent="-342900">
              <a:buFont typeface="+mj-lt"/>
              <a:buAutoNum type="arabicPeriod"/>
            </a:pPr>
            <a:endParaRPr lang="en-GB" sz="2100" dirty="0" smtClean="0"/>
          </a:p>
          <a:p>
            <a:pPr marL="809625" lvl="1" indent="-342900">
              <a:buFont typeface="+mj-lt"/>
              <a:buAutoNum type="arabicPeriod"/>
            </a:pPr>
            <a:r>
              <a:rPr lang="en-GB" sz="2100" dirty="0" smtClean="0"/>
              <a:t>Break the site calibration filtered dataset into 10 subsets (“folds”)</a:t>
            </a:r>
          </a:p>
          <a:p>
            <a:pPr marL="809625" lvl="1" indent="-342900">
              <a:buFont typeface="+mj-lt"/>
              <a:buAutoNum type="arabicPeriod"/>
            </a:pPr>
            <a:endParaRPr lang="en-GB" sz="2100" dirty="0" smtClean="0"/>
          </a:p>
          <a:p>
            <a:pPr marL="809625" lvl="1" indent="-342900">
              <a:buFont typeface="+mj-lt"/>
              <a:buAutoNum type="arabicPeriod"/>
            </a:pPr>
            <a:r>
              <a:rPr lang="en-GB" sz="2100" dirty="0" smtClean="0"/>
              <a:t>Predict turbine mast wind speed for each subset using the calibration data from the other 9 folds</a:t>
            </a:r>
          </a:p>
          <a:p>
            <a:pPr marL="809625" lvl="1" indent="-342900">
              <a:buFont typeface="+mj-lt"/>
              <a:buAutoNum type="arabicPeriod"/>
            </a:pPr>
            <a:endParaRPr lang="en-GB" sz="2100" dirty="0" smtClean="0"/>
          </a:p>
          <a:p>
            <a:pPr marL="809625" lvl="1" indent="-342900">
              <a:buFont typeface="+mj-lt"/>
              <a:buAutoNum type="arabicPeriod"/>
            </a:pPr>
            <a:r>
              <a:rPr lang="en-GB" sz="2100" dirty="0" smtClean="0"/>
              <a:t>Uncertainty is based on the standard deviation of prediction error in each fold</a:t>
            </a:r>
            <a:endParaRPr lang="en-GB" sz="2100" dirty="0"/>
          </a:p>
        </p:txBody>
      </p:sp>
      <p:sp>
        <p:nvSpPr>
          <p:cNvPr id="13" name="Rectangle 12"/>
          <p:cNvSpPr/>
          <p:nvPr/>
        </p:nvSpPr>
        <p:spPr>
          <a:xfrm>
            <a:off x="2332912" y="1536700"/>
            <a:ext cx="3302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Curve Uncertainty Calculations</a:t>
            </a:r>
          </a:p>
        </p:txBody>
      </p:sp>
    </p:spTree>
    <p:extLst>
      <p:ext uri="{BB962C8B-B14F-4D97-AF65-F5344CB8AC3E}">
        <p14:creationId xmlns:p14="http://schemas.microsoft.com/office/powerpoint/2010/main" val="69062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7" y="1049592"/>
            <a:ext cx="8875663" cy="5173076"/>
          </a:xfrm>
        </p:spPr>
        <p:txBody>
          <a:bodyPr>
            <a:noAutofit/>
          </a:bodyPr>
          <a:lstStyle/>
          <a:p>
            <a:pPr marL="0" indent="0">
              <a:lnSpc>
                <a:spcPct val="80000"/>
              </a:lnSpc>
              <a:buNone/>
            </a:pPr>
            <a:r>
              <a:rPr lang="en-GB" sz="1900" b="1" u="sng" dirty="0"/>
              <a:t>Category B - Power</a:t>
            </a:r>
          </a:p>
          <a:p>
            <a:endParaRPr lang="en-GB" sz="1600" dirty="0" smtClean="0"/>
          </a:p>
          <a:p>
            <a:pPr marL="0" indent="0" algn="ctr">
              <a:buNone/>
            </a:pPr>
            <a:r>
              <a:rPr lang="en-GB" sz="1600" i="1" dirty="0" smtClean="0"/>
              <a:t>	</a:t>
            </a:r>
            <a:r>
              <a:rPr lang="en-GB" sz="2300" i="1" dirty="0" smtClean="0"/>
              <a:t>			</a:t>
            </a:r>
          </a:p>
          <a:p>
            <a:pPr marL="0" indent="0" algn="ctr">
              <a:buNone/>
            </a:pPr>
            <a:r>
              <a:rPr lang="en-GB" sz="2300" b="1" i="1" dirty="0">
                <a:solidFill>
                  <a:srgbClr val="00B0F0"/>
                </a:solidFill>
              </a:rPr>
              <a:t>	</a:t>
            </a:r>
            <a:r>
              <a:rPr lang="en-GB" sz="2300" b="1" i="1" dirty="0" smtClean="0">
                <a:solidFill>
                  <a:srgbClr val="00B0F0"/>
                </a:solidFill>
              </a:rPr>
              <a:t>			</a:t>
            </a:r>
            <a:r>
              <a:rPr lang="en-GB" sz="1800" b="1" i="1" dirty="0" smtClean="0">
                <a:solidFill>
                  <a:srgbClr val="00B0F0"/>
                </a:solidFill>
              </a:rPr>
              <a:t>“</a:t>
            </a:r>
            <a:r>
              <a:rPr lang="en-GB" sz="1800" b="1" i="1" dirty="0">
                <a:solidFill>
                  <a:srgbClr val="00B0F0"/>
                </a:solidFill>
              </a:rPr>
              <a:t>E.5 Category B Uncertainty in Electric Power.xlsx”</a:t>
            </a:r>
          </a:p>
          <a:p>
            <a:pPr marL="0" indent="0" algn="ctr">
              <a:buNone/>
            </a:pPr>
            <a:endParaRPr lang="en-GB" sz="1800" i="1" dirty="0" smtClean="0"/>
          </a:p>
          <a:p>
            <a:pPr marL="0" indent="0" algn="ctr">
              <a:buNone/>
            </a:pPr>
            <a:endParaRPr lang="en-GB" sz="1800" i="1" dirty="0"/>
          </a:p>
          <a:p>
            <a:r>
              <a:rPr lang="en-GB" sz="1800" dirty="0" smtClean="0"/>
              <a:t>Uncertainties due to:</a:t>
            </a:r>
          </a:p>
          <a:p>
            <a:pPr lvl="1"/>
            <a:r>
              <a:rPr lang="en-GB" sz="1800" dirty="0" smtClean="0"/>
              <a:t>Current and voltage transformers</a:t>
            </a:r>
          </a:p>
          <a:p>
            <a:pPr lvl="1"/>
            <a:r>
              <a:rPr lang="en-GB" sz="1800" dirty="0" smtClean="0"/>
              <a:t>Power transducer</a:t>
            </a:r>
          </a:p>
          <a:p>
            <a:pPr lvl="1"/>
            <a:r>
              <a:rPr lang="en-GB" sz="1800" dirty="0" smtClean="0"/>
              <a:t>Data acquisition</a:t>
            </a:r>
          </a:p>
          <a:p>
            <a:pPr lvl="1"/>
            <a:endParaRPr lang="en-GB" sz="1800" dirty="0"/>
          </a:p>
          <a:p>
            <a:r>
              <a:rPr lang="en-GB" sz="1800" dirty="0" smtClean="0"/>
              <a:t>Depends on the classification of voltage and current transformers </a:t>
            </a:r>
          </a:p>
          <a:p>
            <a:pPr lvl="1"/>
            <a:r>
              <a:rPr lang="en-GB" sz="1800" dirty="0" smtClean="0"/>
              <a:t>IEC 60044-1 </a:t>
            </a:r>
            <a:r>
              <a:rPr lang="en-GB" sz="1800" dirty="0" smtClean="0">
                <a:sym typeface="Wingdings" panose="05000000000000000000" pitchFamily="2" charset="2"/>
              </a:rPr>
              <a:t>gives uncertainties for different class of </a:t>
            </a:r>
            <a:r>
              <a:rPr lang="en-GB" sz="1800" dirty="0" smtClean="0"/>
              <a:t>current transformers</a:t>
            </a:r>
          </a:p>
          <a:p>
            <a:pPr lvl="1"/>
            <a:r>
              <a:rPr lang="en-GB" sz="1800" dirty="0" smtClean="0"/>
              <a:t>IEC 60688-1 </a:t>
            </a:r>
            <a:r>
              <a:rPr lang="en-GB" sz="1800" dirty="0">
                <a:sym typeface="Wingdings" panose="05000000000000000000" pitchFamily="2" charset="2"/>
              </a:rPr>
              <a:t>gives </a:t>
            </a:r>
            <a:r>
              <a:rPr lang="en-GB" sz="1800" dirty="0" smtClean="0">
                <a:sym typeface="Wingdings" panose="05000000000000000000" pitchFamily="2" charset="2"/>
              </a:rPr>
              <a:t>uncertainties </a:t>
            </a:r>
            <a:r>
              <a:rPr lang="en-GB" sz="1800" dirty="0">
                <a:sym typeface="Wingdings" panose="05000000000000000000" pitchFamily="2" charset="2"/>
              </a:rPr>
              <a:t>for different class</a:t>
            </a:r>
            <a:r>
              <a:rPr lang="en-GB" sz="1800" dirty="0" smtClean="0">
                <a:sym typeface="Wingdings" panose="05000000000000000000" pitchFamily="2" charset="2"/>
              </a:rPr>
              <a:t> </a:t>
            </a:r>
            <a:r>
              <a:rPr lang="en-GB" sz="1800" dirty="0" smtClean="0"/>
              <a:t>power transducers</a:t>
            </a:r>
            <a:endParaRPr lang="en-GB" sz="1800" dirty="0"/>
          </a:p>
        </p:txBody>
      </p:sp>
      <p:sp>
        <p:nvSpPr>
          <p:cNvPr id="13" name="Rectangle 12"/>
          <p:cNvSpPr/>
          <p:nvPr/>
        </p:nvSpPr>
        <p:spPr>
          <a:xfrm>
            <a:off x="3514012" y="1549400"/>
            <a:ext cx="3302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4349" t="46771" r="42057" b="48333"/>
          <a:stretch/>
        </p:blipFill>
        <p:spPr bwMode="auto">
          <a:xfrm>
            <a:off x="2279652" y="2432050"/>
            <a:ext cx="3276600" cy="59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3710863" y="2107870"/>
            <a:ext cx="0" cy="314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405238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318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91358" y="863600"/>
            <a:ext cx="8078788" cy="5173076"/>
          </a:xfrm>
        </p:spPr>
        <p:txBody>
          <a:bodyPr/>
          <a:lstStyle/>
          <a:p>
            <a:pPr marL="0" indent="0">
              <a:buNone/>
            </a:pPr>
            <a:r>
              <a:rPr lang="en-GB" sz="2000" b="1" u="sng" dirty="0" smtClean="0"/>
              <a:t>Category B – Wind Speed</a:t>
            </a:r>
          </a:p>
          <a:p>
            <a:endParaRPr lang="en-GB" sz="2000" dirty="0" smtClean="0"/>
          </a:p>
          <a:p>
            <a:endParaRPr lang="en-GB" sz="2000" dirty="0"/>
          </a:p>
          <a:p>
            <a:pPr marL="0" indent="0" algn="ctr">
              <a:buNone/>
            </a:pPr>
            <a:endParaRPr lang="en-GB" sz="2000" i="1" dirty="0" smtClean="0">
              <a:hlinkClick r:id="rId4"/>
            </a:endParaRPr>
          </a:p>
          <a:p>
            <a:pPr marL="0" indent="0" algn="ctr">
              <a:buNone/>
            </a:pPr>
            <a:endParaRPr lang="en-GB" sz="2000" i="1" dirty="0" smtClean="0">
              <a:hlinkClick r:id="rId4"/>
            </a:endParaRPr>
          </a:p>
          <a:p>
            <a:pPr marL="0" indent="0" algn="ctr">
              <a:buNone/>
            </a:pPr>
            <a:endParaRPr lang="en-GB" sz="2000" i="1" dirty="0" smtClean="0">
              <a:hlinkClick r:id="rId5" action="ppaction://hlinkfile"/>
            </a:endParaRPr>
          </a:p>
          <a:p>
            <a:pPr marL="0" indent="0" algn="ctr">
              <a:buNone/>
            </a:pPr>
            <a:endParaRPr lang="en-GB" sz="2000" i="1" dirty="0">
              <a:hlinkClick r:id="rId5" action="ppaction://hlinkfile"/>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3464" t="27086" r="33855" b="67916"/>
          <a:stretch/>
        </p:blipFill>
        <p:spPr bwMode="auto">
          <a:xfrm>
            <a:off x="2472609" y="2172875"/>
            <a:ext cx="3972089"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4002960" y="1397000"/>
            <a:ext cx="6350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4320463" y="1871085"/>
            <a:ext cx="0" cy="314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6496" t="37563" r="26237" b="56553"/>
          <a:stretch/>
        </p:blipFill>
        <p:spPr bwMode="auto">
          <a:xfrm>
            <a:off x="1155105" y="4026698"/>
            <a:ext cx="6478195" cy="57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329860" y="2222500"/>
            <a:ext cx="5461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3558463" y="2696586"/>
            <a:ext cx="0" cy="25190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9060" y="2921000"/>
            <a:ext cx="7023100" cy="369332"/>
          </a:xfrm>
          <a:prstGeom prst="rect">
            <a:avLst/>
          </a:prstGeom>
          <a:noFill/>
        </p:spPr>
        <p:txBody>
          <a:bodyPr wrap="square" rtlCol="0">
            <a:spAutoFit/>
          </a:bodyPr>
          <a:lstStyle/>
          <a:p>
            <a:r>
              <a:rPr lang="en-GB" dirty="0" smtClean="0">
                <a:solidFill>
                  <a:srgbClr val="FF0000"/>
                </a:solidFill>
              </a:rPr>
              <a:t>“due to hardware used”, i.e. WS measurement instrumentation</a:t>
            </a:r>
            <a:endParaRPr lang="en-GB" dirty="0">
              <a:solidFill>
                <a:srgbClr val="FF0000"/>
              </a:solidFill>
            </a:endParaRPr>
          </a:p>
        </p:txBody>
      </p:sp>
      <p:cxnSp>
        <p:nvCxnSpPr>
          <p:cNvPr id="14" name="Straight Arrow Connector 13"/>
          <p:cNvCxnSpPr/>
          <p:nvPr/>
        </p:nvCxnSpPr>
        <p:spPr>
          <a:xfrm>
            <a:off x="3632206" y="3273890"/>
            <a:ext cx="0" cy="30002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500" y="3590800"/>
            <a:ext cx="4533900" cy="3139321"/>
          </a:xfrm>
          <a:prstGeom prst="rect">
            <a:avLst/>
          </a:prstGeom>
          <a:noFill/>
        </p:spPr>
        <p:txBody>
          <a:bodyPr wrap="square" rtlCol="0">
            <a:spAutoFit/>
          </a:bodyPr>
          <a:lstStyle/>
          <a:p>
            <a:r>
              <a:rPr lang="en-GB" dirty="0" smtClean="0"/>
              <a:t>For cup or sonic anemometer:</a:t>
            </a:r>
          </a:p>
          <a:p>
            <a:endParaRPr lang="en-GB" dirty="0"/>
          </a:p>
          <a:p>
            <a:endParaRPr lang="en-GB" dirty="0" smtClean="0"/>
          </a:p>
          <a:p>
            <a:endParaRPr lang="en-GB" dirty="0" smtClean="0"/>
          </a:p>
          <a:p>
            <a:r>
              <a:rPr lang="en-GB" dirty="0" smtClean="0"/>
              <a:t>Components due to:</a:t>
            </a:r>
          </a:p>
          <a:p>
            <a:pPr marL="285750" indent="-285750">
              <a:buFont typeface="Arial" panose="020B0604020202020204" pitchFamily="34" charset="0"/>
              <a:buChar char="•"/>
            </a:pPr>
            <a:r>
              <a:rPr lang="en-GB" dirty="0" smtClean="0"/>
              <a:t>Pre-test calibration, </a:t>
            </a:r>
          </a:p>
          <a:p>
            <a:pPr marL="285750" indent="-285750">
              <a:buFont typeface="Arial" panose="020B0604020202020204" pitchFamily="34" charset="0"/>
              <a:buChar char="•"/>
            </a:pPr>
            <a:r>
              <a:rPr lang="en-GB" dirty="0" smtClean="0"/>
              <a:t>post-test calibration</a:t>
            </a:r>
          </a:p>
          <a:p>
            <a:pPr marL="285750" indent="-285750">
              <a:buFont typeface="Arial" panose="020B0604020202020204" pitchFamily="34" charset="0"/>
              <a:buChar char="•"/>
            </a:pPr>
            <a:r>
              <a:rPr lang="en-GB" dirty="0" smtClean="0"/>
              <a:t>Classification</a:t>
            </a:r>
          </a:p>
          <a:p>
            <a:pPr marL="285750" indent="-285750">
              <a:buFont typeface="Arial" panose="020B0604020202020204" pitchFamily="34" charset="0"/>
              <a:buChar char="•"/>
            </a:pPr>
            <a:r>
              <a:rPr lang="en-GB" dirty="0" smtClean="0"/>
              <a:t>Mounting</a:t>
            </a:r>
          </a:p>
          <a:p>
            <a:pPr marL="285750" indent="-285750">
              <a:buFont typeface="Arial" panose="020B0604020202020204" pitchFamily="34" charset="0"/>
              <a:buChar char="•"/>
            </a:pPr>
            <a:r>
              <a:rPr lang="en-GB" dirty="0" smtClean="0"/>
              <a:t>Lightning Finial</a:t>
            </a:r>
          </a:p>
          <a:p>
            <a:pPr marL="285750" indent="-285750">
              <a:buFont typeface="Arial" panose="020B0604020202020204" pitchFamily="34" charset="0"/>
              <a:buChar char="•"/>
            </a:pPr>
            <a:r>
              <a:rPr lang="en-GB" dirty="0" smtClean="0"/>
              <a:t>Data </a:t>
            </a:r>
            <a:r>
              <a:rPr lang="en-GB" dirty="0"/>
              <a:t>a</a:t>
            </a:r>
            <a:r>
              <a:rPr lang="en-GB" dirty="0" smtClean="0"/>
              <a:t>cquisition system</a:t>
            </a:r>
            <a:endParaRPr lang="en-GB" dirty="0"/>
          </a:p>
        </p:txBody>
      </p:sp>
      <p:sp>
        <p:nvSpPr>
          <p:cNvPr id="15"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403795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318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63600"/>
            <a:ext cx="8078788" cy="5173076"/>
          </a:xfrm>
        </p:spPr>
        <p:txBody>
          <a:bodyPr/>
          <a:lstStyle/>
          <a:p>
            <a:pPr marL="0" indent="0">
              <a:buNone/>
            </a:pPr>
            <a:r>
              <a:rPr lang="en-GB" sz="2000" b="1" u="sng" dirty="0" smtClean="0"/>
              <a:t>Category B – Wind Speed</a:t>
            </a:r>
          </a:p>
          <a:p>
            <a:endParaRPr lang="en-GB" sz="2000" dirty="0" smtClean="0"/>
          </a:p>
          <a:p>
            <a:endParaRPr lang="en-GB" sz="2000" dirty="0"/>
          </a:p>
          <a:p>
            <a:pPr marL="0" indent="0" algn="ctr">
              <a:buNone/>
            </a:pPr>
            <a:endParaRPr lang="en-GB" sz="2000" i="1" dirty="0" smtClean="0">
              <a:hlinkClick r:id="rId4"/>
            </a:endParaRPr>
          </a:p>
          <a:p>
            <a:pPr marL="0" indent="0" algn="ctr">
              <a:buNone/>
            </a:pPr>
            <a:endParaRPr lang="en-GB" sz="2000" i="1" dirty="0" smtClean="0">
              <a:hlinkClick r:id="rId4"/>
            </a:endParaRPr>
          </a:p>
          <a:p>
            <a:pPr marL="0" indent="0" algn="ctr">
              <a:buNone/>
            </a:pPr>
            <a:endParaRPr lang="en-GB" sz="2000" i="1" dirty="0" smtClean="0">
              <a:hlinkClick r:id="rId5" action="ppaction://hlinkfile"/>
            </a:endParaRPr>
          </a:p>
          <a:p>
            <a:pPr marL="0" indent="0" algn="ctr">
              <a:buNone/>
            </a:pPr>
            <a:endParaRPr lang="en-GB" sz="2000" i="1" dirty="0">
              <a:hlinkClick r:id="rId5" action="ppaction://hlinkfile"/>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3464" t="27086" r="33855" b="67916"/>
          <a:stretch/>
        </p:blipFill>
        <p:spPr bwMode="auto">
          <a:xfrm>
            <a:off x="2472609" y="2172875"/>
            <a:ext cx="3972089"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4002960" y="1397000"/>
            <a:ext cx="6350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4320463" y="1871085"/>
            <a:ext cx="0" cy="314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29860" y="2222500"/>
            <a:ext cx="5461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3558463" y="2696586"/>
            <a:ext cx="0" cy="25190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9060" y="2921000"/>
            <a:ext cx="7023100" cy="369332"/>
          </a:xfrm>
          <a:prstGeom prst="rect">
            <a:avLst/>
          </a:prstGeom>
          <a:noFill/>
        </p:spPr>
        <p:txBody>
          <a:bodyPr wrap="square" rtlCol="0">
            <a:spAutoFit/>
          </a:bodyPr>
          <a:lstStyle/>
          <a:p>
            <a:r>
              <a:rPr lang="en-GB" dirty="0" smtClean="0">
                <a:solidFill>
                  <a:srgbClr val="FF0000"/>
                </a:solidFill>
              </a:rPr>
              <a:t>“due to hardware used”, i.e. WS measurement instrumentation</a:t>
            </a:r>
            <a:endParaRPr lang="en-GB" dirty="0">
              <a:solidFill>
                <a:srgbClr val="FF0000"/>
              </a:solidFill>
            </a:endParaRPr>
          </a:p>
        </p:txBody>
      </p:sp>
      <p:cxnSp>
        <p:nvCxnSpPr>
          <p:cNvPr id="14" name="Straight Arrow Connector 13"/>
          <p:cNvCxnSpPr/>
          <p:nvPr/>
        </p:nvCxnSpPr>
        <p:spPr>
          <a:xfrm>
            <a:off x="3632206" y="3273890"/>
            <a:ext cx="0" cy="30002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500" y="3590800"/>
            <a:ext cx="5854700" cy="3139321"/>
          </a:xfrm>
          <a:prstGeom prst="rect">
            <a:avLst/>
          </a:prstGeom>
          <a:noFill/>
        </p:spPr>
        <p:txBody>
          <a:bodyPr wrap="square" rtlCol="0">
            <a:spAutoFit/>
          </a:bodyPr>
          <a:lstStyle/>
          <a:p>
            <a:r>
              <a:rPr lang="en-GB" dirty="0" smtClean="0"/>
              <a:t>For RSD:</a:t>
            </a:r>
          </a:p>
          <a:p>
            <a:endParaRPr lang="en-GB" dirty="0"/>
          </a:p>
          <a:p>
            <a:endParaRPr lang="en-GB" dirty="0" smtClean="0"/>
          </a:p>
          <a:p>
            <a:endParaRPr lang="en-GB" dirty="0" smtClean="0"/>
          </a:p>
          <a:p>
            <a:r>
              <a:rPr lang="en-GB" dirty="0" smtClean="0"/>
              <a:t>Components due to:</a:t>
            </a:r>
          </a:p>
          <a:p>
            <a:pPr marL="285750" indent="-285750">
              <a:buFont typeface="Arial" panose="020B0604020202020204" pitchFamily="34" charset="0"/>
              <a:buChar char="•"/>
            </a:pPr>
            <a:r>
              <a:rPr lang="en-GB" dirty="0" smtClean="0"/>
              <a:t>Verification test vs mast </a:t>
            </a:r>
          </a:p>
          <a:p>
            <a:pPr marL="285750" indent="-285750">
              <a:buFont typeface="Arial" panose="020B0604020202020204" pitchFamily="34" charset="0"/>
              <a:buChar char="•"/>
            </a:pPr>
            <a:r>
              <a:rPr lang="en-GB" dirty="0" smtClean="0"/>
              <a:t>In-situ comparison to mast</a:t>
            </a:r>
          </a:p>
          <a:p>
            <a:pPr marL="285750" indent="-285750">
              <a:buFont typeface="Arial" panose="020B0604020202020204" pitchFamily="34" charset="0"/>
              <a:buChar char="•"/>
            </a:pPr>
            <a:r>
              <a:rPr lang="en-GB" dirty="0" smtClean="0"/>
              <a:t>RSD classification</a:t>
            </a:r>
          </a:p>
          <a:p>
            <a:pPr marL="285750" indent="-285750">
              <a:buFont typeface="Arial" panose="020B0604020202020204" pitchFamily="34" charset="0"/>
              <a:buChar char="•"/>
            </a:pPr>
            <a:r>
              <a:rPr lang="en-GB" dirty="0" smtClean="0"/>
              <a:t>Mounting</a:t>
            </a:r>
          </a:p>
          <a:p>
            <a:pPr marL="285750" indent="-285750">
              <a:buFont typeface="Arial" panose="020B0604020202020204" pitchFamily="34" charset="0"/>
              <a:buChar char="•"/>
            </a:pPr>
            <a:r>
              <a:rPr lang="en-GB" dirty="0" smtClean="0"/>
              <a:t>Flow variation in the measurement volume</a:t>
            </a:r>
          </a:p>
          <a:p>
            <a:pPr marL="285750" indent="-285750">
              <a:buFont typeface="Arial" panose="020B0604020202020204" pitchFamily="34" charset="0"/>
              <a:buChar char="•"/>
            </a:pPr>
            <a:r>
              <a:rPr lang="en-GB" dirty="0" smtClean="0"/>
              <a:t>Monitoring of the RSD</a:t>
            </a:r>
            <a:endParaRPr lang="en-GB" dirty="0"/>
          </a:p>
        </p:txBody>
      </p:sp>
      <p:pic>
        <p:nvPicPr>
          <p:cNvPr id="3"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6432" t="56301" r="26432" b="38480"/>
          <a:stretch/>
        </p:blipFill>
        <p:spPr bwMode="auto">
          <a:xfrm>
            <a:off x="1241194" y="4030956"/>
            <a:ext cx="6520966" cy="51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1231844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946" y="4771559"/>
            <a:ext cx="22098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698" y="4821369"/>
            <a:ext cx="1584176" cy="967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457200" y="5518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smtClean="0">
                <a:solidFill>
                  <a:srgbClr val="00B0F0"/>
                </a:solidFill>
                <a:latin typeface="Calibri" pitchFamily="34" charset="0"/>
                <a:ea typeface="+mn-ea"/>
                <a:cs typeface="+mn-cs"/>
              </a:rPr>
              <a:t>PCWG Industrial Placement</a:t>
            </a:r>
            <a:endParaRPr lang="en-GB" sz="3200" b="1" dirty="0">
              <a:solidFill>
                <a:srgbClr val="00B0F0"/>
              </a:solidFill>
              <a:latin typeface="Calibri" pitchFamily="34" charset="0"/>
              <a:ea typeface="+mn-ea"/>
              <a:cs typeface="+mn-cs"/>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432" y="4790110"/>
            <a:ext cx="2624688" cy="99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57200" y="1034987"/>
            <a:ext cx="7755920" cy="3693319"/>
          </a:xfrm>
          <a:prstGeom prst="rect">
            <a:avLst/>
          </a:prstGeom>
        </p:spPr>
        <p:txBody>
          <a:bodyPr wrap="square">
            <a:spAutoFit/>
          </a:bodyPr>
          <a:lstStyle/>
          <a:p>
            <a:pPr marL="285750" indent="-285750">
              <a:buFont typeface="Arial" panose="020B0604020202020204" pitchFamily="34" charset="0"/>
              <a:buChar char="•"/>
            </a:pPr>
            <a:r>
              <a:rPr lang="en-GB" dirty="0" smtClean="0"/>
              <a:t>The first PCWG Industrial Placement was completed by Andrew Lawrence of Cambridge University during July and August 2016.</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placement was sponsored by SSE, RES &amp; Senvion.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placement was hosted at RES’s office Kings Langley and managed by Lee Cameron (RES).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Andrew was tasked with completing a set of work examples of the uncertainty methodology of the new IEC 61400-12-1 standard.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This project is intended to be complimentary to the IEA Task 32 Uncertainty Round Robin</a:t>
            </a:r>
            <a:endParaRPr lang="en-GB" dirty="0"/>
          </a:p>
        </p:txBody>
      </p:sp>
      <p:sp>
        <p:nvSpPr>
          <p:cNvPr id="11" name="Title 1"/>
          <p:cNvSpPr txBox="1">
            <a:spLocks/>
          </p:cNvSpPr>
          <p:nvPr/>
        </p:nvSpPr>
        <p:spPr>
          <a:xfrm>
            <a:off x="457200" y="5715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800" b="1" dirty="0" smtClean="0">
                <a:solidFill>
                  <a:srgbClr val="00B0F0"/>
                </a:solidFill>
                <a:latin typeface="Calibri" pitchFamily="34" charset="0"/>
                <a:ea typeface="+mn-ea"/>
                <a:cs typeface="+mn-cs"/>
              </a:rPr>
              <a:t>Many thanks to our supporting members who made this industrial placement possible</a:t>
            </a:r>
            <a:endParaRPr lang="en-GB" sz="28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1395341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33762" y="1289121"/>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464" t="27086" r="33855" b="67916"/>
          <a:stretch/>
        </p:blipFill>
        <p:spPr bwMode="auto">
          <a:xfrm>
            <a:off x="2546349" y="2143379"/>
            <a:ext cx="3972089"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3988212" y="1382252"/>
            <a:ext cx="6350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cxnSp>
        <p:nvCxnSpPr>
          <p:cNvPr id="8" name="Straight Arrow Connector 7"/>
          <p:cNvCxnSpPr/>
          <p:nvPr/>
        </p:nvCxnSpPr>
        <p:spPr>
          <a:xfrm flipV="1">
            <a:off x="4394203" y="1841589"/>
            <a:ext cx="0" cy="314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Curve Uncertainty </a:t>
            </a:r>
            <a:r>
              <a:rPr lang="en-GB" sz="2900" b="1" dirty="0" smtClean="0">
                <a:solidFill>
                  <a:srgbClr val="00B0F0"/>
                </a:solidFill>
                <a:latin typeface="Calibri" pitchFamily="34" charset="0"/>
                <a:ea typeface="+mn-ea"/>
                <a:cs typeface="+mn-cs"/>
              </a:rPr>
              <a:t>Calculations</a:t>
            </a:r>
            <a:endParaRPr lang="en-GB" sz="2900" b="1" dirty="0">
              <a:solidFill>
                <a:srgbClr val="00B0F0"/>
              </a:solidFill>
              <a:latin typeface="Calibri" pitchFamily="34" charset="0"/>
              <a:ea typeface="+mn-ea"/>
              <a:cs typeface="+mn-cs"/>
            </a:endParaRPr>
          </a:p>
        </p:txBody>
      </p:sp>
      <p:sp>
        <p:nvSpPr>
          <p:cNvPr id="5" name="Content Placeholder 3"/>
          <p:cNvSpPr>
            <a:spLocks noGrp="1"/>
          </p:cNvSpPr>
          <p:nvPr>
            <p:ph idx="1"/>
          </p:nvPr>
        </p:nvSpPr>
        <p:spPr>
          <a:xfrm>
            <a:off x="165097" y="834104"/>
            <a:ext cx="8772426" cy="5173076"/>
          </a:xfrm>
        </p:spPr>
        <p:txBody>
          <a:bodyPr>
            <a:noAutofit/>
          </a:bodyPr>
          <a:lstStyle/>
          <a:p>
            <a:pPr marL="0" indent="0">
              <a:buNone/>
            </a:pPr>
            <a:r>
              <a:rPr lang="en-GB" sz="2000" b="1" u="sng" dirty="0" smtClean="0"/>
              <a:t>Category B – Wind Speed</a:t>
            </a:r>
          </a:p>
          <a:p>
            <a:endParaRPr lang="en-GB" sz="1400" dirty="0" smtClean="0"/>
          </a:p>
          <a:p>
            <a:endParaRPr lang="en-GB" sz="1400" dirty="0"/>
          </a:p>
          <a:p>
            <a:endParaRPr lang="en-GB" sz="1400" dirty="0" smtClean="0"/>
          </a:p>
          <a:p>
            <a:pPr marL="0" indent="0">
              <a:buNone/>
            </a:pPr>
            <a:endParaRPr lang="en-GB" sz="1400" dirty="0"/>
          </a:p>
          <a:p>
            <a:endParaRPr lang="en-GB" sz="1800" dirty="0" smtClean="0"/>
          </a:p>
          <a:p>
            <a:r>
              <a:rPr lang="en-GB" sz="1600" dirty="0" smtClean="0"/>
              <a:t>Uncertainties </a:t>
            </a:r>
            <a:r>
              <a:rPr lang="en-GB" sz="1600" dirty="0"/>
              <a:t>due to:</a:t>
            </a:r>
          </a:p>
          <a:p>
            <a:pPr lvl="1"/>
            <a:r>
              <a:rPr lang="en-GB" sz="1600" dirty="0"/>
              <a:t>Hardware </a:t>
            </a:r>
            <a:r>
              <a:rPr lang="en-GB" sz="1600" dirty="0" smtClean="0"/>
              <a:t>used</a:t>
            </a:r>
          </a:p>
          <a:p>
            <a:pPr lvl="2"/>
            <a:r>
              <a:rPr lang="en-GB" sz="1800" b="1" i="1" dirty="0">
                <a:solidFill>
                  <a:srgbClr val="00B0F0"/>
                </a:solidFill>
              </a:rPr>
              <a:t>"E.13.4 Category B uncertainty in wind speed from cup or sonic.xlsx"</a:t>
            </a:r>
          </a:p>
          <a:p>
            <a:pPr lvl="2"/>
            <a:r>
              <a:rPr lang="en-GB" sz="1800" b="1" i="1" dirty="0">
                <a:solidFill>
                  <a:srgbClr val="00B0F0"/>
                </a:solidFill>
              </a:rPr>
              <a:t>"E.13.5 Category B uncertainty in wind speed from RSD.xlsx"</a:t>
            </a:r>
          </a:p>
          <a:p>
            <a:pPr lvl="2"/>
            <a:r>
              <a:rPr lang="en-GB" sz="1800" b="1" i="1" dirty="0">
                <a:solidFill>
                  <a:srgbClr val="00B0F0"/>
                </a:solidFill>
              </a:rPr>
              <a:t>"E.13.6 Category B uncertainty in wind speed from REWS.xlsx"</a:t>
            </a:r>
          </a:p>
          <a:p>
            <a:pPr lvl="3"/>
            <a:r>
              <a:rPr lang="en-GB" sz="1600" dirty="0" smtClean="0"/>
              <a:t>Note that REWS can in theory be measured with mast or RSD, in reality only RSD is practical</a:t>
            </a:r>
            <a:endParaRPr lang="en-GB" sz="1600" dirty="0"/>
          </a:p>
          <a:p>
            <a:pPr lvl="1"/>
            <a:r>
              <a:rPr lang="en-GB" sz="1600" dirty="0"/>
              <a:t>Terrain </a:t>
            </a:r>
            <a:endParaRPr lang="en-GB" sz="1600" dirty="0" smtClean="0"/>
          </a:p>
          <a:p>
            <a:pPr lvl="2"/>
            <a:r>
              <a:rPr lang="en-GB" sz="1800" b="1" i="1" dirty="0">
                <a:solidFill>
                  <a:srgbClr val="00B0F0"/>
                </a:solidFill>
              </a:rPr>
              <a:t>"E.13.11 Category B uncertainty in wind speed from flow distortion due to terrain.xlsx“</a:t>
            </a:r>
          </a:p>
          <a:p>
            <a:pPr lvl="2"/>
            <a:r>
              <a:rPr lang="en-GB" sz="1600" dirty="0" smtClean="0"/>
              <a:t>Related to the site calibration (or lack thereof) </a:t>
            </a:r>
            <a:endParaRPr lang="en-GB" sz="1600" dirty="0"/>
          </a:p>
          <a:p>
            <a:pPr lvl="1"/>
            <a:r>
              <a:rPr lang="en-GB" sz="1600" dirty="0"/>
              <a:t>Air Density </a:t>
            </a:r>
            <a:r>
              <a:rPr lang="en-GB" sz="1600" dirty="0" smtClean="0"/>
              <a:t>Correction</a:t>
            </a:r>
          </a:p>
          <a:p>
            <a:pPr lvl="2"/>
            <a:r>
              <a:rPr lang="en-GB" sz="1800" b="1" i="1" dirty="0">
                <a:solidFill>
                  <a:srgbClr val="00B0F0"/>
                </a:solidFill>
              </a:rPr>
              <a:t>"E.10 Category B uncertainty in Air Density.xlsx"</a:t>
            </a:r>
          </a:p>
          <a:p>
            <a:pPr lvl="2"/>
            <a:r>
              <a:rPr lang="en-GB" sz="1600" dirty="0" smtClean="0"/>
              <a:t>Related to air density correction</a:t>
            </a:r>
            <a:endParaRPr lang="en-GB" sz="1600" dirty="0"/>
          </a:p>
          <a:p>
            <a:pPr marL="0" indent="0" algn="ctr">
              <a:buNone/>
            </a:pPr>
            <a:endParaRPr lang="en-GB" sz="1800" i="1" dirty="0">
              <a:hlinkClick r:id="rId5"/>
            </a:endParaRPr>
          </a:p>
          <a:p>
            <a:pPr marL="0" indent="0" algn="ctr">
              <a:buNone/>
            </a:pPr>
            <a:endParaRPr lang="en-GB" sz="1800" i="1" dirty="0" smtClean="0">
              <a:hlinkClick r:id="rId6" action="ppaction://hlinkfile"/>
            </a:endParaRPr>
          </a:p>
          <a:p>
            <a:pPr marL="0" indent="0" algn="ctr">
              <a:buNone/>
            </a:pPr>
            <a:endParaRPr lang="en-GB" sz="1800" i="1" dirty="0">
              <a:hlinkClick r:id="rId6" action="ppaction://hlinkfile"/>
            </a:endParaRPr>
          </a:p>
        </p:txBody>
      </p:sp>
      <p:sp>
        <p:nvSpPr>
          <p:cNvPr id="4" name="TextBox 3"/>
          <p:cNvSpPr txBox="1"/>
          <p:nvPr/>
        </p:nvSpPr>
        <p:spPr>
          <a:xfrm>
            <a:off x="6269098" y="1522573"/>
            <a:ext cx="2932053" cy="1661993"/>
          </a:xfrm>
          <a:prstGeom prst="rect">
            <a:avLst/>
          </a:prstGeom>
          <a:noFill/>
        </p:spPr>
        <p:txBody>
          <a:bodyPr wrap="square" rtlCol="0">
            <a:spAutoFit/>
          </a:bodyPr>
          <a:lstStyle/>
          <a:p>
            <a:pPr algn="ctr"/>
            <a:endParaRPr lang="en-GB" sz="1600" i="1" dirty="0">
              <a:hlinkClick r:id="rId5"/>
            </a:endParaRPr>
          </a:p>
          <a:p>
            <a:pPr algn="ctr"/>
            <a:endParaRPr lang="en-GB" sz="1400" i="1" dirty="0">
              <a:hlinkClick r:id="rId5"/>
            </a:endParaRPr>
          </a:p>
          <a:p>
            <a:pPr algn="ctr"/>
            <a:r>
              <a:rPr lang="en-GB" b="1" i="1" dirty="0">
                <a:solidFill>
                  <a:srgbClr val="00B0F0"/>
                </a:solidFill>
              </a:rPr>
              <a:t>  "E.13.3 Category B Uncertainty in the Wind Speed Measurement.xlsx"</a:t>
            </a:r>
          </a:p>
          <a:p>
            <a:endParaRPr lang="en-GB" dirty="0"/>
          </a:p>
        </p:txBody>
      </p:sp>
    </p:spTree>
    <p:extLst>
      <p:ext uri="{BB962C8B-B14F-4D97-AF65-F5344CB8AC3E}">
        <p14:creationId xmlns:p14="http://schemas.microsoft.com/office/powerpoint/2010/main" val="243172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990600"/>
            <a:ext cx="8788402" cy="5173076"/>
          </a:xfrm>
        </p:spPr>
        <p:txBody>
          <a:bodyPr>
            <a:noAutofit/>
          </a:bodyPr>
          <a:lstStyle/>
          <a:p>
            <a:pPr marL="0" indent="0">
              <a:buNone/>
            </a:pPr>
            <a:r>
              <a:rPr lang="en-GB" sz="2000" b="1" u="sng" dirty="0" smtClean="0"/>
              <a:t>Category B – Temperature, Pressure and Relative Humidity</a:t>
            </a:r>
          </a:p>
          <a:p>
            <a:endParaRPr lang="en-GB" sz="2000" dirty="0" smtClean="0"/>
          </a:p>
          <a:p>
            <a:endParaRPr lang="en-GB" sz="2000" dirty="0"/>
          </a:p>
          <a:p>
            <a:pPr marL="0" indent="0" algn="ctr">
              <a:buNone/>
            </a:pPr>
            <a:endParaRPr lang="en-GB" sz="2000" i="1" dirty="0" smtClean="0"/>
          </a:p>
          <a:p>
            <a:pPr marL="0" indent="0" algn="ctr">
              <a:buNone/>
            </a:pPr>
            <a:endParaRPr lang="en-GB" sz="2000" i="1" dirty="0"/>
          </a:p>
          <a:p>
            <a:pPr marL="0" indent="0" algn="ctr">
              <a:buNone/>
            </a:pPr>
            <a:endParaRPr lang="en-GB" sz="1800" i="1" dirty="0" smtClean="0"/>
          </a:p>
          <a:p>
            <a:pPr marL="0" indent="0" algn="ctr">
              <a:buNone/>
            </a:pPr>
            <a:endParaRPr lang="en-GB" sz="1800" i="1" dirty="0" smtClean="0"/>
          </a:p>
          <a:p>
            <a:pPr marL="0" indent="0" algn="ctr">
              <a:buNone/>
            </a:pPr>
            <a:endParaRPr lang="en-GB" sz="1800" i="1" dirty="0"/>
          </a:p>
          <a:p>
            <a:pPr marL="0" indent="0" algn="ctr">
              <a:buNone/>
            </a:pPr>
            <a:endParaRPr lang="en-GB" sz="1800" i="1" dirty="0"/>
          </a:p>
          <a:p>
            <a:pPr marL="914400" lvl="2" indent="0">
              <a:buNone/>
            </a:pPr>
            <a:r>
              <a:rPr lang="en-GB" sz="1800" b="1" i="1" dirty="0">
                <a:solidFill>
                  <a:srgbClr val="00B0F0"/>
                </a:solidFill>
              </a:rPr>
              <a:t>"E.10 Category B uncertainty in Air Density.xlsx"</a:t>
            </a:r>
          </a:p>
          <a:p>
            <a:pPr marL="0" indent="0">
              <a:buNone/>
            </a:pPr>
            <a:endParaRPr lang="en-GB" sz="1800" dirty="0" smtClean="0"/>
          </a:p>
          <a:p>
            <a:r>
              <a:rPr lang="en-GB" sz="1800" dirty="0" smtClean="0"/>
              <a:t>Relative humidity was not included in the previous standard</a:t>
            </a:r>
          </a:p>
          <a:p>
            <a:endParaRPr lang="en-GB" sz="1800" dirty="0" smtClean="0"/>
          </a:p>
          <a:p>
            <a:r>
              <a:rPr lang="en-GB" sz="1800" dirty="0" smtClean="0"/>
              <a:t>Same </a:t>
            </a:r>
            <a:r>
              <a:rPr lang="en-GB" sz="1800" dirty="0"/>
              <a:t>components, but sensitivity factor has changed in this issue of the </a:t>
            </a:r>
            <a:r>
              <a:rPr lang="en-GB" sz="1800" dirty="0" smtClean="0"/>
              <a:t>standard</a:t>
            </a:r>
          </a:p>
          <a:p>
            <a:endParaRPr lang="en-GB" sz="1800" dirty="0"/>
          </a:p>
          <a:p>
            <a:r>
              <a:rPr lang="en-GB" sz="1800" dirty="0" smtClean="0"/>
              <a:t>All informed by manufacturer specs with extra penalties if measurement is far from hub height</a:t>
            </a:r>
          </a:p>
        </p:txBody>
      </p:sp>
      <p:sp>
        <p:nvSpPr>
          <p:cNvPr id="6" name="Rectangle 5"/>
          <p:cNvSpPr/>
          <p:nvPr/>
        </p:nvSpPr>
        <p:spPr>
          <a:xfrm>
            <a:off x="4625263" y="1539380"/>
            <a:ext cx="698498"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V="1">
            <a:off x="2440860" y="1936275"/>
            <a:ext cx="2244731" cy="34857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5711" t="48168" r="36034" b="45788"/>
          <a:stretch/>
        </p:blipFill>
        <p:spPr bwMode="auto">
          <a:xfrm>
            <a:off x="180260" y="2284845"/>
            <a:ext cx="2755900" cy="41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8000" y="2703925"/>
            <a:ext cx="2247900" cy="1569660"/>
          </a:xfrm>
          <a:prstGeom prst="rect">
            <a:avLst/>
          </a:prstGeom>
          <a:noFill/>
        </p:spPr>
        <p:txBody>
          <a:bodyPr wrap="square" rtlCol="0">
            <a:spAutoFit/>
          </a:bodyPr>
          <a:lstStyle/>
          <a:p>
            <a:r>
              <a:rPr lang="en-GB" dirty="0" smtClean="0"/>
              <a:t>Temperature:</a:t>
            </a:r>
          </a:p>
          <a:p>
            <a:pPr marL="285750" indent="-285750">
              <a:buFont typeface="Arial" panose="020B0604020202020204" pitchFamily="34" charset="0"/>
              <a:buChar char="•"/>
            </a:pPr>
            <a:r>
              <a:rPr lang="en-GB" sz="1500" dirty="0" smtClean="0"/>
              <a:t>Calibration</a:t>
            </a:r>
          </a:p>
          <a:p>
            <a:pPr marL="285750" indent="-285750">
              <a:buFont typeface="Arial" panose="020B0604020202020204" pitchFamily="34" charset="0"/>
              <a:buChar char="•"/>
            </a:pPr>
            <a:r>
              <a:rPr lang="en-GB" sz="1500" dirty="0" smtClean="0"/>
              <a:t>Shielding</a:t>
            </a:r>
          </a:p>
          <a:p>
            <a:pPr marL="285750" indent="-285750">
              <a:buFont typeface="Arial" panose="020B0604020202020204" pitchFamily="34" charset="0"/>
              <a:buChar char="•"/>
            </a:pPr>
            <a:r>
              <a:rPr lang="en-GB" sz="1500" dirty="0" smtClean="0"/>
              <a:t>Mounting</a:t>
            </a:r>
          </a:p>
          <a:p>
            <a:pPr marL="285750" indent="-285750">
              <a:buFont typeface="Arial" panose="020B0604020202020204" pitchFamily="34" charset="0"/>
              <a:buChar char="•"/>
            </a:pPr>
            <a:r>
              <a:rPr lang="en-GB" sz="1500" dirty="0" smtClean="0"/>
              <a:t>Data acquisition</a:t>
            </a:r>
          </a:p>
          <a:p>
            <a:pPr marL="285750" indent="-285750">
              <a:buFont typeface="Arial" panose="020B0604020202020204" pitchFamily="34" charset="0"/>
              <a:buChar char="•"/>
            </a:pPr>
            <a:endParaRPr lang="en-GB" dirty="0"/>
          </a:p>
        </p:txBody>
      </p:sp>
      <p:pic>
        <p:nvPicPr>
          <p:cNvPr id="409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7289" t="30437" r="38281" b="61006"/>
          <a:stretch/>
        </p:blipFill>
        <p:spPr bwMode="auto">
          <a:xfrm>
            <a:off x="6109575" y="2284845"/>
            <a:ext cx="2382835" cy="593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6666792" y="1958481"/>
            <a:ext cx="993768" cy="32636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02400" y="2703924"/>
            <a:ext cx="2247900" cy="1338828"/>
          </a:xfrm>
          <a:prstGeom prst="rect">
            <a:avLst/>
          </a:prstGeom>
          <a:noFill/>
        </p:spPr>
        <p:txBody>
          <a:bodyPr wrap="square" rtlCol="0">
            <a:spAutoFit/>
          </a:bodyPr>
          <a:lstStyle/>
          <a:p>
            <a:r>
              <a:rPr lang="en-GB" dirty="0" smtClean="0"/>
              <a:t>Relative Humidity:</a:t>
            </a:r>
          </a:p>
          <a:p>
            <a:pPr marL="285750" indent="-285750">
              <a:buFont typeface="Arial" panose="020B0604020202020204" pitchFamily="34" charset="0"/>
              <a:buChar char="•"/>
            </a:pPr>
            <a:r>
              <a:rPr lang="en-GB" sz="1500" dirty="0" smtClean="0"/>
              <a:t>Calibration</a:t>
            </a:r>
          </a:p>
          <a:p>
            <a:pPr marL="285750" indent="-285750">
              <a:buFont typeface="Arial" panose="020B0604020202020204" pitchFamily="34" charset="0"/>
              <a:buChar char="•"/>
            </a:pPr>
            <a:r>
              <a:rPr lang="en-GB" sz="1500" dirty="0" smtClean="0"/>
              <a:t>Mounting</a:t>
            </a:r>
          </a:p>
          <a:p>
            <a:pPr marL="285750" indent="-285750">
              <a:buFont typeface="Arial" panose="020B0604020202020204" pitchFamily="34" charset="0"/>
              <a:buChar char="•"/>
            </a:pPr>
            <a:r>
              <a:rPr lang="en-GB" sz="1500" dirty="0" smtClean="0"/>
              <a:t>Data acquisition</a:t>
            </a:r>
          </a:p>
          <a:p>
            <a:pPr marL="285750" indent="-285750">
              <a:buFont typeface="Arial" panose="020B0604020202020204" pitchFamily="34" charset="0"/>
              <a:buChar char="•"/>
            </a:pPr>
            <a:endParaRPr lang="en-GB" dirty="0"/>
          </a:p>
        </p:txBody>
      </p:sp>
      <p:pic>
        <p:nvPicPr>
          <p:cNvPr id="4100"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9323" t="50862" r="39713" b="42308"/>
          <a:stretch/>
        </p:blipFill>
        <p:spPr bwMode="auto">
          <a:xfrm>
            <a:off x="3895010" y="2259445"/>
            <a:ext cx="2044700" cy="473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V="1">
            <a:off x="5323760" y="1958481"/>
            <a:ext cx="288931" cy="32636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11077" y="1554493"/>
            <a:ext cx="698498"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179425" y="1542556"/>
            <a:ext cx="698498"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717928" y="2720776"/>
            <a:ext cx="2247900" cy="1338828"/>
          </a:xfrm>
          <a:prstGeom prst="rect">
            <a:avLst/>
          </a:prstGeom>
          <a:noFill/>
        </p:spPr>
        <p:txBody>
          <a:bodyPr wrap="square" rtlCol="0">
            <a:spAutoFit/>
          </a:bodyPr>
          <a:lstStyle/>
          <a:p>
            <a:r>
              <a:rPr lang="en-GB" dirty="0" smtClean="0"/>
              <a:t>Pressure:</a:t>
            </a:r>
          </a:p>
          <a:p>
            <a:pPr marL="285750" indent="-285750">
              <a:buFont typeface="Arial" panose="020B0604020202020204" pitchFamily="34" charset="0"/>
              <a:buChar char="•"/>
            </a:pPr>
            <a:r>
              <a:rPr lang="en-GB" sz="1500" dirty="0" smtClean="0"/>
              <a:t>Calibration</a:t>
            </a:r>
          </a:p>
          <a:p>
            <a:pPr marL="285750" indent="-285750">
              <a:buFont typeface="Arial" panose="020B0604020202020204" pitchFamily="34" charset="0"/>
              <a:buChar char="•"/>
            </a:pPr>
            <a:r>
              <a:rPr lang="en-GB" sz="1500" dirty="0" smtClean="0"/>
              <a:t>Mounting</a:t>
            </a:r>
          </a:p>
          <a:p>
            <a:pPr marL="285750" indent="-285750">
              <a:buFont typeface="Arial" panose="020B0604020202020204" pitchFamily="34" charset="0"/>
              <a:buChar char="•"/>
            </a:pPr>
            <a:r>
              <a:rPr lang="en-GB" sz="1500" dirty="0" smtClean="0"/>
              <a:t>Data acquisition</a:t>
            </a:r>
          </a:p>
          <a:p>
            <a:pPr marL="285750" indent="-285750">
              <a:buFont typeface="Arial" panose="020B0604020202020204" pitchFamily="34" charset="0"/>
              <a:buChar char="•"/>
            </a:pPr>
            <a:endParaRPr lang="en-GB" dirty="0"/>
          </a:p>
        </p:txBody>
      </p:sp>
      <p:sp>
        <p:nvSpPr>
          <p:cNvPr id="18"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dirty="0"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1553700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222250"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990600"/>
            <a:ext cx="9362360" cy="5173076"/>
          </a:xfrm>
        </p:spPr>
        <p:txBody>
          <a:bodyPr>
            <a:noAutofit/>
          </a:bodyPr>
          <a:lstStyle/>
          <a:p>
            <a:pPr marL="0" indent="0">
              <a:buNone/>
            </a:pPr>
            <a:r>
              <a:rPr lang="en-GB" sz="2000" b="1" u="sng" dirty="0" smtClean="0"/>
              <a:t>Category B – Method related components</a:t>
            </a:r>
          </a:p>
          <a:p>
            <a:endParaRPr lang="en-GB" sz="2000" dirty="0" smtClean="0"/>
          </a:p>
          <a:p>
            <a:endParaRPr lang="en-GB" sz="2000" dirty="0"/>
          </a:p>
          <a:p>
            <a:pPr marL="0" indent="0" algn="ctr">
              <a:buNone/>
            </a:pPr>
            <a:endParaRPr lang="en-GB" sz="2000" i="1" dirty="0">
              <a:hlinkClick r:id="rId4"/>
            </a:endParaRPr>
          </a:p>
          <a:p>
            <a:pPr marL="0" indent="0" algn="ctr">
              <a:buNone/>
            </a:pPr>
            <a:endParaRPr lang="en-GB" sz="2000" i="1" dirty="0">
              <a:hlinkClick r:id="rId4"/>
            </a:endParaRPr>
          </a:p>
          <a:p>
            <a:pPr marL="0" indent="0" algn="ctr">
              <a:buNone/>
            </a:pPr>
            <a:endParaRPr lang="en-GB" sz="2000" i="1" dirty="0" smtClean="0">
              <a:hlinkClick r:id="rId5"/>
            </a:endParaRPr>
          </a:p>
          <a:p>
            <a:pPr marL="914400" lvl="2" indent="0">
              <a:buNone/>
            </a:pPr>
            <a:r>
              <a:rPr lang="en-GB" sz="1800" b="1" i="1" dirty="0">
                <a:solidFill>
                  <a:srgbClr val="00B0F0"/>
                </a:solidFill>
              </a:rPr>
              <a:t>"E.13.15 Category B Uncertainty Calculation for Method related components.xlsx"</a:t>
            </a:r>
          </a:p>
          <a:p>
            <a:endParaRPr lang="en-GB" sz="2000" dirty="0" smtClean="0"/>
          </a:p>
          <a:p>
            <a:r>
              <a:rPr lang="en-GB" sz="2000" dirty="0" smtClean="0"/>
              <a:t>Many </a:t>
            </a:r>
            <a:r>
              <a:rPr lang="en-GB" sz="2000" dirty="0"/>
              <a:t>new sub-components in this issue of the </a:t>
            </a:r>
            <a:r>
              <a:rPr lang="en-GB" sz="2000" dirty="0" smtClean="0"/>
              <a:t>standard</a:t>
            </a:r>
          </a:p>
          <a:p>
            <a:pPr marL="0" indent="0">
              <a:buNone/>
            </a:pPr>
            <a:endParaRPr lang="en-GB" sz="2000" dirty="0"/>
          </a:p>
          <a:p>
            <a:r>
              <a:rPr lang="en-GB" sz="2000" dirty="0" smtClean="0"/>
              <a:t>Uncertainties due to:</a:t>
            </a:r>
          </a:p>
          <a:p>
            <a:pPr lvl="1"/>
            <a:r>
              <a:rPr lang="en-GB" sz="1500" dirty="0" smtClean="0"/>
              <a:t>Uncertainty in calculation of wind shear &amp; veer</a:t>
            </a:r>
          </a:p>
          <a:p>
            <a:pPr lvl="1"/>
            <a:r>
              <a:rPr lang="en-GB" sz="1500" dirty="0" smtClean="0"/>
              <a:t>Uncertainty due to lack of knowledge of </a:t>
            </a:r>
            <a:r>
              <a:rPr lang="en-GB" sz="1500" dirty="0" err="1" smtClean="0"/>
              <a:t>upflow</a:t>
            </a:r>
            <a:r>
              <a:rPr lang="en-GB" sz="1500" dirty="0" smtClean="0"/>
              <a:t> angle &amp; turbulence</a:t>
            </a:r>
          </a:p>
          <a:p>
            <a:pPr lvl="1"/>
            <a:r>
              <a:rPr lang="en-GB" sz="1500" dirty="0" smtClean="0"/>
              <a:t>Uncertainty due to unquantifiable seasonal effects</a:t>
            </a:r>
          </a:p>
          <a:p>
            <a:pPr lvl="1"/>
            <a:r>
              <a:rPr lang="en-GB" sz="1500" dirty="0" smtClean="0"/>
              <a:t>Uncertainty due to cold climate</a:t>
            </a:r>
          </a:p>
          <a:p>
            <a:pPr lvl="1"/>
            <a:r>
              <a:rPr lang="en-GB" sz="1500" dirty="0" smtClean="0"/>
              <a:t>Uncertainty due to turbulence normalisation</a:t>
            </a:r>
          </a:p>
        </p:txBody>
      </p:sp>
      <p:sp>
        <p:nvSpPr>
          <p:cNvPr id="13" name="Rectangle 12"/>
          <p:cNvSpPr/>
          <p:nvPr/>
        </p:nvSpPr>
        <p:spPr>
          <a:xfrm>
            <a:off x="7137400" y="1587500"/>
            <a:ext cx="593725"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2135" t="51282" r="26824" b="42308"/>
          <a:stretch/>
        </p:blipFill>
        <p:spPr bwMode="auto">
          <a:xfrm>
            <a:off x="2159000" y="2247900"/>
            <a:ext cx="4978400"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6396038" y="1981447"/>
            <a:ext cx="766762" cy="25284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dirty="0"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3187170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68614" y="-149344"/>
            <a:ext cx="8799666" cy="2863047"/>
          </a:xfrm>
          <a:prstGeom prst="rect">
            <a:avLst/>
          </a:prstGeom>
        </p:spPr>
        <p:txBody>
          <a:bodyPr/>
          <a:lst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a:lstStyle>
          <a:p>
            <a:pPr marL="466725" lvl="1" indent="0">
              <a:buFont typeface="Arial" charset="0"/>
              <a:buNone/>
            </a:pPr>
            <a:endParaRPr lang="en-GB" kern="0" dirty="0" smtClean="0"/>
          </a:p>
          <a:p>
            <a:pPr marL="466725" lvl="1" indent="0">
              <a:buNone/>
            </a:pPr>
            <a:r>
              <a:rPr lang="en-GB" sz="3200" b="1" dirty="0">
                <a:solidFill>
                  <a:srgbClr val="00B0F0"/>
                </a:solidFill>
                <a:latin typeface="Calibri" pitchFamily="34" charset="0"/>
              </a:rPr>
              <a:t>REFERENCES</a:t>
            </a:r>
          </a:p>
          <a:p>
            <a:pPr marL="466725" lvl="1" indent="0">
              <a:buNone/>
            </a:pPr>
            <a:r>
              <a:rPr lang="en-GB" b="1" kern="0" dirty="0" smtClean="0"/>
              <a:t>[</a:t>
            </a:r>
            <a:r>
              <a:rPr lang="en-GB" b="1" kern="0" dirty="0"/>
              <a:t>1] Lawrence, A., (2016), Power Curve Measurement Using Method of Bins, RES CALCULATION, TC01-037758, Issue 01</a:t>
            </a:r>
          </a:p>
          <a:p>
            <a:pPr marL="466725" lvl="1" indent="0">
              <a:buNone/>
            </a:pPr>
            <a:r>
              <a:rPr lang="en-GB" b="1" kern="0" dirty="0"/>
              <a:t>[2] Lawrence, A., (2016), Site Calibration Using Linear Regression</a:t>
            </a:r>
          </a:p>
          <a:p>
            <a:pPr marL="466725" lvl="1" indent="0">
              <a:buNone/>
            </a:pPr>
            <a:r>
              <a:rPr lang="en-GB" b="1" kern="0" dirty="0"/>
              <a:t>[3] Lawrence, A., (2016), E.5 Category B Uncertainty in Electric Power</a:t>
            </a:r>
          </a:p>
          <a:p>
            <a:pPr marL="466725" lvl="1" indent="0">
              <a:buNone/>
            </a:pPr>
            <a:r>
              <a:rPr lang="en-GB" b="1" kern="0" dirty="0"/>
              <a:t>[4] Lawrence, A., (2016), E.13.3 Category B Uncertainty in the wind speed measurement</a:t>
            </a:r>
          </a:p>
          <a:p>
            <a:pPr marL="466725" lvl="1" indent="0">
              <a:buNone/>
            </a:pPr>
            <a:r>
              <a:rPr lang="en-GB" b="1" kern="0" dirty="0"/>
              <a:t>[5] Lawrence, A., (2016), E.10 Category B Uncertainty in Air Density</a:t>
            </a:r>
          </a:p>
          <a:p>
            <a:pPr marL="466725" lvl="1" indent="0">
              <a:buNone/>
            </a:pPr>
            <a:r>
              <a:rPr lang="en-GB" b="1" kern="0" dirty="0"/>
              <a:t>[6] Lawrence, A., (2016), E.13.15 Category B Uncertainty for Method related components</a:t>
            </a:r>
          </a:p>
          <a:p>
            <a:pPr marL="466725" lvl="1" indent="0">
              <a:buNone/>
            </a:pPr>
            <a:r>
              <a:rPr lang="en-GB" sz="2000" b="1" kern="0" dirty="0" smtClean="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42" y="3478102"/>
            <a:ext cx="8324542" cy="3247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35382" y="2915880"/>
            <a:ext cx="4088812" cy="584775"/>
          </a:xfrm>
          <a:prstGeom prst="rect">
            <a:avLst/>
          </a:prstGeom>
        </p:spPr>
        <p:txBody>
          <a:bodyPr wrap="none">
            <a:spAutoFit/>
          </a:bodyPr>
          <a:lstStyle/>
          <a:p>
            <a:pPr marL="9525"/>
            <a:r>
              <a:rPr lang="en-GB" sz="3200" b="1" dirty="0" smtClean="0">
                <a:solidFill>
                  <a:srgbClr val="00B0F0"/>
                </a:solidFill>
                <a:latin typeface="Calibri" pitchFamily="34" charset="0"/>
              </a:rPr>
              <a:t>PCWG Drop Box Folder</a:t>
            </a:r>
            <a:endParaRPr lang="en-GB" sz="3200" b="1" dirty="0">
              <a:solidFill>
                <a:srgbClr val="00B0F0"/>
              </a:solidFill>
              <a:latin typeface="Calibri" pitchFamily="34" charset="0"/>
            </a:endParaRPr>
          </a:p>
        </p:txBody>
      </p:sp>
      <p:sp>
        <p:nvSpPr>
          <p:cNvPr id="3" name="Rectangle 2"/>
          <p:cNvSpPr/>
          <p:nvPr/>
        </p:nvSpPr>
        <p:spPr>
          <a:xfrm>
            <a:off x="4424194" y="2992823"/>
            <a:ext cx="4502195" cy="430887"/>
          </a:xfrm>
          <a:prstGeom prst="rect">
            <a:avLst/>
          </a:prstGeom>
        </p:spPr>
        <p:txBody>
          <a:bodyPr wrap="none">
            <a:spAutoFit/>
          </a:bodyPr>
          <a:lstStyle/>
          <a:p>
            <a:pPr marL="9525"/>
            <a:r>
              <a:rPr lang="en-GB" sz="2200" b="1" dirty="0" smtClean="0">
                <a:latin typeface="Calibri" pitchFamily="34" charset="0"/>
              </a:rPr>
              <a:t>Email </a:t>
            </a:r>
            <a:r>
              <a:rPr lang="en-GB" sz="2200" b="1" dirty="0" smtClean="0">
                <a:latin typeface="Calibri" pitchFamily="34" charset="0"/>
                <a:hlinkClick r:id="rId4"/>
              </a:rPr>
              <a:t>PCWG@res-ltd.com</a:t>
            </a:r>
            <a:r>
              <a:rPr lang="en-GB" sz="2200" b="1" dirty="0" smtClean="0">
                <a:latin typeface="Calibri" pitchFamily="34" charset="0"/>
              </a:rPr>
              <a:t> for access.</a:t>
            </a:r>
            <a:endParaRPr lang="en-GB" sz="2200" b="1" dirty="0">
              <a:latin typeface="Calibri" pitchFamily="34" charset="0"/>
            </a:endParaRPr>
          </a:p>
        </p:txBody>
      </p:sp>
      <p:sp>
        <p:nvSpPr>
          <p:cNvPr id="6" name="Rectangle 5"/>
          <p:cNvSpPr/>
          <p:nvPr/>
        </p:nvSpPr>
        <p:spPr>
          <a:xfrm>
            <a:off x="2659304" y="6216705"/>
            <a:ext cx="4772140" cy="430887"/>
          </a:xfrm>
          <a:prstGeom prst="rect">
            <a:avLst/>
          </a:prstGeom>
        </p:spPr>
        <p:txBody>
          <a:bodyPr wrap="none">
            <a:spAutoFit/>
          </a:bodyPr>
          <a:lstStyle/>
          <a:p>
            <a:pPr marL="9525"/>
            <a:r>
              <a:rPr lang="en-GB" sz="2200" b="1" dirty="0" smtClean="0">
                <a:latin typeface="Calibri" pitchFamily="34" charset="0"/>
              </a:rPr>
              <a:t>Email Feedback to </a:t>
            </a:r>
            <a:r>
              <a:rPr lang="en-GB" sz="2200" b="1" dirty="0" smtClean="0">
                <a:latin typeface="Calibri" pitchFamily="34" charset="0"/>
                <a:hlinkClick r:id="rId4"/>
              </a:rPr>
              <a:t>PCWG@res-ltd.com</a:t>
            </a:r>
            <a:r>
              <a:rPr lang="en-GB" sz="2200" b="1" dirty="0" smtClean="0">
                <a:latin typeface="Calibri" pitchFamily="34" charset="0"/>
              </a:rPr>
              <a:t>.</a:t>
            </a:r>
            <a:endParaRPr lang="en-GB" sz="2200" b="1" dirty="0">
              <a:latin typeface="Calibri" pitchFamily="34" charset="0"/>
            </a:endParaRPr>
          </a:p>
        </p:txBody>
      </p:sp>
    </p:spTree>
    <p:extLst>
      <p:ext uri="{BB962C8B-B14F-4D97-AF65-F5344CB8AC3E}">
        <p14:creationId xmlns:p14="http://schemas.microsoft.com/office/powerpoint/2010/main" val="1995174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73" y="1976276"/>
            <a:ext cx="8230219" cy="3653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080186" y="5888822"/>
            <a:ext cx="5363391" cy="430887"/>
          </a:xfrm>
          <a:prstGeom prst="rect">
            <a:avLst/>
          </a:prstGeom>
        </p:spPr>
        <p:txBody>
          <a:bodyPr wrap="none">
            <a:spAutoFit/>
          </a:bodyPr>
          <a:lstStyle/>
          <a:p>
            <a:pPr marL="9525"/>
            <a:r>
              <a:rPr lang="en-GB" sz="2200" b="1" dirty="0" smtClean="0">
                <a:latin typeface="Calibri" pitchFamily="34" charset="0"/>
              </a:rPr>
              <a:t>Email Your Feedback to </a:t>
            </a:r>
            <a:r>
              <a:rPr lang="en-GB" sz="2200" b="1" dirty="0" smtClean="0">
                <a:latin typeface="Calibri" pitchFamily="34" charset="0"/>
                <a:hlinkClick r:id="rId3"/>
              </a:rPr>
              <a:t>PCWG@res-ltd.com</a:t>
            </a:r>
            <a:r>
              <a:rPr lang="en-GB" sz="2200" b="1" dirty="0" smtClean="0">
                <a:latin typeface="Calibri" pitchFamily="34" charset="0"/>
              </a:rPr>
              <a:t>.</a:t>
            </a:r>
            <a:endParaRPr lang="en-GB" sz="2200" b="1" dirty="0">
              <a:latin typeface="Calibri" pitchFamily="34" charset="0"/>
            </a:endParaRPr>
          </a:p>
        </p:txBody>
      </p:sp>
      <p:sp>
        <p:nvSpPr>
          <p:cNvPr id="6" name="Rectangle 5"/>
          <p:cNvSpPr/>
          <p:nvPr/>
        </p:nvSpPr>
        <p:spPr>
          <a:xfrm>
            <a:off x="0" y="216925"/>
            <a:ext cx="9144000" cy="584775"/>
          </a:xfrm>
          <a:prstGeom prst="rect">
            <a:avLst/>
          </a:prstGeom>
        </p:spPr>
        <p:txBody>
          <a:bodyPr wrap="square">
            <a:spAutoFit/>
          </a:bodyPr>
          <a:lstStyle/>
          <a:p>
            <a:pPr marL="9525" algn="ctr"/>
            <a:r>
              <a:rPr lang="en-GB" sz="3200" b="1" dirty="0" smtClean="0">
                <a:solidFill>
                  <a:srgbClr val="00B0F0"/>
                </a:solidFill>
                <a:latin typeface="Calibri" pitchFamily="34" charset="0"/>
              </a:rPr>
              <a:t>Worked Example Feedback Tracker</a:t>
            </a:r>
            <a:endParaRPr lang="en-GB" sz="3200" b="1" dirty="0">
              <a:solidFill>
                <a:srgbClr val="00B0F0"/>
              </a:solidFill>
              <a:latin typeface="Calibri" pitchFamily="34" charset="0"/>
            </a:endParaRPr>
          </a:p>
        </p:txBody>
      </p:sp>
      <p:sp>
        <p:nvSpPr>
          <p:cNvPr id="7" name="Rectangle 6"/>
          <p:cNvSpPr/>
          <p:nvPr/>
        </p:nvSpPr>
        <p:spPr>
          <a:xfrm>
            <a:off x="646772" y="953036"/>
            <a:ext cx="8230220" cy="769441"/>
          </a:xfrm>
          <a:prstGeom prst="rect">
            <a:avLst/>
          </a:prstGeom>
        </p:spPr>
        <p:txBody>
          <a:bodyPr wrap="square">
            <a:spAutoFit/>
          </a:bodyPr>
          <a:lstStyle/>
          <a:p>
            <a:pPr marL="9525"/>
            <a:r>
              <a:rPr lang="en-GB" sz="2200" b="1" dirty="0" smtClean="0">
                <a:latin typeface="Calibri" pitchFamily="34" charset="0"/>
              </a:rPr>
              <a:t>Feedback Tracker Spreadsheet can be found in </a:t>
            </a:r>
            <a:r>
              <a:rPr lang="en-GB" sz="2200" b="1" dirty="0" err="1" smtClean="0">
                <a:latin typeface="Calibri" pitchFamily="34" charset="0"/>
              </a:rPr>
              <a:t>DropBox</a:t>
            </a:r>
            <a:r>
              <a:rPr lang="en-GB" sz="2200" b="1" dirty="0" smtClean="0">
                <a:latin typeface="Calibri" pitchFamily="34" charset="0"/>
              </a:rPr>
              <a:t> next to the worked </a:t>
            </a:r>
            <a:r>
              <a:rPr lang="en-GB" sz="2200" b="1" dirty="0">
                <a:latin typeface="Calibri" pitchFamily="34" charset="0"/>
              </a:rPr>
              <a:t>e</a:t>
            </a:r>
            <a:r>
              <a:rPr lang="en-GB" sz="2200" b="1" dirty="0" smtClean="0">
                <a:latin typeface="Calibri" pitchFamily="34" charset="0"/>
              </a:rPr>
              <a:t>xample spreadsheets.</a:t>
            </a:r>
            <a:endParaRPr lang="en-GB" sz="2200" b="1" dirty="0">
              <a:latin typeface="Calibri" pitchFamily="34" charset="0"/>
            </a:endParaRPr>
          </a:p>
        </p:txBody>
      </p:sp>
    </p:spTree>
    <p:extLst>
      <p:ext uri="{BB962C8B-B14F-4D97-AF65-F5344CB8AC3E}">
        <p14:creationId xmlns:p14="http://schemas.microsoft.com/office/powerpoint/2010/main" val="237125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548" y="1198475"/>
            <a:ext cx="2808312" cy="238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0" y="443711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4096990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2138364" y="12770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pitchFamily="34" charset="0"/>
                <a:cs typeface="Arial" pitchFamily="34" charset="0"/>
              </a:rPr>
              <a:t/>
            </a:r>
            <a:br>
              <a:rPr kumimoji="0" lang="en-GB" altLang="en-US" sz="1800" b="0" i="0" u="none" strike="noStrike" cap="none" normalizeH="0" baseline="0" smtClean="0">
                <a:ln>
                  <a:noFill/>
                </a:ln>
                <a:solidFill>
                  <a:schemeClr val="tx1"/>
                </a:solidFill>
                <a:effectLst/>
                <a:latin typeface="Arial" pitchFamily="34" charset="0"/>
                <a:cs typeface="Arial" pitchFamily="34" charset="0"/>
              </a:rPr>
            </a:b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6"/>
          <p:cNvSpPr txBox="1">
            <a:spLocks noChangeArrowheads="1"/>
          </p:cNvSpPr>
          <p:nvPr/>
        </p:nvSpPr>
        <p:spPr bwMode="auto">
          <a:xfrm>
            <a:off x="4010" y="127157"/>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61400-12-1 Edition 2 Status</a:t>
            </a:r>
            <a:endParaRPr lang="en-GB" altLang="en-US" sz="3200" b="1" dirty="0">
              <a:solidFill>
                <a:srgbClr val="00B0F0"/>
              </a:solidFill>
            </a:endParaRPr>
          </a:p>
        </p:txBody>
      </p:sp>
      <p:sp>
        <p:nvSpPr>
          <p:cNvPr id="9" name="Rectangle 8"/>
          <p:cNvSpPr/>
          <p:nvPr/>
        </p:nvSpPr>
        <p:spPr>
          <a:xfrm>
            <a:off x="81296" y="2269067"/>
            <a:ext cx="8924160" cy="1580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082" y="5567937"/>
            <a:ext cx="1090618" cy="110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345760" y="5768900"/>
            <a:ext cx="7725089" cy="707886"/>
          </a:xfrm>
          <a:prstGeom prst="rect">
            <a:avLst/>
          </a:prstGeom>
          <a:noFill/>
        </p:spPr>
        <p:txBody>
          <a:bodyPr wrap="square" rtlCol="0">
            <a:spAutoFit/>
          </a:bodyPr>
          <a:lstStyle/>
          <a:p>
            <a:r>
              <a:rPr lang="en-GB" sz="2000" b="1" i="1" dirty="0" smtClean="0"/>
              <a:t>The PCWG in collaboration with IEA Task 32</a:t>
            </a:r>
            <a:r>
              <a:rPr lang="en-GB" sz="2000" i="1" dirty="0" smtClean="0"/>
              <a:t> are seeking to build industry understanding of the new Power Performance Standard. </a:t>
            </a:r>
            <a:r>
              <a:rPr lang="en-GB" sz="2000" i="1" dirty="0" smtClean="0">
                <a:hlinkClick r:id="rId3"/>
              </a:rPr>
              <a:t>www.pcwg.org</a:t>
            </a:r>
            <a:r>
              <a:rPr lang="en-GB" sz="2000" i="1" dirty="0" smtClean="0"/>
              <a:t>.</a:t>
            </a:r>
            <a:endParaRPr lang="en-GB" sz="2000" i="1" dirty="0"/>
          </a:p>
        </p:txBody>
      </p:sp>
      <p:graphicFrame>
        <p:nvGraphicFramePr>
          <p:cNvPr id="4" name="Table 3"/>
          <p:cNvGraphicFramePr>
            <a:graphicFrameLocks noGrp="1"/>
          </p:cNvGraphicFramePr>
          <p:nvPr>
            <p:extLst>
              <p:ext uri="{D42A27DB-BD31-4B8C-83A1-F6EECF244321}">
                <p14:modId xmlns:p14="http://schemas.microsoft.com/office/powerpoint/2010/main" val="1410971161"/>
              </p:ext>
            </p:extLst>
          </p:nvPr>
        </p:nvGraphicFramePr>
        <p:xfrm>
          <a:off x="80699" y="622924"/>
          <a:ext cx="8928992" cy="4813808"/>
        </p:xfrm>
        <a:graphic>
          <a:graphicData uri="http://schemas.openxmlformats.org/drawingml/2006/table">
            <a:tbl>
              <a:tblPr firstRow="1" firstCol="1" bandRow="1">
                <a:tableStyleId>{5C22544A-7EE6-4342-B048-85BDC9FD1C3A}</a:tableStyleId>
              </a:tblPr>
              <a:tblGrid>
                <a:gridCol w="2016224"/>
                <a:gridCol w="4482557"/>
                <a:gridCol w="2430211"/>
              </a:tblGrid>
              <a:tr h="373888">
                <a:tc>
                  <a:txBody>
                    <a:bodyPr/>
                    <a:lstStyle/>
                    <a:p>
                      <a:pPr algn="ctr">
                        <a:lnSpc>
                          <a:spcPct val="115000"/>
                        </a:lnSpc>
                        <a:spcAft>
                          <a:spcPts val="0"/>
                        </a:spcAft>
                      </a:pPr>
                      <a:r>
                        <a:rPr lang="en-GB" sz="2100" dirty="0">
                          <a:solidFill>
                            <a:schemeClr val="tx1"/>
                          </a:solidFill>
                          <a:effectLst/>
                        </a:rPr>
                        <a:t>Document Stage</a:t>
                      </a:r>
                      <a:endParaRPr lang="en-GB" sz="21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r>
                        <a:rPr lang="en-GB" sz="2100" b="1" dirty="0" smtClean="0">
                          <a:solidFill>
                            <a:schemeClr val="tx1"/>
                          </a:solidFill>
                          <a:effectLst/>
                        </a:rPr>
                        <a:t>Document </a:t>
                      </a:r>
                      <a:r>
                        <a:rPr lang="en-GB" sz="2100" b="1" dirty="0">
                          <a:solidFill>
                            <a:schemeClr val="tx1"/>
                          </a:solidFill>
                          <a:effectLst/>
                        </a:rPr>
                        <a:t>Stage Description</a:t>
                      </a:r>
                      <a:endParaRPr lang="en-GB" sz="21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r>
                        <a:rPr lang="en-GB" sz="2100" dirty="0" smtClean="0">
                          <a:solidFill>
                            <a:schemeClr val="tx1"/>
                          </a:solidFill>
                          <a:effectLst/>
                        </a:rPr>
                        <a:t>Status</a:t>
                      </a:r>
                      <a:endParaRPr lang="en-GB" sz="21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285240">
                <a:tc>
                  <a:txBody>
                    <a:bodyPr/>
                    <a:lstStyle/>
                    <a:p>
                      <a:pPr algn="ctr">
                        <a:lnSpc>
                          <a:spcPct val="115000"/>
                        </a:lnSpc>
                        <a:spcAft>
                          <a:spcPts val="0"/>
                        </a:spcAft>
                      </a:pPr>
                      <a:r>
                        <a:rPr lang="en-GB" sz="2000" dirty="0">
                          <a:solidFill>
                            <a:schemeClr val="tx1"/>
                          </a:solidFill>
                          <a:effectLst/>
                        </a:rPr>
                        <a:t>CDV</a:t>
                      </a:r>
                    </a:p>
                    <a:p>
                      <a:pPr algn="ctr">
                        <a:lnSpc>
                          <a:spcPct val="115000"/>
                        </a:lnSpc>
                        <a:spcAft>
                          <a:spcPts val="0"/>
                        </a:spcAft>
                      </a:pPr>
                      <a:r>
                        <a:rPr lang="en-GB" sz="2000" dirty="0">
                          <a:solidFill>
                            <a:schemeClr val="tx1"/>
                          </a:solidFill>
                          <a:effectLst/>
                        </a:rPr>
                        <a:t>Committee Draft for Voting</a:t>
                      </a:r>
                      <a:endParaRPr lang="en-GB" sz="20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500" b="1" dirty="0">
                          <a:solidFill>
                            <a:schemeClr val="tx1"/>
                          </a:solidFill>
                          <a:effectLst/>
                        </a:rPr>
                        <a:t>Feedback Stage</a:t>
                      </a:r>
                      <a:r>
                        <a:rPr lang="en-GB" sz="1500" dirty="0">
                          <a:solidFill>
                            <a:schemeClr val="tx1"/>
                          </a:solidFill>
                          <a:effectLst/>
                        </a:rPr>
                        <a:t>: Document is sent to the various National Committees for comment. </a:t>
                      </a:r>
                      <a:r>
                        <a:rPr lang="en-GB" sz="1500" baseline="0" dirty="0" smtClean="0">
                          <a:solidFill>
                            <a:schemeClr val="tx1"/>
                          </a:solidFill>
                          <a:effectLst/>
                        </a:rPr>
                        <a:t> </a:t>
                      </a:r>
                      <a:r>
                        <a:rPr lang="en-GB" sz="1500" dirty="0" smtClean="0">
                          <a:solidFill>
                            <a:schemeClr val="tx1"/>
                          </a:solidFill>
                          <a:effectLst/>
                        </a:rPr>
                        <a:t>Once </a:t>
                      </a:r>
                      <a:r>
                        <a:rPr lang="en-GB" sz="1500" dirty="0">
                          <a:solidFill>
                            <a:schemeClr val="tx1"/>
                          </a:solidFill>
                          <a:effectLst/>
                        </a:rPr>
                        <a:t>the feedback is received the TC (Technical Committee) integrated the feedback and prepares the FDIS.</a:t>
                      </a:r>
                      <a:endParaRPr lang="en-GB" sz="15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600" b="1" dirty="0">
                          <a:solidFill>
                            <a:schemeClr val="tx1"/>
                          </a:solidFill>
                          <a:effectLst/>
                        </a:rPr>
                        <a:t>Completed</a:t>
                      </a:r>
                      <a:endParaRPr lang="en-GB" sz="16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08283">
                <a:tc>
                  <a:txBody>
                    <a:bodyPr/>
                    <a:lstStyle/>
                    <a:p>
                      <a:pPr algn="ctr">
                        <a:lnSpc>
                          <a:spcPct val="115000"/>
                        </a:lnSpc>
                        <a:spcAft>
                          <a:spcPts val="0"/>
                        </a:spcAft>
                      </a:pPr>
                      <a:r>
                        <a:rPr lang="en-GB" sz="2000" dirty="0">
                          <a:solidFill>
                            <a:schemeClr val="tx1"/>
                          </a:solidFill>
                          <a:effectLst/>
                        </a:rPr>
                        <a:t>FDIS</a:t>
                      </a:r>
                    </a:p>
                    <a:p>
                      <a:pPr algn="ctr">
                        <a:lnSpc>
                          <a:spcPct val="115000"/>
                        </a:lnSpc>
                        <a:spcAft>
                          <a:spcPts val="0"/>
                        </a:spcAft>
                      </a:pPr>
                      <a:r>
                        <a:rPr lang="en-GB" sz="2000" dirty="0">
                          <a:solidFill>
                            <a:schemeClr val="tx1"/>
                          </a:solidFill>
                          <a:effectLst/>
                        </a:rPr>
                        <a:t>Final Draft International Standard</a:t>
                      </a:r>
                      <a:endParaRPr lang="en-GB" sz="20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500" b="1" dirty="0">
                          <a:solidFill>
                            <a:schemeClr val="tx1"/>
                          </a:solidFill>
                          <a:effectLst/>
                        </a:rPr>
                        <a:t>Approval Stage</a:t>
                      </a:r>
                      <a:r>
                        <a:rPr lang="en-GB" sz="1500" dirty="0">
                          <a:solidFill>
                            <a:schemeClr val="tx1"/>
                          </a:solidFill>
                          <a:effectLst/>
                        </a:rPr>
                        <a:t>: Document is sent to the National Committees for voting. At this stage no comments or requests for change are accepted although typographical errors can be pointed out for correction by IEC prior to publication. </a:t>
                      </a:r>
                      <a:endParaRPr lang="en-GB" sz="1500" dirty="0" smtClean="0">
                        <a:solidFill>
                          <a:schemeClr val="tx1"/>
                        </a:solidFill>
                        <a:effectLst/>
                      </a:endParaRPr>
                    </a:p>
                    <a:p>
                      <a:pPr algn="just">
                        <a:lnSpc>
                          <a:spcPct val="115000"/>
                        </a:lnSpc>
                        <a:spcAft>
                          <a:spcPts val="0"/>
                        </a:spcAft>
                      </a:pPr>
                      <a:endParaRPr lang="en-GB" sz="15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600" b="1" dirty="0">
                          <a:solidFill>
                            <a:schemeClr val="tx1"/>
                          </a:solidFill>
                          <a:effectLst/>
                        </a:rPr>
                        <a:t>Translation of FDIS to French </a:t>
                      </a:r>
                      <a:r>
                        <a:rPr lang="en-GB" sz="1600" b="1" dirty="0" smtClean="0">
                          <a:solidFill>
                            <a:schemeClr val="tx1"/>
                          </a:solidFill>
                          <a:effectLst/>
                        </a:rPr>
                        <a:t>followed </a:t>
                      </a:r>
                      <a:r>
                        <a:rPr lang="en-GB" sz="1600" b="1" dirty="0">
                          <a:solidFill>
                            <a:schemeClr val="tx1"/>
                          </a:solidFill>
                          <a:effectLst/>
                        </a:rPr>
                        <a:t>by issue of English/French FDIS to national committees for voting </a:t>
                      </a:r>
                      <a:r>
                        <a:rPr lang="en-GB" sz="1600" b="1" dirty="0" smtClean="0">
                          <a:solidFill>
                            <a:schemeClr val="tx1"/>
                          </a:solidFill>
                          <a:effectLst/>
                        </a:rPr>
                        <a:t>in </a:t>
                      </a:r>
                      <a:r>
                        <a:rPr lang="en-GB" sz="1600" b="1" dirty="0">
                          <a:solidFill>
                            <a:schemeClr val="tx1"/>
                          </a:solidFill>
                          <a:effectLst/>
                        </a:rPr>
                        <a:t>October.</a:t>
                      </a:r>
                      <a:endParaRPr lang="en-GB" sz="16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65339">
                <a:tc>
                  <a:txBody>
                    <a:bodyPr/>
                    <a:lstStyle/>
                    <a:p>
                      <a:pPr algn="ctr">
                        <a:lnSpc>
                          <a:spcPct val="115000"/>
                        </a:lnSpc>
                        <a:spcAft>
                          <a:spcPts val="0"/>
                        </a:spcAft>
                      </a:pPr>
                      <a:r>
                        <a:rPr lang="en-GB" sz="2000" dirty="0">
                          <a:solidFill>
                            <a:schemeClr val="tx1"/>
                          </a:solidFill>
                          <a:effectLst/>
                        </a:rPr>
                        <a:t>Publication of IS</a:t>
                      </a:r>
                    </a:p>
                    <a:p>
                      <a:pPr algn="ctr">
                        <a:lnSpc>
                          <a:spcPct val="115000"/>
                        </a:lnSpc>
                        <a:spcAft>
                          <a:spcPts val="0"/>
                        </a:spcAft>
                      </a:pPr>
                      <a:r>
                        <a:rPr lang="en-GB" sz="2000" dirty="0">
                          <a:solidFill>
                            <a:schemeClr val="tx1"/>
                          </a:solidFill>
                          <a:effectLst/>
                        </a:rPr>
                        <a:t>(International Standard)</a:t>
                      </a:r>
                      <a:endParaRPr lang="en-GB" sz="20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500" b="1" dirty="0" smtClean="0">
                          <a:solidFill>
                            <a:schemeClr val="tx1"/>
                          </a:solidFill>
                          <a:effectLst/>
                        </a:rPr>
                        <a:t>Final Stage</a:t>
                      </a:r>
                      <a:r>
                        <a:rPr lang="en-GB" sz="1500" dirty="0">
                          <a:solidFill>
                            <a:schemeClr val="tx1"/>
                          </a:solidFill>
                          <a:effectLst/>
                        </a:rPr>
                        <a:t>: The IEC generates the cover pages and prepares the document for publication. The document is published and put on sale in the IEC Web Store. Note that editorial errors not captured prior to publication can still be issued as corrigendum by IEC throughout the life of a specific publication.</a:t>
                      </a:r>
                      <a:endParaRPr lang="en-GB" sz="15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600" b="1" dirty="0">
                          <a:solidFill>
                            <a:schemeClr val="tx1"/>
                          </a:solidFill>
                          <a:effectLst/>
                        </a:rPr>
                        <a:t>Expected Late 2016/Early 2017</a:t>
                      </a:r>
                      <a:endParaRPr lang="en-GB" sz="16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p:cNvSpPr txBox="1"/>
          <p:nvPr/>
        </p:nvSpPr>
        <p:spPr>
          <a:xfrm>
            <a:off x="4380271" y="3480619"/>
            <a:ext cx="2182761" cy="369332"/>
          </a:xfrm>
          <a:prstGeom prst="rect">
            <a:avLst/>
          </a:prstGeom>
          <a:noFill/>
        </p:spPr>
        <p:txBody>
          <a:bodyPr wrap="square" rtlCol="0">
            <a:spAutoFit/>
          </a:bodyPr>
          <a:lstStyle/>
          <a:p>
            <a:pPr algn="ctr"/>
            <a:r>
              <a:rPr lang="en-GB" b="1" dirty="0" smtClean="0">
                <a:solidFill>
                  <a:srgbClr val="FF0000"/>
                </a:solidFill>
              </a:rPr>
              <a:t>Current Status</a:t>
            </a:r>
            <a:endParaRPr lang="en-GB" b="1" dirty="0">
              <a:solidFill>
                <a:srgbClr val="FF0000"/>
              </a:solidFill>
            </a:endParaRPr>
          </a:p>
        </p:txBody>
      </p:sp>
    </p:spTree>
    <p:extLst>
      <p:ext uri="{BB962C8B-B14F-4D97-AF65-F5344CB8AC3E}">
        <p14:creationId xmlns:p14="http://schemas.microsoft.com/office/powerpoint/2010/main" val="26466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35173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Task 32 &amp; PCWG Collaboration Overview</a:t>
            </a:r>
            <a:endParaRPr lang="en-GB" altLang="en-US" sz="3200" b="1" dirty="0">
              <a:solidFill>
                <a:srgbClr val="00B0F0"/>
              </a:solidFill>
            </a:endParaRPr>
          </a:p>
        </p:txBody>
      </p:sp>
      <p:sp>
        <p:nvSpPr>
          <p:cNvPr id="5" name="TextBox 6"/>
          <p:cNvSpPr txBox="1">
            <a:spLocks noChangeArrowheads="1"/>
          </p:cNvSpPr>
          <p:nvPr/>
        </p:nvSpPr>
        <p:spPr bwMode="auto">
          <a:xfrm>
            <a:off x="27783" y="1049272"/>
            <a:ext cx="8936705" cy="88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marL="457200" indent="-457200">
              <a:buFont typeface="Arial" panose="020B0604020202020204" pitchFamily="34" charset="0"/>
              <a:buChar char="•"/>
            </a:pPr>
            <a:r>
              <a:rPr lang="en-GB" altLang="en-US" sz="2000" dirty="0" smtClean="0">
                <a:solidFill>
                  <a:srgbClr val="00B0F0"/>
                </a:solidFill>
              </a:rPr>
              <a:t>The </a:t>
            </a:r>
            <a:r>
              <a:rPr lang="en-GB" altLang="en-US" sz="2000" b="1" dirty="0" smtClean="0">
                <a:solidFill>
                  <a:srgbClr val="00B0F0"/>
                </a:solidFill>
              </a:rPr>
              <a:t>PCWG &amp; IEA Task 32 </a:t>
            </a:r>
            <a:r>
              <a:rPr lang="en-GB" altLang="en-US" sz="2000" dirty="0" smtClean="0">
                <a:solidFill>
                  <a:srgbClr val="00B0F0"/>
                </a:solidFill>
              </a:rPr>
              <a:t>are collaborating on a round robin exercise and associated set of spreadsheet worked examples</a:t>
            </a:r>
            <a:r>
              <a:rPr lang="en-GB" altLang="en-US" sz="2000" dirty="0">
                <a:solidFill>
                  <a:srgbClr val="00B0F0"/>
                </a:solidFill>
              </a:rPr>
              <a:t>:</a:t>
            </a:r>
            <a:endParaRPr lang="en-GB" altLang="en-US" sz="2000" dirty="0" smtClean="0">
              <a:solidFill>
                <a:srgbClr val="00B0F0"/>
              </a:solidFill>
            </a:endParaRP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89" y="3206314"/>
            <a:ext cx="1130462" cy="958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2228"/>
          <a:stretch/>
        </p:blipFill>
        <p:spPr bwMode="auto">
          <a:xfrm>
            <a:off x="199272" y="1966620"/>
            <a:ext cx="1102679" cy="971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a:spLocks noChangeArrowheads="1"/>
          </p:cNvSpPr>
          <p:nvPr/>
        </p:nvSpPr>
        <p:spPr bwMode="auto">
          <a:xfrm>
            <a:off x="1301951" y="1904337"/>
            <a:ext cx="7476290" cy="103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r>
              <a:rPr lang="en-GB" altLang="en-US" sz="2000" b="1" dirty="0" smtClean="0">
                <a:solidFill>
                  <a:srgbClr val="00B0F0"/>
                </a:solidFill>
              </a:rPr>
              <a:t>IEC Task 32 </a:t>
            </a:r>
            <a:r>
              <a:rPr lang="en-GB" altLang="en-US" sz="2000" dirty="0" smtClean="0">
                <a:solidFill>
                  <a:srgbClr val="00B0F0"/>
                </a:solidFill>
              </a:rPr>
              <a:t>is running a round robin on the application of IEC61400-12-1 Ed 2 using LiDAR data. The round robin will have particular focus on the uncertainty methodology of the new standard.</a:t>
            </a:r>
          </a:p>
          <a:p>
            <a:pPr marL="457200" indent="-457200">
              <a:buFont typeface="Arial" panose="020B0604020202020204" pitchFamily="34" charset="0"/>
              <a:buChar char="•"/>
            </a:pPr>
            <a:endParaRPr lang="en-GB" altLang="en-US" sz="2000" dirty="0">
              <a:solidFill>
                <a:srgbClr val="00B0F0"/>
              </a:solidFill>
            </a:endParaRPr>
          </a:p>
        </p:txBody>
      </p:sp>
      <p:sp>
        <p:nvSpPr>
          <p:cNvPr id="8" name="TextBox 6"/>
          <p:cNvSpPr txBox="1">
            <a:spLocks noChangeArrowheads="1"/>
          </p:cNvSpPr>
          <p:nvPr/>
        </p:nvSpPr>
        <p:spPr bwMode="auto">
          <a:xfrm>
            <a:off x="1301951" y="3137233"/>
            <a:ext cx="7662537" cy="136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r>
              <a:rPr lang="en-GB" altLang="en-US" sz="2000" dirty="0" smtClean="0">
                <a:solidFill>
                  <a:srgbClr val="00B0F0"/>
                </a:solidFill>
              </a:rPr>
              <a:t>The </a:t>
            </a:r>
            <a:r>
              <a:rPr lang="en-GB" altLang="en-US" sz="2000" b="1" dirty="0" smtClean="0">
                <a:solidFill>
                  <a:srgbClr val="00B0F0"/>
                </a:solidFill>
              </a:rPr>
              <a:t>PCWG</a:t>
            </a:r>
            <a:r>
              <a:rPr lang="en-GB" altLang="en-US" sz="2000" dirty="0" smtClean="0">
                <a:solidFill>
                  <a:srgbClr val="00B0F0"/>
                </a:solidFill>
              </a:rPr>
              <a:t> is seeking to develop a set of worked examples showing how to apply the uncertainty method defined in the new standard. Once complete these worked examples will serve as both an educational tool and as a benchmark for the PCWG analysis tool.</a:t>
            </a:r>
          </a:p>
        </p:txBody>
      </p:sp>
      <p:sp>
        <p:nvSpPr>
          <p:cNvPr id="9" name="TextBox 6"/>
          <p:cNvSpPr txBox="1">
            <a:spLocks noChangeArrowheads="1"/>
          </p:cNvSpPr>
          <p:nvPr/>
        </p:nvSpPr>
        <p:spPr bwMode="auto">
          <a:xfrm>
            <a:off x="171489" y="4365041"/>
            <a:ext cx="8936705" cy="144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endParaRPr lang="en-GB" altLang="en-US" sz="2000" b="1" dirty="0" smtClean="0">
              <a:solidFill>
                <a:srgbClr val="00B0F0"/>
              </a:solidFill>
            </a:endParaRPr>
          </a:p>
          <a:p>
            <a:pPr marL="457200" indent="-457200">
              <a:buFont typeface="Arial" panose="020B0604020202020204" pitchFamily="34" charset="0"/>
              <a:buChar char="•"/>
            </a:pPr>
            <a:r>
              <a:rPr lang="en-GB" altLang="en-US" sz="2000" b="1" dirty="0">
                <a:solidFill>
                  <a:srgbClr val="00B0F0"/>
                </a:solidFill>
              </a:rPr>
              <a:t>Expected </a:t>
            </a:r>
            <a:r>
              <a:rPr lang="en-GB" altLang="en-US" sz="2000" b="1" dirty="0" smtClean="0">
                <a:solidFill>
                  <a:srgbClr val="00B0F0"/>
                </a:solidFill>
              </a:rPr>
              <a:t>Outcome: </a:t>
            </a:r>
            <a:r>
              <a:rPr lang="en-GB" altLang="en-US" sz="2000" dirty="0" smtClean="0">
                <a:solidFill>
                  <a:srgbClr val="00B0F0"/>
                </a:solidFill>
              </a:rPr>
              <a:t>The combination of the round robin and supporting work examples are intended to build industry understanding and consensus of the new edition of IEC 61400-12-1.</a:t>
            </a:r>
          </a:p>
        </p:txBody>
      </p:sp>
    </p:spTree>
    <p:extLst>
      <p:ext uri="{BB962C8B-B14F-4D97-AF65-F5344CB8AC3E}">
        <p14:creationId xmlns:p14="http://schemas.microsoft.com/office/powerpoint/2010/main" val="1628534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25557"/>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IEA Task32 &amp; PCWG Activities Timeline (2016)</a:t>
            </a:r>
            <a:endParaRPr lang="en-GB" altLang="en-US" sz="3200" b="1" dirty="0">
              <a:solidFill>
                <a:srgbClr val="00B0F0"/>
              </a:solidFill>
            </a:endParaRPr>
          </a:p>
        </p:txBody>
      </p:sp>
      <p:sp>
        <p:nvSpPr>
          <p:cNvPr id="5" name="TextBox 6"/>
          <p:cNvSpPr txBox="1">
            <a:spLocks noChangeArrowheads="1"/>
          </p:cNvSpPr>
          <p:nvPr/>
        </p:nvSpPr>
        <p:spPr bwMode="auto">
          <a:xfrm>
            <a:off x="673100" y="1514045"/>
            <a:ext cx="4223365" cy="52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marL="176213" indent="-176213">
              <a:buFont typeface="Arial" panose="020B0604020202020204" pitchFamily="34" charset="0"/>
              <a:buChar char="•"/>
              <a:tabLst>
                <a:tab pos="265113" algn="l"/>
              </a:tabLst>
            </a:pPr>
            <a:r>
              <a:rPr lang="en-GB" altLang="en-US" sz="1800" dirty="0" smtClean="0">
                <a:solidFill>
                  <a:srgbClr val="00B0F0"/>
                </a:solidFill>
              </a:rPr>
              <a:t>Distribution of </a:t>
            </a:r>
            <a:r>
              <a:rPr lang="en-GB" altLang="en-US" sz="1800" dirty="0">
                <a:solidFill>
                  <a:srgbClr val="00B0F0"/>
                </a:solidFill>
              </a:rPr>
              <a:t>round robin dataset and instructions to </a:t>
            </a:r>
            <a:r>
              <a:rPr lang="en-GB" altLang="en-US" sz="1800" dirty="0" smtClean="0">
                <a:solidFill>
                  <a:srgbClr val="00B0F0"/>
                </a:solidFill>
              </a:rPr>
              <a:t>participants</a:t>
            </a:r>
            <a:r>
              <a:rPr lang="en-GB" altLang="en-US" sz="1800" dirty="0">
                <a:solidFill>
                  <a:srgbClr val="00B0F0"/>
                </a:solidFill>
              </a:rPr>
              <a:t>. </a:t>
            </a:r>
            <a:endParaRPr lang="en-GB" altLang="en-US" sz="1800" dirty="0" smtClean="0">
              <a:solidFill>
                <a:srgbClr val="00B0F0"/>
              </a:solidFill>
            </a:endParaRPr>
          </a:p>
          <a:p>
            <a:pPr>
              <a:tabLst>
                <a:tab pos="265113" algn="l"/>
              </a:tabLst>
            </a:pPr>
            <a:endParaRPr lang="en-GB" altLang="en-US" sz="1800" dirty="0" smtClean="0">
              <a:solidFill>
                <a:srgbClr val="00B0F0"/>
              </a:solidFill>
            </a:endParaRPr>
          </a:p>
          <a:p>
            <a:pPr>
              <a:tabLst>
                <a:tab pos="265113" algn="l"/>
              </a:tabLst>
            </a:pPr>
            <a:endParaRPr lang="en-GB" altLang="en-US" sz="1800" dirty="0" smtClean="0">
              <a:solidFill>
                <a:srgbClr val="00B0F0"/>
              </a:solidFill>
            </a:endParaRPr>
          </a:p>
          <a:p>
            <a:pPr marL="176213" indent="-176213">
              <a:buFont typeface="Arial" panose="020B0604020202020204" pitchFamily="34" charset="0"/>
              <a:buChar char="•"/>
              <a:tabLst>
                <a:tab pos="265113" algn="l"/>
              </a:tabLst>
            </a:pPr>
            <a:r>
              <a:rPr lang="en-GB" altLang="en-US" sz="1800" dirty="0" smtClean="0">
                <a:solidFill>
                  <a:srgbClr val="00B0F0"/>
                </a:solidFill>
              </a:rPr>
              <a:t>Initial round robin results presented at Pamplona and Minneapolis PCWG meetings.</a:t>
            </a:r>
            <a:endParaRPr lang="en-GB" altLang="en-US" sz="1800" dirty="0">
              <a:solidFill>
                <a:srgbClr val="00B0F0"/>
              </a:solidFill>
            </a:endParaRPr>
          </a:p>
          <a:p>
            <a:pPr marL="176213" indent="-176213">
              <a:buFont typeface="Arial" panose="020B0604020202020204" pitchFamily="34" charset="0"/>
              <a:buChar char="•"/>
              <a:tabLst>
                <a:tab pos="265113" algn="l"/>
              </a:tabLst>
            </a:pPr>
            <a:endParaRPr lang="en-GB" altLang="en-US" sz="1800" dirty="0" smtClean="0">
              <a:solidFill>
                <a:srgbClr val="00B0F0"/>
              </a:solidFill>
            </a:endParaRPr>
          </a:p>
          <a:p>
            <a:pPr marL="176213" indent="-176213">
              <a:buFont typeface="Arial" panose="020B0604020202020204" pitchFamily="34" charset="0"/>
              <a:buChar char="•"/>
              <a:tabLst>
                <a:tab pos="265113" algn="l"/>
              </a:tabLst>
            </a:pPr>
            <a:endParaRPr lang="en-GB" altLang="en-US" sz="1800" dirty="0" smtClean="0">
              <a:solidFill>
                <a:srgbClr val="00B0F0"/>
              </a:solidFill>
            </a:endParaRPr>
          </a:p>
          <a:p>
            <a:pPr marL="176213" indent="-176213">
              <a:buFont typeface="Arial" panose="020B0604020202020204" pitchFamily="34" charset="0"/>
              <a:buChar char="•"/>
              <a:tabLst>
                <a:tab pos="265113" algn="l"/>
              </a:tabLst>
            </a:pPr>
            <a:r>
              <a:rPr lang="en-GB" altLang="en-US" sz="1800" dirty="0" smtClean="0">
                <a:solidFill>
                  <a:srgbClr val="00B0F0"/>
                </a:solidFill>
              </a:rPr>
              <a:t>Second </a:t>
            </a:r>
            <a:r>
              <a:rPr lang="en-GB" altLang="en-US" sz="1800" dirty="0">
                <a:solidFill>
                  <a:srgbClr val="00B0F0"/>
                </a:solidFill>
              </a:rPr>
              <a:t>round robin </a:t>
            </a:r>
            <a:r>
              <a:rPr lang="en-GB" altLang="en-US" sz="1800" dirty="0" smtClean="0">
                <a:solidFill>
                  <a:srgbClr val="00B0F0"/>
                </a:solidFill>
              </a:rPr>
              <a:t>initiated, </a:t>
            </a:r>
            <a:r>
              <a:rPr lang="en-GB" altLang="en-US" sz="1800" dirty="0">
                <a:solidFill>
                  <a:srgbClr val="00B0F0"/>
                </a:solidFill>
              </a:rPr>
              <a:t>results due by end of </a:t>
            </a:r>
            <a:r>
              <a:rPr lang="en-GB" altLang="en-US" sz="1800" dirty="0" smtClean="0">
                <a:solidFill>
                  <a:srgbClr val="00B0F0"/>
                </a:solidFill>
              </a:rPr>
              <a:t>October.</a:t>
            </a:r>
            <a:endParaRPr lang="en-GB" altLang="en-US" sz="1800" dirty="0">
              <a:solidFill>
                <a:srgbClr val="00B0F0"/>
              </a:solidFill>
            </a:endParaRPr>
          </a:p>
          <a:p>
            <a:pPr marL="176213" indent="-176213">
              <a:buFont typeface="Arial" panose="020B0604020202020204" pitchFamily="34" charset="0"/>
              <a:buChar char="•"/>
              <a:tabLst>
                <a:tab pos="265113" algn="l"/>
              </a:tabLst>
            </a:pPr>
            <a:endParaRPr lang="en-GB" altLang="en-US" sz="1800" dirty="0" smtClean="0">
              <a:solidFill>
                <a:srgbClr val="00B0F0"/>
              </a:solidFill>
            </a:endParaRPr>
          </a:p>
          <a:p>
            <a:pPr marL="176213" indent="-176213">
              <a:buFont typeface="Arial" panose="020B0604020202020204" pitchFamily="34" charset="0"/>
              <a:buChar char="•"/>
              <a:tabLst>
                <a:tab pos="265113" algn="l"/>
              </a:tabLst>
            </a:pPr>
            <a:endParaRPr lang="en-GB" altLang="en-US" sz="1800" dirty="0" smtClean="0">
              <a:solidFill>
                <a:srgbClr val="00B0F0"/>
              </a:solidFill>
            </a:endParaRPr>
          </a:p>
          <a:p>
            <a:pPr marL="176213" indent="-176213">
              <a:buFont typeface="Arial" panose="020B0604020202020204" pitchFamily="34" charset="0"/>
              <a:buChar char="•"/>
              <a:tabLst>
                <a:tab pos="265113" algn="l"/>
              </a:tabLst>
            </a:pPr>
            <a:r>
              <a:rPr lang="en-GB" altLang="en-US" sz="1800" dirty="0" smtClean="0">
                <a:solidFill>
                  <a:srgbClr val="00B0F0"/>
                </a:solidFill>
              </a:rPr>
              <a:t>Collation of </a:t>
            </a:r>
            <a:r>
              <a:rPr lang="en-GB" altLang="en-US" sz="1800" dirty="0">
                <a:solidFill>
                  <a:srgbClr val="00B0F0"/>
                </a:solidFill>
              </a:rPr>
              <a:t>final </a:t>
            </a:r>
            <a:r>
              <a:rPr lang="en-GB" altLang="en-US" sz="1800" dirty="0" smtClean="0">
                <a:solidFill>
                  <a:srgbClr val="00B0F0"/>
                </a:solidFill>
              </a:rPr>
              <a:t>results</a:t>
            </a:r>
          </a:p>
          <a:p>
            <a:pPr marL="176213" indent="-176213">
              <a:buFont typeface="Arial" panose="020B0604020202020204" pitchFamily="34" charset="0"/>
              <a:buChar char="•"/>
              <a:tabLst>
                <a:tab pos="265113" algn="l"/>
              </a:tabLst>
            </a:pPr>
            <a:endParaRPr lang="en-GB" altLang="en-US" sz="1800" dirty="0" smtClean="0">
              <a:solidFill>
                <a:srgbClr val="00B0F0"/>
              </a:solidFill>
            </a:endParaRPr>
          </a:p>
          <a:p>
            <a:pPr marL="176213" indent="-176213">
              <a:buFont typeface="Arial" panose="020B0604020202020204" pitchFamily="34" charset="0"/>
              <a:buChar char="•"/>
              <a:tabLst>
                <a:tab pos="265113" algn="l"/>
              </a:tabLst>
            </a:pPr>
            <a:endParaRPr lang="en-GB" altLang="en-US" sz="1800" dirty="0">
              <a:solidFill>
                <a:srgbClr val="00B0F0"/>
              </a:solidFill>
            </a:endParaRPr>
          </a:p>
          <a:p>
            <a:pPr marL="176213" indent="-176213">
              <a:buFont typeface="Arial" panose="020B0604020202020204" pitchFamily="34" charset="0"/>
              <a:buChar char="•"/>
              <a:tabLst>
                <a:tab pos="265113" algn="l"/>
              </a:tabLst>
            </a:pPr>
            <a:r>
              <a:rPr lang="en-GB" altLang="en-US" sz="1800" b="1" dirty="0" smtClean="0"/>
              <a:t>Presentation of final results at PCWG</a:t>
            </a:r>
            <a:r>
              <a:rPr lang="en-GB" altLang="en-US" sz="1800" b="1" dirty="0"/>
              <a:t> </a:t>
            </a:r>
            <a:r>
              <a:rPr lang="en-GB" altLang="en-US" sz="1800" b="1" dirty="0" smtClean="0"/>
              <a:t>meeting in Glasgow.</a:t>
            </a:r>
          </a:p>
        </p:txBody>
      </p:sp>
      <p:cxnSp>
        <p:nvCxnSpPr>
          <p:cNvPr id="4" name="Straight Connector 3"/>
          <p:cNvCxnSpPr/>
          <p:nvPr/>
        </p:nvCxnSpPr>
        <p:spPr>
          <a:xfrm>
            <a:off x="5041900" y="710047"/>
            <a:ext cx="0" cy="6093296"/>
          </a:xfrm>
          <a:prstGeom prst="line">
            <a:avLst/>
          </a:prstGeom>
          <a:ln w="222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27200" y="804062"/>
            <a:ext cx="2959100" cy="430887"/>
          </a:xfrm>
          <a:prstGeom prst="rect">
            <a:avLst/>
          </a:prstGeom>
          <a:noFill/>
        </p:spPr>
        <p:txBody>
          <a:bodyPr wrap="square" rtlCol="0">
            <a:spAutoFit/>
          </a:bodyPr>
          <a:lstStyle/>
          <a:p>
            <a:pPr algn="ctr"/>
            <a:r>
              <a:rPr lang="en-GB" sz="2200" b="1" dirty="0" smtClean="0"/>
              <a:t>Round </a:t>
            </a:r>
            <a:r>
              <a:rPr lang="en-GB" sz="2200" b="1" dirty="0" smtClean="0"/>
              <a:t>Robin</a:t>
            </a:r>
            <a:endParaRPr lang="en-GB" sz="2200" b="1" dirty="0"/>
          </a:p>
        </p:txBody>
      </p:sp>
      <p:sp>
        <p:nvSpPr>
          <p:cNvPr id="7" name="TextBox 6"/>
          <p:cNvSpPr txBox="1"/>
          <p:nvPr/>
        </p:nvSpPr>
        <p:spPr>
          <a:xfrm>
            <a:off x="6129567" y="766881"/>
            <a:ext cx="2274277" cy="430887"/>
          </a:xfrm>
          <a:prstGeom prst="rect">
            <a:avLst/>
          </a:prstGeom>
          <a:noFill/>
        </p:spPr>
        <p:txBody>
          <a:bodyPr wrap="none" rtlCol="0">
            <a:spAutoFit/>
          </a:bodyPr>
          <a:lstStyle/>
          <a:p>
            <a:r>
              <a:rPr lang="en-GB" sz="2200" b="1" dirty="0" smtClean="0"/>
              <a:t>Worked </a:t>
            </a:r>
            <a:r>
              <a:rPr lang="en-GB" sz="2200" b="1" dirty="0" smtClean="0"/>
              <a:t>Examples</a:t>
            </a:r>
            <a:endParaRPr lang="en-GB" sz="2200" b="1" dirty="0"/>
          </a:p>
        </p:txBody>
      </p:sp>
      <p:sp>
        <p:nvSpPr>
          <p:cNvPr id="8" name="Rectangle 7"/>
          <p:cNvSpPr/>
          <p:nvPr/>
        </p:nvSpPr>
        <p:spPr>
          <a:xfrm>
            <a:off x="5041900" y="1514045"/>
            <a:ext cx="4093410" cy="5355312"/>
          </a:xfrm>
          <a:prstGeom prst="rect">
            <a:avLst/>
          </a:prstGeom>
        </p:spPr>
        <p:txBody>
          <a:bodyPr wrap="square">
            <a:spAutoFit/>
          </a:bodyPr>
          <a:lstStyle/>
          <a:p>
            <a:pPr marL="88900" indent="-88900">
              <a:buFont typeface="Arial" panose="020B0604020202020204" pitchFamily="34" charset="0"/>
              <a:buChar char="•"/>
              <a:tabLst>
                <a:tab pos="88900" algn="l"/>
              </a:tabLst>
            </a:pPr>
            <a:r>
              <a:rPr lang="en-GB" altLang="en-US" dirty="0" smtClean="0">
                <a:solidFill>
                  <a:srgbClr val="00B0F0"/>
                </a:solidFill>
              </a:rPr>
              <a:t> Preparation of work examples. </a:t>
            </a:r>
          </a:p>
          <a:p>
            <a:pPr>
              <a:tabLst>
                <a:tab pos="88900" algn="l"/>
              </a:tabLst>
            </a:pPr>
            <a:endParaRPr lang="en-GB" altLang="en-US" dirty="0" smtClean="0">
              <a:solidFill>
                <a:srgbClr val="00B0F0"/>
              </a:solidFill>
            </a:endParaRPr>
          </a:p>
          <a:p>
            <a:pPr>
              <a:tabLst>
                <a:tab pos="88900" algn="l"/>
              </a:tabLst>
            </a:pPr>
            <a:endParaRPr lang="en-GB" altLang="en-US" dirty="0" smtClean="0">
              <a:solidFill>
                <a:srgbClr val="00B0F0"/>
              </a:solidFill>
            </a:endParaRPr>
          </a:p>
          <a:p>
            <a:pPr>
              <a:tabLst>
                <a:tab pos="88900" algn="l"/>
              </a:tabLst>
            </a:pPr>
            <a:endParaRPr lang="en-GB" altLang="en-US" dirty="0">
              <a:solidFill>
                <a:srgbClr val="00B0F0"/>
              </a:solidFill>
            </a:endParaRPr>
          </a:p>
          <a:p>
            <a:pPr marL="176213" indent="-176213">
              <a:buFont typeface="Arial" panose="020B0604020202020204" pitchFamily="34" charset="0"/>
              <a:buChar char="•"/>
              <a:tabLst>
                <a:tab pos="265113" algn="l"/>
              </a:tabLst>
            </a:pPr>
            <a:r>
              <a:rPr lang="en-GB" altLang="en-US" dirty="0" smtClean="0">
                <a:solidFill>
                  <a:srgbClr val="00B0F0"/>
                </a:solidFill>
              </a:rPr>
              <a:t>Presentation of full suite of worked examples at September PCWG Meetings. Release of worked examples on PCWG </a:t>
            </a:r>
            <a:r>
              <a:rPr lang="en-GB" altLang="en-US" dirty="0" err="1" smtClean="0">
                <a:solidFill>
                  <a:srgbClr val="00B0F0"/>
                </a:solidFill>
              </a:rPr>
              <a:t>DropBox</a:t>
            </a:r>
            <a:r>
              <a:rPr lang="en-GB" altLang="en-US" dirty="0" smtClean="0">
                <a:solidFill>
                  <a:srgbClr val="00B0F0"/>
                </a:solidFill>
              </a:rPr>
              <a:t>.</a:t>
            </a:r>
          </a:p>
          <a:p>
            <a:pPr marL="176213" indent="-176213">
              <a:buFont typeface="Arial" panose="020B0604020202020204" pitchFamily="34" charset="0"/>
              <a:buChar char="•"/>
              <a:tabLst>
                <a:tab pos="265113" algn="l"/>
              </a:tabLst>
            </a:pPr>
            <a:endParaRPr lang="en-GB" altLang="en-US" dirty="0">
              <a:solidFill>
                <a:srgbClr val="00B0F0"/>
              </a:solidFill>
            </a:endParaRPr>
          </a:p>
          <a:p>
            <a:pPr marL="176213" indent="-176213">
              <a:buFont typeface="Arial" panose="020B0604020202020204" pitchFamily="34" charset="0"/>
              <a:buChar char="•"/>
              <a:tabLst>
                <a:tab pos="265113" algn="l"/>
              </a:tabLst>
            </a:pPr>
            <a:endParaRPr lang="en-GB" altLang="en-US" dirty="0" smtClean="0">
              <a:solidFill>
                <a:srgbClr val="00B0F0"/>
              </a:solidFill>
            </a:endParaRPr>
          </a:p>
          <a:p>
            <a:pPr marL="176213" indent="-176213">
              <a:buFont typeface="Arial" panose="020B0604020202020204" pitchFamily="34" charset="0"/>
              <a:buChar char="•"/>
              <a:tabLst>
                <a:tab pos="265113" algn="l"/>
              </a:tabLst>
            </a:pPr>
            <a:r>
              <a:rPr lang="en-GB" altLang="en-US" dirty="0" smtClean="0">
                <a:solidFill>
                  <a:srgbClr val="00B0F0"/>
                </a:solidFill>
              </a:rPr>
              <a:t>IEA32 &amp; PCWG members to review worked examples and provide feedback.</a:t>
            </a:r>
            <a:endParaRPr lang="en-GB" altLang="en-US" b="1" dirty="0" smtClean="0">
              <a:solidFill>
                <a:srgbClr val="00B0F0"/>
              </a:solidFill>
            </a:endParaRPr>
          </a:p>
          <a:p>
            <a:pPr marL="176213" indent="-176213">
              <a:buFont typeface="Arial" panose="020B0604020202020204" pitchFamily="34" charset="0"/>
              <a:buChar char="•"/>
              <a:tabLst>
                <a:tab pos="265113" algn="l"/>
              </a:tabLst>
            </a:pPr>
            <a:endParaRPr lang="en-GB" altLang="en-US" b="1" dirty="0" smtClean="0">
              <a:solidFill>
                <a:srgbClr val="00B0F0"/>
              </a:solidFill>
            </a:endParaRPr>
          </a:p>
          <a:p>
            <a:pPr marL="176213" indent="-176213">
              <a:buFont typeface="Arial" panose="020B0604020202020204" pitchFamily="34" charset="0"/>
              <a:buChar char="•"/>
              <a:tabLst>
                <a:tab pos="265113" algn="l"/>
              </a:tabLst>
            </a:pPr>
            <a:endParaRPr lang="en-GB" altLang="en-US" b="1" dirty="0" smtClean="0">
              <a:solidFill>
                <a:srgbClr val="00B0F0"/>
              </a:solidFill>
            </a:endParaRPr>
          </a:p>
          <a:p>
            <a:pPr marL="176213" indent="-176213">
              <a:buFont typeface="Arial" panose="020B0604020202020204" pitchFamily="34" charset="0"/>
              <a:buChar char="•"/>
              <a:tabLst>
                <a:tab pos="265113" algn="l"/>
              </a:tabLst>
            </a:pPr>
            <a:endParaRPr lang="en-GB" altLang="en-US" b="1" dirty="0">
              <a:solidFill>
                <a:srgbClr val="00B0F0"/>
              </a:solidFill>
            </a:endParaRPr>
          </a:p>
          <a:p>
            <a:pPr marL="176213" indent="-176213">
              <a:buFont typeface="Arial" panose="020B0604020202020204" pitchFamily="34" charset="0"/>
              <a:buChar char="•"/>
              <a:tabLst>
                <a:tab pos="265113" algn="l"/>
              </a:tabLst>
            </a:pPr>
            <a:endParaRPr lang="en-GB" altLang="en-US" b="1" dirty="0">
              <a:solidFill>
                <a:srgbClr val="00B0F0"/>
              </a:solidFill>
            </a:endParaRPr>
          </a:p>
          <a:p>
            <a:pPr marL="176213" indent="-176213">
              <a:buFont typeface="Arial" panose="020B0604020202020204" pitchFamily="34" charset="0"/>
              <a:buChar char="•"/>
              <a:tabLst>
                <a:tab pos="265113" algn="l"/>
              </a:tabLst>
            </a:pPr>
            <a:r>
              <a:rPr lang="en-GB" altLang="en-US" b="1" dirty="0" smtClean="0"/>
              <a:t>Public publication of work examples after Dec PCWG meeting (www.pcwg.org)</a:t>
            </a:r>
            <a:endParaRPr lang="en-GB" altLang="en-US" b="1" dirty="0"/>
          </a:p>
        </p:txBody>
      </p:sp>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1091"/>
          <a:stretch/>
        </p:blipFill>
        <p:spPr bwMode="auto">
          <a:xfrm>
            <a:off x="952500" y="710047"/>
            <a:ext cx="1028700" cy="774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388" y="702461"/>
            <a:ext cx="790782" cy="804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a:off x="673100" y="906630"/>
            <a:ext cx="0" cy="57046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875" y="1591046"/>
            <a:ext cx="716575" cy="646331"/>
          </a:xfrm>
          <a:prstGeom prst="rect">
            <a:avLst/>
          </a:prstGeom>
        </p:spPr>
        <p:txBody>
          <a:bodyPr wrap="square">
            <a:spAutoFit/>
          </a:bodyPr>
          <a:lstStyle/>
          <a:p>
            <a:pPr algn="ctr"/>
            <a:r>
              <a:rPr lang="en-GB" altLang="en-US" b="1" dirty="0" smtClean="0">
                <a:solidFill>
                  <a:srgbClr val="00B0F0"/>
                </a:solidFill>
              </a:rPr>
              <a:t>Jul &amp; Aug</a:t>
            </a:r>
            <a:endParaRPr lang="en-GB" dirty="0"/>
          </a:p>
        </p:txBody>
      </p:sp>
      <p:sp>
        <p:nvSpPr>
          <p:cNvPr id="13" name="Rectangle 12"/>
          <p:cNvSpPr/>
          <p:nvPr/>
        </p:nvSpPr>
        <p:spPr>
          <a:xfrm>
            <a:off x="-56175" y="2640912"/>
            <a:ext cx="716575" cy="369332"/>
          </a:xfrm>
          <a:prstGeom prst="rect">
            <a:avLst/>
          </a:prstGeom>
        </p:spPr>
        <p:txBody>
          <a:bodyPr wrap="square">
            <a:spAutoFit/>
          </a:bodyPr>
          <a:lstStyle/>
          <a:p>
            <a:pPr algn="ctr"/>
            <a:r>
              <a:rPr lang="en-GB" altLang="en-US" b="1" dirty="0" smtClean="0">
                <a:solidFill>
                  <a:srgbClr val="00B0F0"/>
                </a:solidFill>
              </a:rPr>
              <a:t>Sept</a:t>
            </a:r>
            <a:endParaRPr lang="en-GB" dirty="0"/>
          </a:p>
        </p:txBody>
      </p:sp>
      <p:sp>
        <p:nvSpPr>
          <p:cNvPr id="14" name="Rectangle 13"/>
          <p:cNvSpPr/>
          <p:nvPr/>
        </p:nvSpPr>
        <p:spPr>
          <a:xfrm>
            <a:off x="-5375" y="4011383"/>
            <a:ext cx="665775" cy="369332"/>
          </a:xfrm>
          <a:prstGeom prst="rect">
            <a:avLst/>
          </a:prstGeom>
        </p:spPr>
        <p:txBody>
          <a:bodyPr wrap="square">
            <a:spAutoFit/>
          </a:bodyPr>
          <a:lstStyle/>
          <a:p>
            <a:pPr algn="ctr"/>
            <a:r>
              <a:rPr lang="en-GB" altLang="en-US" b="1" dirty="0" smtClean="0">
                <a:solidFill>
                  <a:srgbClr val="00B0F0"/>
                </a:solidFill>
              </a:rPr>
              <a:t>Oct</a:t>
            </a:r>
            <a:endParaRPr lang="en-GB" dirty="0"/>
          </a:p>
        </p:txBody>
      </p:sp>
      <p:sp>
        <p:nvSpPr>
          <p:cNvPr id="15" name="Rectangle 14"/>
          <p:cNvSpPr/>
          <p:nvPr/>
        </p:nvSpPr>
        <p:spPr>
          <a:xfrm>
            <a:off x="20025" y="5000853"/>
            <a:ext cx="665775" cy="369332"/>
          </a:xfrm>
          <a:prstGeom prst="rect">
            <a:avLst/>
          </a:prstGeom>
        </p:spPr>
        <p:txBody>
          <a:bodyPr wrap="square">
            <a:spAutoFit/>
          </a:bodyPr>
          <a:lstStyle/>
          <a:p>
            <a:pPr algn="ctr"/>
            <a:r>
              <a:rPr lang="en-GB" altLang="en-US" b="1" dirty="0" smtClean="0">
                <a:solidFill>
                  <a:srgbClr val="00B0F0"/>
                </a:solidFill>
              </a:rPr>
              <a:t>Nov</a:t>
            </a:r>
            <a:endParaRPr lang="en-GB" dirty="0"/>
          </a:p>
        </p:txBody>
      </p:sp>
      <p:sp>
        <p:nvSpPr>
          <p:cNvPr id="16" name="Rectangle 15"/>
          <p:cNvSpPr/>
          <p:nvPr/>
        </p:nvSpPr>
        <p:spPr>
          <a:xfrm>
            <a:off x="-5375" y="5810396"/>
            <a:ext cx="665775" cy="369332"/>
          </a:xfrm>
          <a:prstGeom prst="rect">
            <a:avLst/>
          </a:prstGeom>
        </p:spPr>
        <p:txBody>
          <a:bodyPr wrap="square">
            <a:spAutoFit/>
          </a:bodyPr>
          <a:lstStyle/>
          <a:p>
            <a:pPr algn="ctr"/>
            <a:r>
              <a:rPr lang="en-GB" altLang="en-US" b="1" dirty="0" smtClean="0">
                <a:solidFill>
                  <a:srgbClr val="00B0F0"/>
                </a:solidFill>
              </a:rPr>
              <a:t>Dec</a:t>
            </a:r>
            <a:endParaRPr lang="en-GB" dirty="0"/>
          </a:p>
        </p:txBody>
      </p:sp>
    </p:spTree>
    <p:extLst>
      <p:ext uri="{BB962C8B-B14F-4D97-AF65-F5344CB8AC3E}">
        <p14:creationId xmlns:p14="http://schemas.microsoft.com/office/powerpoint/2010/main" val="2723188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09077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a:t>
            </a:r>
            <a:r>
              <a:rPr lang="en-GB" altLang="en-US" sz="3200" b="1" dirty="0">
                <a:solidFill>
                  <a:srgbClr val="00B0F0"/>
                </a:solidFill>
              </a:rPr>
              <a:t>61400-12-1 FDIS 2016 </a:t>
            </a:r>
            <a:r>
              <a:rPr lang="en-GB" altLang="en-US" sz="3200" b="1" dirty="0" smtClean="0">
                <a:solidFill>
                  <a:srgbClr val="00B0F0"/>
                </a:solidFill>
              </a:rPr>
              <a:t>Worked Examples</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3318845"/>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198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900" b="1" dirty="0" smtClean="0">
                <a:solidFill>
                  <a:srgbClr val="00B0F0"/>
                </a:solidFill>
                <a:latin typeface="Calibri" pitchFamily="34" charset="0"/>
                <a:ea typeface="+mn-ea"/>
                <a:cs typeface="+mn-cs"/>
              </a:rPr>
              <a:t>Worked Examples Objective</a:t>
            </a:r>
            <a:endParaRPr lang="en-GB" sz="2900" b="1" dirty="0">
              <a:solidFill>
                <a:srgbClr val="00B0F0"/>
              </a:solidFill>
              <a:latin typeface="Calibri" pitchFamily="34" charset="0"/>
              <a:ea typeface="+mn-ea"/>
              <a:cs typeface="+mn-cs"/>
            </a:endParaRPr>
          </a:p>
        </p:txBody>
      </p:sp>
      <p:sp>
        <p:nvSpPr>
          <p:cNvPr id="5" name="Content Placeholder 3"/>
          <p:cNvSpPr>
            <a:spLocks noGrp="1"/>
          </p:cNvSpPr>
          <p:nvPr>
            <p:ph idx="1"/>
          </p:nvPr>
        </p:nvSpPr>
        <p:spPr>
          <a:xfrm>
            <a:off x="425450" y="1367252"/>
            <a:ext cx="8078788" cy="5291724"/>
          </a:xfrm>
        </p:spPr>
        <p:txBody>
          <a:bodyPr/>
          <a:lstStyle/>
          <a:p>
            <a:pPr marL="0" indent="0" algn="ctr">
              <a:buNone/>
            </a:pPr>
            <a:r>
              <a:rPr lang="en-GB" sz="2500" b="1" dirty="0" smtClean="0"/>
              <a:t>We aim to demonstrate the proper implementation of the new IEC power performance testing standard, with focus on the uncertainty calculation.</a:t>
            </a:r>
          </a:p>
          <a:p>
            <a:pPr marL="0" indent="0" algn="ctr">
              <a:buNone/>
            </a:pPr>
            <a:endParaRPr lang="en-GB" sz="2500" dirty="0"/>
          </a:p>
          <a:p>
            <a:pPr marL="0" indent="0" algn="ctr">
              <a:buNone/>
            </a:pPr>
            <a:r>
              <a:rPr lang="en-GB" sz="2200" dirty="0" smtClean="0"/>
              <a:t>We aim to do this by creating a collection of Excel spreadsheet calculations for key sections.</a:t>
            </a:r>
          </a:p>
          <a:p>
            <a:pPr marL="0" indent="0" algn="ctr">
              <a:buNone/>
            </a:pPr>
            <a:endParaRPr lang="en-GB" sz="2200" dirty="0" smtClean="0"/>
          </a:p>
          <a:p>
            <a:pPr marL="0" indent="0" algn="ctr">
              <a:buNone/>
            </a:pPr>
            <a:r>
              <a:rPr lang="en-GB" sz="2200" dirty="0" smtClean="0"/>
              <a:t>The calculations will be modular in structure, each showing the method for a small section.</a:t>
            </a:r>
            <a:endParaRPr lang="en-GB" sz="2200" dirty="0"/>
          </a:p>
        </p:txBody>
      </p:sp>
    </p:spTree>
    <p:extLst>
      <p:ext uri="{BB962C8B-B14F-4D97-AF65-F5344CB8AC3E}">
        <p14:creationId xmlns:p14="http://schemas.microsoft.com/office/powerpoint/2010/main" val="1155628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900" b="1" dirty="0" smtClean="0">
                <a:solidFill>
                  <a:srgbClr val="00B0F0"/>
                </a:solidFill>
                <a:latin typeface="Calibri" pitchFamily="34" charset="0"/>
                <a:ea typeface="+mn-ea"/>
                <a:cs typeface="+mn-cs"/>
              </a:rPr>
              <a:t>Worked Examples Objective</a:t>
            </a:r>
            <a:endParaRPr lang="en-GB" sz="2900" b="1" dirty="0">
              <a:solidFill>
                <a:srgbClr val="00B0F0"/>
              </a:solidFill>
              <a:latin typeface="Calibri" pitchFamily="34" charset="0"/>
              <a:ea typeface="+mn-ea"/>
              <a:cs typeface="+mn-cs"/>
            </a:endParaRPr>
          </a:p>
        </p:txBody>
      </p:sp>
      <p:sp>
        <p:nvSpPr>
          <p:cNvPr id="5" name="Content Placeholder 3"/>
          <p:cNvSpPr>
            <a:spLocks noGrp="1"/>
          </p:cNvSpPr>
          <p:nvPr>
            <p:ph idx="1"/>
          </p:nvPr>
        </p:nvSpPr>
        <p:spPr>
          <a:xfrm>
            <a:off x="425450" y="1367252"/>
            <a:ext cx="8078788" cy="5291724"/>
          </a:xfrm>
        </p:spPr>
        <p:txBody>
          <a:bodyPr/>
          <a:lstStyle/>
          <a:p>
            <a:pPr marL="0" indent="0" algn="ctr">
              <a:buNone/>
            </a:pPr>
            <a:r>
              <a:rPr lang="en-GB" sz="2500" b="1" dirty="0" smtClean="0"/>
              <a:t>We aim to demonstrate the proper implementation of the new IEC power performance testing standard, with focus on the uncertainty calculation.</a:t>
            </a:r>
          </a:p>
          <a:p>
            <a:pPr marL="0" indent="0" algn="ctr">
              <a:buNone/>
            </a:pPr>
            <a:endParaRPr lang="en-GB" sz="2500" dirty="0"/>
          </a:p>
          <a:p>
            <a:pPr marL="0" indent="0" algn="ctr">
              <a:buNone/>
            </a:pPr>
            <a:r>
              <a:rPr lang="en-GB" sz="2200" dirty="0" smtClean="0"/>
              <a:t>We aim to do this by creating a collection of Excel spreadsheet calculations for key sections.</a:t>
            </a:r>
          </a:p>
          <a:p>
            <a:pPr marL="0" indent="0" algn="ctr">
              <a:buNone/>
            </a:pPr>
            <a:endParaRPr lang="en-GB" sz="2200" dirty="0" smtClean="0"/>
          </a:p>
          <a:p>
            <a:pPr marL="0" indent="0" algn="ctr">
              <a:buNone/>
            </a:pPr>
            <a:r>
              <a:rPr lang="en-GB" sz="2200" dirty="0" smtClean="0"/>
              <a:t>The calculations will be modular in structure, each showing the method for a small section.</a:t>
            </a:r>
            <a:endParaRPr lang="en-GB"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42" y="3478102"/>
            <a:ext cx="8324542" cy="3247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64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Curve Uncertainty Calculations</a:t>
            </a:r>
          </a:p>
        </p:txBody>
      </p:sp>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65099"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298452" y="3126978"/>
            <a:ext cx="527050" cy="481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flipV="1">
            <a:off x="571502" y="3662230"/>
            <a:ext cx="2501900" cy="168632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1000" y="5348552"/>
            <a:ext cx="5270500" cy="646331"/>
          </a:xfrm>
          <a:prstGeom prst="rect">
            <a:avLst/>
          </a:prstGeom>
          <a:noFill/>
        </p:spPr>
        <p:txBody>
          <a:bodyPr wrap="square" rtlCol="0">
            <a:spAutoFit/>
          </a:bodyPr>
          <a:lstStyle/>
          <a:p>
            <a:r>
              <a:rPr lang="en-GB" dirty="0" smtClean="0"/>
              <a:t>This is the AEP uncertainty. It is what we need to calculate!</a:t>
            </a:r>
            <a:endParaRPr lang="en-GB" dirty="0"/>
          </a:p>
        </p:txBody>
      </p:sp>
    </p:spTree>
    <p:extLst>
      <p:ext uri="{BB962C8B-B14F-4D97-AF65-F5344CB8AC3E}">
        <p14:creationId xmlns:p14="http://schemas.microsoft.com/office/powerpoint/2010/main" val="1936420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195</TotalTime>
  <Words>1747</Words>
  <Application>Microsoft Office PowerPoint</Application>
  <PresentationFormat>On-screen Show (4:3)</PresentationFormat>
  <Paragraphs>301</Paragraphs>
  <Slides>25</Slides>
  <Notes>9</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1_Office Theme</vt:lpstr>
      <vt:lpstr>17_Default Design</vt:lpstr>
      <vt:lpstr>PowerPoint Presentation</vt:lpstr>
      <vt:lpstr>PowerPoint Presentation</vt:lpstr>
      <vt:lpstr>PowerPoint Presentation</vt:lpstr>
      <vt:lpstr>PowerPoint Presentation</vt:lpstr>
      <vt:lpstr>PowerPoint Presentation</vt:lpstr>
      <vt:lpstr>PowerPoint Presentation</vt:lpstr>
      <vt:lpstr>Worked Examples Objective</vt:lpstr>
      <vt:lpstr>Worked Examples Objective</vt:lpstr>
      <vt:lpstr>Power Curve Uncertainty Calculations</vt:lpstr>
      <vt:lpstr>PowerPoint Presentation</vt:lpstr>
      <vt:lpstr>Power Curve Uncertainty Calculations</vt:lpstr>
      <vt:lpstr>Power Curve Uncertainty Calculations</vt:lpstr>
      <vt:lpstr>Power Curve Uncertainty Calculations</vt:lpstr>
      <vt:lpstr>Power Curve Uncertainty Calculations</vt:lpstr>
      <vt:lpstr>Power Curve Uncertainty Calculations</vt:lpstr>
      <vt:lpstr>Power Curve Uncertainty Calculations</vt:lpstr>
      <vt:lpstr>PowerPoint Presentation</vt:lpstr>
      <vt:lpstr>PowerPoint Presentation</vt:lpstr>
      <vt:lpstr>PowerPoint Presentation</vt:lpstr>
      <vt:lpstr>Power Curve Uncertainty Calculations</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Ellie Weyer</cp:lastModifiedBy>
  <cp:revision>24</cp:revision>
  <dcterms:created xsi:type="dcterms:W3CDTF">2016-03-10T07:56:16Z</dcterms:created>
  <dcterms:modified xsi:type="dcterms:W3CDTF">2016-09-28T16:12:54Z</dcterms:modified>
</cp:coreProperties>
</file>