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6"/>
    <p:sldMasterId id="2147484024" r:id="rId7"/>
    <p:sldMasterId id="2147484011" r:id="rId8"/>
    <p:sldMasterId id="2147483743" r:id="rId9"/>
  </p:sldMasterIdLst>
  <p:notesMasterIdLst>
    <p:notesMasterId r:id="rId14"/>
  </p:notesMasterIdLst>
  <p:sldIdLst>
    <p:sldId id="257" r:id="rId10"/>
    <p:sldId id="260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6039"/>
    <a:srgbClr val="A04723"/>
    <a:srgbClr val="B15C37"/>
    <a:srgbClr val="4F6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8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4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AD918-F2F6-40F2-91ED-95557D1CAD7F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1EF7C-0CAE-48D5-AAD5-95324BAF1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EF7C-0CAE-48D5-AAD5-95324BAF1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4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32162" y="0"/>
            <a:ext cx="3859838" cy="6858000"/>
          </a:xfrm>
          <a:prstGeom prst="rect">
            <a:avLst/>
          </a:prstGeom>
          <a:noFill/>
          <a:ln w="76200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08760"/>
            <a:ext cx="7315200" cy="3200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cap="all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24850" y="0"/>
            <a:ext cx="0" cy="6858000"/>
          </a:xfrm>
          <a:prstGeom prst="line">
            <a:avLst/>
          </a:prstGeom>
          <a:ln w="76200">
            <a:solidFill>
              <a:srgbClr val="9E9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7200" y="5294374"/>
            <a:ext cx="7315200" cy="1411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44581" cy="76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25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7772400" cy="1325563"/>
          </a:xfrm>
        </p:spPr>
        <p:txBody>
          <a:bodyPr/>
          <a:lstStyle/>
          <a:p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9ADF-4F89-4F9B-9ADE-492CA9803695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654-2E0F-4169-A3F4-7287402951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699832"/>
            <a:ext cx="77724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6759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7315200" cy="1325563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566160" cy="609600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05075"/>
            <a:ext cx="3566160" cy="32099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1959" y="1828800"/>
            <a:ext cx="3566160" cy="609600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1959" y="2505075"/>
            <a:ext cx="3566160" cy="32099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635843" y="6494106"/>
            <a:ext cx="4572000" cy="155448"/>
          </a:xfrm>
        </p:spPr>
        <p:txBody>
          <a:bodyPr/>
          <a:lstStyle/>
          <a:p>
            <a:fld id="{BF0897D5-251F-4516-AA8C-1D28A304BEEC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3635843" y="6658698"/>
            <a:ext cx="4572000" cy="155448"/>
          </a:xfrm>
        </p:spPr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654-2E0F-4169-A3F4-7287402951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885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99534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E888-EDF2-4043-82AD-00AFC972C60B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654-2E0F-4169-A3F4-7287402951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357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1274552" cy="528743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113182"/>
            <a:ext cx="11274552" cy="4601817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1E84C9C-CBEC-4508-8DB9-76D83D7D4EF7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0654-2E0F-4169-A3F4-7287402951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7132"/>
            <a:ext cx="1478834" cy="6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515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5486400" cy="38862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828800"/>
            <a:ext cx="5486400" cy="38862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3875-47C6-47E8-985D-7AB40A005C53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654-2E0F-4169-A3F4-7287402951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0412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680" y="1862138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2532062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6666" y="1862138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2523595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54B4-1685-449D-815D-DEC827AAC6ED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654-2E0F-4169-A3F4-7287402951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835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566160" cy="38862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1828800"/>
            <a:ext cx="3566160" cy="38862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73777" y="1828800"/>
            <a:ext cx="3566160" cy="38862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4AE277B-785A-4220-B1C9-52699E50CAEB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0654-2E0F-4169-A3F4-7287402951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6110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1274552" cy="1325563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566160" cy="609600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05075"/>
            <a:ext cx="3566160" cy="3209925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 b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3690" y="1828800"/>
            <a:ext cx="3566160" cy="609600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3690" y="2505075"/>
            <a:ext cx="3566160" cy="3209925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 b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65592" y="1828800"/>
            <a:ext cx="3566160" cy="609600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8165592" y="2505075"/>
            <a:ext cx="3566160" cy="3209925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 b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092DFA8-547B-48C1-80CF-32BD3CC9F250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42A0654-2E0F-4169-A3F4-7287402951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94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365760"/>
            <a:ext cx="11274552" cy="5486400"/>
          </a:xfrm>
          <a:ln w="19050">
            <a:solidFill>
              <a:schemeClr val="bg2">
                <a:lumMod val="85000"/>
              </a:scheme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DC73-A13F-4979-B339-32D28042842C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654-2E0F-4169-A3F4-7287402951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9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2C0A-0984-4660-8CCF-F5C491F5A261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654-2E0F-4169-A3F4-7287402951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3733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81800" y="6472312"/>
            <a:ext cx="4572000" cy="158471"/>
          </a:xfrm>
        </p:spPr>
        <p:txBody>
          <a:bodyPr/>
          <a:lstStyle/>
          <a:p>
            <a:fld id="{A6DE0B44-BD0D-4BB6-BD66-8F408AB7D507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1800" y="6649932"/>
            <a:ext cx="4572000" cy="155448"/>
          </a:xfrm>
        </p:spPr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3800" y="6472313"/>
            <a:ext cx="609600" cy="345260"/>
          </a:xfrm>
        </p:spPr>
        <p:txBody>
          <a:bodyPr/>
          <a:lstStyle/>
          <a:p>
            <a:fld id="{442A0654-2E0F-4169-A3F4-7287402951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6220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1508760"/>
            <a:ext cx="7315200" cy="3200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57200" y="5294374"/>
            <a:ext cx="7315200" cy="14112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A70">
                  <a:lumMod val="75000"/>
                </a:srgbClr>
              </a:buClr>
              <a:buSzPct val="120000"/>
              <a:buFontTx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rgbClr val="509E2F"/>
              </a:buClr>
              <a:buSzTx/>
              <a:buFont typeface="Wingdings" pitchFamily="2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4D600"/>
              </a:buClr>
              <a:buSzTx/>
              <a:buFont typeface="Arial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44581" cy="76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7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transition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25000"/>
        </a:lnSpc>
        <a:spcBef>
          <a:spcPts val="900"/>
        </a:spcBef>
        <a:spcAft>
          <a:spcPts val="0"/>
        </a:spcAft>
        <a:buClr>
          <a:srgbClr val="001A70">
            <a:lumMod val="75000"/>
          </a:srgbClr>
        </a:buClr>
        <a:buSzPct val="120000"/>
        <a:buFontTx/>
        <a:buBlip>
          <a:blip r:embed="rId4"/>
        </a:buBlip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25000"/>
        </a:lnSpc>
        <a:spcBef>
          <a:spcPts val="600"/>
        </a:spcBef>
        <a:spcAft>
          <a:spcPts val="600"/>
        </a:spcAft>
        <a:buClr>
          <a:srgbClr val="509E2F"/>
        </a:buClr>
        <a:buSzTx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C4D600"/>
        </a:buClr>
        <a:buSzTx/>
        <a:buFont typeface="Arial" pitchFamily="34" charset="0"/>
        <a:buChar char="̶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6285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939"/>
            <a:ext cx="11277600" cy="440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001A70">
                  <a:lumMod val="75000"/>
                </a:srgbClr>
              </a:buClr>
              <a:buSzPct val="120000"/>
              <a:buFontTx/>
              <a:buBlip>
                <a:blip r:embed="rId10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One Text</a:t>
            </a:r>
          </a:p>
          <a:p>
            <a:pPr marL="742950" marR="0" lvl="1" indent="-28575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rgbClr val="509E2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Two Text </a:t>
            </a:r>
          </a:p>
          <a:p>
            <a:pPr marL="742950" marR="0" lvl="1" indent="-28575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rgbClr val="C4D600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Two Extended Text Extended Text Extended Text Extended Text Extended Text Extended Text Extended Text Extended Text Extended Text Extended Text Extended 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001A70">
                  <a:lumMod val="75000"/>
                </a:srgbClr>
              </a:buClr>
              <a:buSzPct val="120000"/>
              <a:buFontTx/>
              <a:buBlip>
                <a:blip r:embed="rId10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One Extended Text Extended Text Extended Text Extended Text Extended Text Extended Text Extended Text Extended Text Extended Text</a:t>
            </a:r>
          </a:p>
          <a:p>
            <a:pPr marL="742950" marR="0" lvl="1" indent="-28575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rgbClr val="509E2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4D600"/>
              </a:buClr>
              <a:buSzTx/>
              <a:buFont typeface="Arial" pitchFamily="34" charset="0"/>
              <a:buChar char="̶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1800" y="6472312"/>
            <a:ext cx="4572000" cy="158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AEB99D0-460A-4BAC-8DD6-6939D428202F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800" y="6649932"/>
            <a:ext cx="4572000" cy="155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72313"/>
            <a:ext cx="609600" cy="34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42A0654-2E0F-4169-A3F4-7287402951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171"/>
            <a:ext cx="1478834" cy="6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25000"/>
        </a:lnSpc>
        <a:spcBef>
          <a:spcPts val="900"/>
        </a:spcBef>
        <a:spcAft>
          <a:spcPts val="0"/>
        </a:spcAft>
        <a:buClr>
          <a:srgbClr val="001A70">
            <a:lumMod val="75000"/>
          </a:srgbClr>
        </a:buClr>
        <a:buSzPct val="100000"/>
        <a:buFont typeface="Arial" panose="020B0604020202020204" pitchFamily="34" charset="0"/>
        <a:buChar char="•"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25000"/>
        </a:lnSpc>
        <a:spcBef>
          <a:spcPts val="600"/>
        </a:spcBef>
        <a:spcAft>
          <a:spcPts val="600"/>
        </a:spcAft>
        <a:buClr>
          <a:srgbClr val="509E2F"/>
        </a:buClr>
        <a:buSzTx/>
        <a:buFont typeface="Wingdings" pitchFamily="2" charset="2"/>
        <a:buChar char="§"/>
        <a:tabLst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C4D600"/>
        </a:buClr>
        <a:buSzTx/>
        <a:buFont typeface="Arial" pitchFamily="34" charset="0"/>
        <a:buChar char="̶"/>
        <a:tabLst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Master body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73152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001A70">
                  <a:lumMod val="75000"/>
                </a:srgbClr>
              </a:buClr>
              <a:buSzPct val="120000"/>
              <a:buFontTx/>
              <a:buBlip>
                <a:blip r:embed="rId4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One Text</a:t>
            </a:r>
          </a:p>
          <a:p>
            <a:pPr marL="742950" marR="0" lvl="1" indent="-28575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rgbClr val="509E2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Two Text </a:t>
            </a:r>
          </a:p>
          <a:p>
            <a:pPr marL="742950" marR="0" lvl="1" indent="-28575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rgbClr val="C4D600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Extended Text Extended Text Extended Text Extended Text Extended 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001A70">
                  <a:lumMod val="75000"/>
                </a:srgbClr>
              </a:buClr>
              <a:buSzPct val="120000"/>
              <a:buFontTx/>
              <a:buBlip>
                <a:blip r:embed="rId4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Extended Text Extended Text Extended Text Extended Text Extended Text </a:t>
            </a:r>
          </a:p>
          <a:p>
            <a:pPr marL="742950" marR="0" lvl="1" indent="-28575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rgbClr val="509E2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4D600"/>
              </a:buClr>
              <a:buSzTx/>
              <a:buFont typeface="Arial" pitchFamily="34" charset="0"/>
              <a:buChar char="̶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645172" y="6494110"/>
            <a:ext cx="4572000" cy="155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214B-6E76-4B52-9F54-1C26909BE693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172" y="6658702"/>
            <a:ext cx="4572000" cy="155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7172" y="6494110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0654-2E0F-4169-A3F4-7287402951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11" b="3623"/>
          <a:stretch/>
        </p:blipFill>
        <p:spPr>
          <a:xfrm>
            <a:off x="8324462" y="414020"/>
            <a:ext cx="3886200" cy="6443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575"/>
            <a:ext cx="1478834" cy="6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4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12" r:id="rId2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25000"/>
        </a:lnSpc>
        <a:spcBef>
          <a:spcPts val="900"/>
        </a:spcBef>
        <a:spcAft>
          <a:spcPts val="0"/>
        </a:spcAft>
        <a:buClr>
          <a:srgbClr val="001A70">
            <a:lumMod val="75000"/>
          </a:srgbClr>
        </a:buClr>
        <a:buSzPct val="120000"/>
        <a:buFontTx/>
        <a:buBlip>
          <a:blip r:embed="rId4"/>
        </a:buBlip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25000"/>
        </a:lnSpc>
        <a:spcBef>
          <a:spcPts val="600"/>
        </a:spcBef>
        <a:spcAft>
          <a:spcPts val="600"/>
        </a:spcAft>
        <a:buClr>
          <a:srgbClr val="509E2F"/>
        </a:buClr>
        <a:buSzTx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C4D600"/>
        </a:buClr>
        <a:buSzTx/>
        <a:buFont typeface="Arial" pitchFamily="34" charset="0"/>
        <a:buChar char="̶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5"/>
            </a:gs>
            <a:gs pos="100000">
              <a:schemeClr val="accent5">
                <a:lumMod val="5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0" y="152400"/>
            <a:ext cx="3810000" cy="6705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7315200" cy="10031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Master Closing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73152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001A70">
                  <a:lumMod val="75000"/>
                </a:srgbClr>
              </a:buClr>
              <a:buSzPct val="120000"/>
              <a:buFontTx/>
              <a:buBlip>
                <a:blip r:embed="rId5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One Text</a:t>
            </a:r>
          </a:p>
          <a:p>
            <a:pPr marL="742950" marR="0" lvl="1" indent="-28575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rgbClr val="509E2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Two Text </a:t>
            </a:r>
          </a:p>
          <a:p>
            <a:pPr marL="742950" marR="0" lvl="1" indent="-28575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rgbClr val="C4D600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Extended Text Extended Text Extended Text Extended Text Extended Text Extended Text Extended 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001A70">
                  <a:lumMod val="75000"/>
                </a:srgbClr>
              </a:buClr>
              <a:buSzPct val="120000"/>
              <a:buFontTx/>
              <a:buBlip>
                <a:blip r:embed="rId5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Extended Text Extended Text Extended Text Extended Text Extended Text </a:t>
            </a:r>
          </a:p>
          <a:p>
            <a:pPr marL="742950" marR="0" lvl="1" indent="-28575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rgbClr val="509E2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4D600"/>
              </a:buClr>
              <a:buSzTx/>
              <a:buFont typeface="Arial" pitchFamily="34" charset="0"/>
              <a:buChar char="̶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0" y="6460559"/>
            <a:ext cx="4572000" cy="155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756E472-EF6B-4B30-A2FE-512E9094F09B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632689"/>
            <a:ext cx="4572000" cy="155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460559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2A0654-2E0F-4169-A3F4-7287402951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3348"/>
            <a:ext cx="1376790" cy="6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4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5" r:id="rId2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25000"/>
        </a:lnSpc>
        <a:spcBef>
          <a:spcPts val="900"/>
        </a:spcBef>
        <a:spcAft>
          <a:spcPts val="0"/>
        </a:spcAft>
        <a:buClr>
          <a:srgbClr val="001A70">
            <a:lumMod val="75000"/>
          </a:srgbClr>
        </a:buClr>
        <a:buSzPct val="120000"/>
        <a:buFontTx/>
        <a:buBlip>
          <a:blip r:embed="rId5"/>
        </a:buBlip>
        <a:tabLst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25000"/>
        </a:lnSpc>
        <a:spcBef>
          <a:spcPts val="600"/>
        </a:spcBef>
        <a:spcAft>
          <a:spcPts val="600"/>
        </a:spcAft>
        <a:buClr>
          <a:srgbClr val="509E2F"/>
        </a:buClr>
        <a:buSzTx/>
        <a:buFont typeface="Wingdings" pitchFamily="2" charset="2"/>
        <a:buChar char="§"/>
        <a:tabLst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C4D600"/>
        </a:buClr>
        <a:buSzTx/>
        <a:buFont typeface="Arial" pitchFamily="34" charset="0"/>
        <a:buChar char="̶"/>
        <a:tabLst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Inner Range 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653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widespread, impactful issues related to performance have been due to inner range</a:t>
            </a:r>
          </a:p>
          <a:p>
            <a:r>
              <a:rPr lang="en-US" dirty="0" smtClean="0"/>
              <a:t>Inner range uncertainty is far lower than IEC suggests</a:t>
            </a:r>
          </a:p>
          <a:p>
            <a:r>
              <a:rPr lang="en-US" dirty="0" smtClean="0"/>
              <a:t>Loss estimate breakdown:</a:t>
            </a:r>
          </a:p>
          <a:p>
            <a:pPr lvl="1"/>
            <a:r>
              <a:rPr lang="en-US" dirty="0" smtClean="0"/>
              <a:t>Inner range</a:t>
            </a:r>
          </a:p>
          <a:p>
            <a:pPr lvl="1"/>
            <a:r>
              <a:rPr lang="en-US" dirty="0" smtClean="0"/>
              <a:t>Outer range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69B5-9FFB-4AD4-9CB8-42C49C2BFBD8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654-2E0F-4169-A3F4-7287402951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45866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97D5-251F-4516-AA8C-1D28A304BEEC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654-2E0F-4169-A3F4-72874029511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99832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Power curve guarantee used to define expected performance</a:t>
            </a:r>
          </a:p>
          <a:p>
            <a:r>
              <a:rPr lang="en-US" dirty="0" smtClean="0"/>
              <a:t>Power Coefficient to predict performance?</a:t>
            </a:r>
          </a:p>
          <a:p>
            <a:r>
              <a:rPr lang="en-US" dirty="0" smtClean="0"/>
              <a:t>Mine intelligence sharing results for other signals?</a:t>
            </a:r>
          </a:p>
        </p:txBody>
      </p:sp>
    </p:spTree>
    <p:extLst>
      <p:ext uri="{BB962C8B-B14F-4D97-AF65-F5344CB8AC3E}">
        <p14:creationId xmlns:p14="http://schemas.microsoft.com/office/powerpoint/2010/main" val="45991582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questions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97D5-251F-4516-AA8C-1D28A304BEEC}" type="datetime1">
              <a:rPr lang="en-US" smtClean="0"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654-2E0F-4169-A3F4-72874029511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99832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What to do if existing tests are available?</a:t>
            </a:r>
          </a:p>
          <a:p>
            <a:r>
              <a:rPr lang="en-US" dirty="0" smtClean="0"/>
              <a:t>What information would be useful </a:t>
            </a:r>
            <a:r>
              <a:rPr lang="en-US" smtClean="0"/>
              <a:t>to consultants to modify generic losses?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2686352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Title Slide">
  <a:themeElements>
    <a:clrScheme name="EDF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FE5815"/>
      </a:hlink>
      <a:folHlink>
        <a:srgbClr val="FE5815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F RE Template Jan2016" id="{92EDBC6C-E0F8-4C72-826B-21BD7B026D56}" vid="{D625C198-7E86-4017-8C35-6CE5D48176AD}"/>
    </a:ext>
  </a:extLst>
</a:theme>
</file>

<file path=ppt/theme/theme2.xml><?xml version="1.0" encoding="utf-8"?>
<a:theme xmlns:a="http://schemas.openxmlformats.org/drawingml/2006/main" name="White Main Body">
  <a:themeElements>
    <a:clrScheme name="EDF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FE5815"/>
      </a:hlink>
      <a:folHlink>
        <a:srgbClr val="FE5815"/>
      </a:folHlink>
    </a:clrScheme>
    <a:fontScheme name="EDF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 with Blue Turbine/Panel">
  <a:themeElements>
    <a:clrScheme name="EDF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FE5815"/>
      </a:hlink>
      <a:folHlink>
        <a:srgbClr val="FE5815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ue with White Turbine/Panel">
  <a:themeElements>
    <a:clrScheme name="EDF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FE5815"/>
      </a:hlink>
      <a:folHlink>
        <a:srgbClr val="FE5815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bdaf68db-c37c-4f2a-a4de-ac5f3c0e4001" ContentTypeId="0x010100EB41787BC864C546B7FEF1DDA302E7A6011304" PreviousValue="false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Status xmlns="afbf9441-f687-47fa-92aa-cd5e6ccf9623" xsi:nil="true"/>
    <X-compTimeM xmlns="afbf9441-f687-47fa-92aa-cd5e6ccf9623" xsi:nil="true"/>
    <X-compID xmlns="afbf9441-f687-47fa-92aa-cd5e6ccf9623" xsi:nil="true"/>
    <X-compTimeC xmlns="afbf9441-f687-47fa-92aa-cd5e6ccf9623" xsi:nil="true"/>
    <X-docId xmlns="afbf9441-f687-47fa-92aa-cd5e6ccf9623" xsi:nil="true"/>
    <_dlc_DocId xmlns="0706f69e-21e1-4e15-988b-c170368b924c">NV7PK4K7Q24T-4-1131</_dlc_DocId>
    <SecurityClassification xmlns="35fc4515-5570-406d-8ea8-3363629b9a0f">Internal (Other Restrictions)</SecurityClassification>
    <X-contRep xmlns="afbf9441-f687-47fa-92aa-cd5e6ccf9623" xsi:nil="true"/>
    <LifecycleState xmlns="35fc4515-5570-406d-8ea8-3363629b9a0f">WIP</LifecycleState>
    <Content-Length xmlns="afbf9441-f687-47fa-92aa-cd5e6ccf9623" xsi:nil="true"/>
    <docProt xmlns="afbf9441-f687-47fa-92aa-cd5e6ccf9623" xsi:nil="true"/>
    <Charset xmlns="afbf9441-f687-47fa-92aa-cd5e6ccf9623" xsi:nil="true"/>
    <X-pVersion xmlns="afbf9441-f687-47fa-92aa-cd5e6ccf9623" xsi:nil="true"/>
    <X-compDateC xmlns="afbf9441-f687-47fa-92aa-cd5e6ccf9623" xsi:nil="true"/>
    <Content-Type xmlns="afbf9441-f687-47fa-92aa-cd5e6ccf9623" xsi:nil="true"/>
    <_dlc_DocIdUrl xmlns="0706f69e-21e1-4e15-988b-c170368b924c">
      <Url>https://communications.ecrm.edf-re.com/_layouts/15/DocIdRedir.aspx?ID=NV7PK4K7Q24T-4-1131</Url>
      <Description>NV7PK4K7Q24T-4-1131</Description>
    </_dlc_DocIdUrl>
    <CommTemplateType xmlns="35fc4515-5570-406d-8ea8-3363629b9a0f">PowerPoint</CommTemplateType>
    <Subsidiary xmlns="35fc4515-5570-406d-8ea8-3363629b9a0f">All subsidiaries</Subsidiary>
    <EDFLang xmlns="35fc4515-5570-406d-8ea8-3363629b9a0f">EN</EDFLang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Comm. Template" ma:contentTypeID="0x010100EB41787BC864C546B7FEF1DDA302E7A60113040011328CA461A1B3429B3F88996F329F55" ma:contentTypeVersion="10" ma:contentTypeDescription="Corp. Communications document template." ma:contentTypeScope="" ma:versionID="e375ae6b52ffff48b656f54c3943ba70">
  <xsd:schema xmlns:xsd="http://www.w3.org/2001/XMLSchema" xmlns:xs="http://www.w3.org/2001/XMLSchema" xmlns:p="http://schemas.microsoft.com/office/2006/metadata/properties" xmlns:ns2="35fc4515-5570-406d-8ea8-3363629b9a0f" xmlns:ns3="afbf9441-f687-47fa-92aa-cd5e6ccf9623" xmlns:ns4="0706f69e-21e1-4e15-988b-c170368b924c" targetNamespace="http://schemas.microsoft.com/office/2006/metadata/properties" ma:root="true" ma:fieldsID="0beb4091bb13549b26f812e036397bf6" ns2:_="" ns3:_="" ns4:_="">
    <xsd:import namespace="35fc4515-5570-406d-8ea8-3363629b9a0f"/>
    <xsd:import namespace="afbf9441-f687-47fa-92aa-cd5e6ccf9623"/>
    <xsd:import namespace="0706f69e-21e1-4e15-988b-c170368b924c"/>
    <xsd:element name="properties">
      <xsd:complexType>
        <xsd:sequence>
          <xsd:element name="documentManagement">
            <xsd:complexType>
              <xsd:all>
                <xsd:element ref="ns2:CommTemplateType"/>
                <xsd:element ref="ns2:Subsidiary" minOccurs="0"/>
                <xsd:element ref="ns2:EDFLang" minOccurs="0"/>
                <xsd:element ref="ns2:LifecycleState"/>
                <xsd:element ref="ns2:SecurityClassification"/>
                <xsd:element ref="ns3:X-contRep" minOccurs="0"/>
                <xsd:element ref="ns3:X-docId" minOccurs="0"/>
                <xsd:element ref="ns3:X-compID" minOccurs="0"/>
                <xsd:element ref="ns3:Content-Type" minOccurs="0"/>
                <xsd:element ref="ns3:Content-Length" minOccurs="0"/>
                <xsd:element ref="ns3:Charset" minOccurs="0"/>
                <xsd:element ref="ns3:X-compDateC" minOccurs="0"/>
                <xsd:element ref="ns3:X-compTimeC" minOccurs="0"/>
                <xsd:element ref="ns3:X-compTimeM" minOccurs="0"/>
                <xsd:element ref="ns3:X-pVersion" minOccurs="0"/>
                <xsd:element ref="ns3:docProt" minOccurs="0"/>
                <xsd:element ref="ns3:DocStatus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fc4515-5570-406d-8ea8-3363629b9a0f" elementFormDefault="qualified">
    <xsd:import namespace="http://schemas.microsoft.com/office/2006/documentManagement/types"/>
    <xsd:import namespace="http://schemas.microsoft.com/office/infopath/2007/PartnerControls"/>
    <xsd:element name="CommTemplateType" ma:index="2" ma:displayName="Comm Template Type" ma:description="Communications template file categories" ma:format="Dropdown" ma:internalName="CommTemplateType" ma:readOnly="false">
      <xsd:simpleType>
        <xsd:restriction base="dms:Choice">
          <xsd:enumeration value="Email Signature"/>
          <xsd:enumeration value="Letterhead"/>
          <xsd:enumeration value="PowerPoint"/>
          <xsd:enumeration value="Project Profile"/>
        </xsd:restriction>
      </xsd:simpleType>
    </xsd:element>
    <xsd:element name="Subsidiary" ma:index="3" nillable="true" ma:displayName="Subsidiary" ma:description="Select which company subsidiary this document applies to. Single selection." ma:format="Dropdown" ma:internalName="Subsidiary">
      <xsd:simpleType>
        <xsd:restriction base="dms:Choice">
          <xsd:enumeration value="EDF RE (US)"/>
          <xsd:enumeration value="EDF RS (US)"/>
          <xsd:enumeration value="EDF RS (CAN)"/>
          <xsd:enumeration value="EDF EN (CAN)"/>
          <xsd:enumeration value="EDF EN (MX)"/>
          <xsd:enumeration value="All subsidiaries"/>
        </xsd:restriction>
      </xsd:simpleType>
    </xsd:element>
    <xsd:element name="EDFLang" ma:index="4" nillable="true" ma:displayName="EDF RE Language" ma:default="EN" ma:description="Language abbreviations to indicate language used in EDF RE documents." ma:format="Dropdown" ma:internalName="EDFLang">
      <xsd:simpleType>
        <xsd:restriction base="dms:Choice">
          <xsd:enumeration value="EN"/>
          <xsd:enumeration value="FR"/>
          <xsd:enumeration value="ES"/>
          <xsd:enumeration value="MULT"/>
        </xsd:restriction>
      </xsd:simpleType>
    </xsd:element>
    <xsd:element name="LifecycleState" ma:index="5" ma:displayName="Lifecycle State" ma:default="WIP" ma:description="Draft (Implied, for documents not in SharePoint), Work-In-Process, or Final" ma:format="Dropdown" ma:internalName="LifecycleState" ma:readOnly="false">
      <xsd:simpleType>
        <xsd:restriction base="dms:Choice">
          <xsd:enumeration value="WIP"/>
          <xsd:enumeration value="Final"/>
        </xsd:restriction>
      </xsd:simpleType>
    </xsd:element>
    <xsd:element name="SecurityClassification" ma:index="6" ma:displayName="Security Classification" ma:default="Internal (Other Restrictions)" ma:description="Information security classification of this document.  Not used to manage access control." ma:format="Dropdown" ma:internalName="SecurityClassification" ma:readOnly="false">
      <xsd:simpleType>
        <xsd:restriction base="dms:Choice">
          <xsd:enumeration value="External Restricted"/>
          <xsd:enumeration value="Internal (Contains PII)"/>
          <xsd:enumeration value="Internal (Other Restrictions)"/>
          <xsd:enumeration value="Public (No Restrictions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bf9441-f687-47fa-92aa-cd5e6ccf9623" elementFormDefault="qualified">
    <xsd:import namespace="http://schemas.microsoft.com/office/2006/documentManagement/types"/>
    <xsd:import namespace="http://schemas.microsoft.com/office/infopath/2007/PartnerControls"/>
    <xsd:element name="X-contRep" ma:index="7" nillable="true" ma:displayName="X-contRep" ma:description="ERP-Link reserved" ma:hidden="true" ma:internalName="X_x002d_contRep" ma:readOnly="false">
      <xsd:simpleType>
        <xsd:restriction base="dms:Text"/>
      </xsd:simpleType>
    </xsd:element>
    <xsd:element name="X-docId" ma:index="8" nillable="true" ma:displayName="X-docId" ma:description="ERP-Link reserved" ma:hidden="true" ma:internalName="X_x002d_docId" ma:readOnly="false">
      <xsd:simpleType>
        <xsd:restriction base="dms:Text"/>
      </xsd:simpleType>
    </xsd:element>
    <xsd:element name="X-compID" ma:index="9" nillable="true" ma:displayName="X-compID" ma:description="ERP-Link reserved" ma:hidden="true" ma:internalName="X_x002d_compID" ma:readOnly="false">
      <xsd:simpleType>
        <xsd:restriction base="dms:Text"/>
      </xsd:simpleType>
    </xsd:element>
    <xsd:element name="Content-Type" ma:index="10" nillable="true" ma:displayName="Content-Type" ma:description="ERP-Link reserved" ma:hidden="true" ma:internalName="Content_x002d_Type" ma:readOnly="false">
      <xsd:simpleType>
        <xsd:restriction base="dms:Text"/>
      </xsd:simpleType>
    </xsd:element>
    <xsd:element name="Content-Length" ma:index="11" nillable="true" ma:displayName="Content-Length" ma:description="ERP-Link reserved" ma:hidden="true" ma:internalName="Content_x002d_Length" ma:readOnly="false">
      <xsd:simpleType>
        <xsd:restriction base="dms:Text"/>
      </xsd:simpleType>
    </xsd:element>
    <xsd:element name="Charset" ma:index="12" nillable="true" ma:displayName="Charset" ma:description="ERP-Link reserved" ma:hidden="true" ma:internalName="Charset" ma:readOnly="false">
      <xsd:simpleType>
        <xsd:restriction base="dms:Text"/>
      </xsd:simpleType>
    </xsd:element>
    <xsd:element name="X-compDateC" ma:index="13" nillable="true" ma:displayName="X-compDateC" ma:description="ERP-Link reserved" ma:hidden="true" ma:internalName="X_x002d_compDateC" ma:readOnly="false">
      <xsd:simpleType>
        <xsd:restriction base="dms:Text"/>
      </xsd:simpleType>
    </xsd:element>
    <xsd:element name="X-compTimeC" ma:index="14" nillable="true" ma:displayName="X-compTimeC" ma:description="ERP-Link reserved" ma:hidden="true" ma:internalName="X_x002d_compTimeC" ma:readOnly="false">
      <xsd:simpleType>
        <xsd:restriction base="dms:Text"/>
      </xsd:simpleType>
    </xsd:element>
    <xsd:element name="X-compTimeM" ma:index="15" nillable="true" ma:displayName="X-compTimeM" ma:description="ERP-Link reserved" ma:hidden="true" ma:internalName="X_x002d_compTimeM" ma:readOnly="false">
      <xsd:simpleType>
        <xsd:restriction base="dms:Text"/>
      </xsd:simpleType>
    </xsd:element>
    <xsd:element name="X-pVersion" ma:index="16" nillable="true" ma:displayName="X-pVersion" ma:description="ERP-Link reserved" ma:hidden="true" ma:internalName="X_x002d_pVersion" ma:readOnly="false">
      <xsd:simpleType>
        <xsd:restriction base="dms:Text"/>
      </xsd:simpleType>
    </xsd:element>
    <xsd:element name="docProt" ma:index="17" nillable="true" ma:displayName="docProt" ma:description="ERP-Link reserved" ma:hidden="true" ma:internalName="docProt" ma:readOnly="false">
      <xsd:simpleType>
        <xsd:restriction base="dms:Text"/>
      </xsd:simpleType>
    </xsd:element>
    <xsd:element name="DocStatus" ma:index="18" nillable="true" ma:displayName="DocStatus" ma:description="ERP-Link reserved" ma:hidden="true" ma:internalName="DocStatus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06f69e-21e1-4e15-988b-c170368b924c" elementFormDefault="qualified">
    <xsd:import namespace="http://schemas.microsoft.com/office/2006/documentManagement/types"/>
    <xsd:import namespace="http://schemas.microsoft.com/office/infopath/2007/PartnerControls"/>
    <xsd:element name="_dlc_DocId" ma:index="2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10F027-7566-40BB-B029-2DA55384CB6E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00210BF1-159D-440A-A041-D3AC6A8F897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DD40E29-8EC4-4EDD-AA86-27DA4E49DE6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340A28E-419F-40F9-B107-196B1A62A4F7}">
  <ds:schemaRefs>
    <ds:schemaRef ds:uri="0706f69e-21e1-4e15-988b-c170368b924c"/>
    <ds:schemaRef ds:uri="http://schemas.microsoft.com/office/2006/metadata/properties"/>
    <ds:schemaRef ds:uri="http://schemas.microsoft.com/office/2006/documentManagement/types"/>
    <ds:schemaRef ds:uri="afbf9441-f687-47fa-92aa-cd5e6ccf9623"/>
    <ds:schemaRef ds:uri="http://purl.org/dc/elements/1.1/"/>
    <ds:schemaRef ds:uri="http://schemas.microsoft.com/office/infopath/2007/PartnerControls"/>
    <ds:schemaRef ds:uri="http://www.w3.org/XML/1998/namespace"/>
    <ds:schemaRef ds:uri="35fc4515-5570-406d-8ea8-3363629b9a0f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169BE64F-D143-42DD-BB3A-D25BBBF71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fc4515-5570-406d-8ea8-3363629b9a0f"/>
    <ds:schemaRef ds:uri="afbf9441-f687-47fa-92aa-cd5e6ccf9623"/>
    <ds:schemaRef ds:uri="0706f69e-21e1-4e15-988b-c170368b92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EDF RE Template Jan2016</Template>
  <TotalTime>261</TotalTime>
  <Words>95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Segoe UI</vt:lpstr>
      <vt:lpstr>Segoe UI Semibold</vt:lpstr>
      <vt:lpstr>Segoe UI Symbol</vt:lpstr>
      <vt:lpstr>Wingdings</vt:lpstr>
      <vt:lpstr>Title Slide</vt:lpstr>
      <vt:lpstr>White Main Body</vt:lpstr>
      <vt:lpstr>White with Blue Turbine/Panel</vt:lpstr>
      <vt:lpstr>Blue with White Turbine/Panel</vt:lpstr>
      <vt:lpstr>Inner Range Performance</vt:lpstr>
      <vt:lpstr>Discussion</vt:lpstr>
      <vt:lpstr>Potential Solutions</vt:lpstr>
      <vt:lpstr>Outstanding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 Briner</dc:creator>
  <cp:lastModifiedBy>Erik Hale</cp:lastModifiedBy>
  <cp:revision>24</cp:revision>
  <dcterms:created xsi:type="dcterms:W3CDTF">2016-01-11T03:54:14Z</dcterms:created>
  <dcterms:modified xsi:type="dcterms:W3CDTF">2016-09-29T17:09:31Z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ventDocType">
    <vt:lpwstr/>
  </property>
  <property fmtid="{D5CDD505-2E9C-101B-9397-08002B2CF9AE}" pid="3" name="TechnologyType">
    <vt:lpwstr/>
  </property>
  <property fmtid="{D5CDD505-2E9C-101B-9397-08002B2CF9AE}" pid="4" name="Order">
    <vt:r8>72800</vt:r8>
  </property>
  <property fmtid="{D5CDD505-2E9C-101B-9397-08002B2CF9AE}" pid="5" name="BrandAssetType">
    <vt:lpwstr/>
  </property>
  <property fmtid="{D5CDD505-2E9C-101B-9397-08002B2CF9AE}" pid="6" name="AdvertType">
    <vt:lpwstr/>
  </property>
  <property fmtid="{D5CDD505-2E9C-101B-9397-08002B2CF9AE}" pid="7" name="InternalCommType">
    <vt:lpwstr/>
  </property>
  <property fmtid="{D5CDD505-2E9C-101B-9397-08002B2CF9AE}" pid="8" name="BrochureType">
    <vt:lpwstr/>
  </property>
  <property fmtid="{D5CDD505-2E9C-101B-9397-08002B2CF9AE}" pid="9" name="xd_ProgID">
    <vt:lpwstr/>
  </property>
  <property fmtid="{D5CDD505-2E9C-101B-9397-08002B2CF9AE}" pid="10" name="ContentTypeId">
    <vt:lpwstr>0x010100EB41787BC864C546B7FEF1DDA302E7A60113040011328CA461A1B3429B3F88996F329F55</vt:lpwstr>
  </property>
  <property fmtid="{D5CDD505-2E9C-101B-9397-08002B2CF9AE}" pid="11" name="TaxCatchAll">
    <vt:lpwstr/>
  </property>
  <property fmtid="{D5CDD505-2E9C-101B-9397-08002B2CF9AE}" pid="12" name="CommPolicyType">
    <vt:lpwstr/>
  </property>
  <property fmtid="{D5CDD505-2E9C-101B-9397-08002B2CF9AE}" pid="13" name="Newsletters">
    <vt:lpwstr/>
  </property>
  <property fmtid="{D5CDD505-2E9C-101B-9397-08002B2CF9AE}" pid="14" name="TemplateUrl">
    <vt:lpwstr/>
  </property>
  <property fmtid="{D5CDD505-2E9C-101B-9397-08002B2CF9AE}" pid="15" name="ExtCollateralType">
    <vt:lpwstr>Brochure</vt:lpwstr>
  </property>
  <property fmtid="{D5CDD505-2E9C-101B-9397-08002B2CF9AE}" pid="16" name="_dlc_DocIdItemGuid">
    <vt:lpwstr>b9ef4e17-585f-4c27-b35f-fe0e2b0dbb24</vt:lpwstr>
  </property>
  <property fmtid="{D5CDD505-2E9C-101B-9397-08002B2CF9AE}" pid="17" name="FactsFiguresType">
    <vt:lpwstr/>
  </property>
  <property fmtid="{D5CDD505-2E9C-101B-9397-08002B2CF9AE}" pid="18" name="CommTemplateType">
    <vt:lpwstr>PowerPoint</vt:lpwstr>
  </property>
  <property fmtid="{D5CDD505-2E9C-101B-9397-08002B2CF9AE}" pid="19" name="Subsidiary">
    <vt:lpwstr>All subsidiaries</vt:lpwstr>
  </property>
  <property fmtid="{D5CDD505-2E9C-101B-9397-08002B2CF9AE}" pid="20" name="EDFLang">
    <vt:lpwstr>EN</vt:lpwstr>
  </property>
</Properties>
</file>