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16"/>
  </p:notesMasterIdLst>
  <p:handoutMasterIdLst>
    <p:handoutMasterId r:id="rId17"/>
  </p:handoutMasterIdLst>
  <p:sldIdLst>
    <p:sldId id="275" r:id="rId2"/>
    <p:sldId id="281" r:id="rId3"/>
    <p:sldId id="301" r:id="rId4"/>
    <p:sldId id="288" r:id="rId5"/>
    <p:sldId id="302" r:id="rId6"/>
    <p:sldId id="304" r:id="rId7"/>
    <p:sldId id="305" r:id="rId8"/>
    <p:sldId id="293" r:id="rId9"/>
    <p:sldId id="277" r:id="rId10"/>
    <p:sldId id="294" r:id="rId11"/>
    <p:sldId id="295" r:id="rId12"/>
    <p:sldId id="303" r:id="rId13"/>
    <p:sldId id="296" r:id="rId14"/>
    <p:sldId id="300" r:id="rId1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233808-E510-4CE6-AA4B-C644291D9861}">
          <p14:sldIdLst>
            <p14:sldId id="275"/>
            <p14:sldId id="281"/>
            <p14:sldId id="301"/>
            <p14:sldId id="288"/>
            <p14:sldId id="302"/>
            <p14:sldId id="304"/>
            <p14:sldId id="305"/>
            <p14:sldId id="293"/>
            <p14:sldId id="277"/>
            <p14:sldId id="294"/>
            <p14:sldId id="295"/>
            <p14:sldId id="303"/>
            <p14:sldId id="296"/>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D6"/>
    <a:srgbClr val="EFCC75"/>
    <a:srgbClr val="0F689B"/>
    <a:srgbClr val="E0AD12"/>
    <a:srgbClr val="5183AD"/>
    <a:srgbClr val="00366A"/>
    <a:srgbClr val="E6AD25"/>
    <a:srgbClr val="00497F"/>
    <a:srgbClr val="288721"/>
    <a:srgbClr val="76B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5" autoAdjust="0"/>
    <p:restoredTop sz="87413" autoAdjust="0"/>
  </p:normalViewPr>
  <p:slideViewPr>
    <p:cSldViewPr snapToGrid="0" snapToObjects="1">
      <p:cViewPr>
        <p:scale>
          <a:sx n="100" d="100"/>
          <a:sy n="100" d="100"/>
        </p:scale>
        <p:origin x="540" y="186"/>
      </p:cViewPr>
      <p:guideLst>
        <p:guide orient="horz" pos="2499"/>
        <p:guide pos="289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awstruewind.local\Client_Files\H-M\Modeling_Backcast\Update_2016\Power%20curve\Summary_PC_Losses.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A=9, k=2.5</a:t>
            </a:r>
          </a:p>
        </c:rich>
      </c:tx>
      <c:layout/>
      <c:overlay val="1"/>
    </c:title>
    <c:autoTitleDeleted val="0"/>
    <c:plotArea>
      <c:layout/>
      <c:barChart>
        <c:barDir val="col"/>
        <c:grouping val="clustered"/>
        <c:varyColors val="0"/>
        <c:ser>
          <c:idx val="1"/>
          <c:order val="0"/>
          <c:tx>
            <c:strRef>
              <c:f>'Tests in DB'!$S$5</c:f>
              <c:strCache>
                <c:ptCount val="1"/>
                <c:pt idx="0">
                  <c:v>Commercial</c:v>
                </c:pt>
              </c:strCache>
            </c:strRef>
          </c:tx>
          <c:spPr>
            <a:ln>
              <a:solidFill>
                <a:schemeClr val="accent1">
                  <a:alpha val="83000"/>
                </a:schemeClr>
              </a:solidFill>
            </a:ln>
          </c:spPr>
          <c:invertIfNegative val="0"/>
          <c:cat>
            <c:numRef>
              <c:f>'Tests in DB'!$R$6:$R$36</c:f>
              <c:numCache>
                <c:formatCode>0.0%</c:formatCode>
                <c:ptCount val="31"/>
                <c:pt idx="0">
                  <c:v>0.85</c:v>
                </c:pt>
                <c:pt idx="1">
                  <c:v>0.86</c:v>
                </c:pt>
                <c:pt idx="2">
                  <c:v>0.87</c:v>
                </c:pt>
                <c:pt idx="3">
                  <c:v>0.88</c:v>
                </c:pt>
                <c:pt idx="4">
                  <c:v>0.89</c:v>
                </c:pt>
                <c:pt idx="5">
                  <c:v>0.9</c:v>
                </c:pt>
                <c:pt idx="6">
                  <c:v>0.91</c:v>
                </c:pt>
                <c:pt idx="7">
                  <c:v>0.92</c:v>
                </c:pt>
                <c:pt idx="8">
                  <c:v>0.93</c:v>
                </c:pt>
                <c:pt idx="9">
                  <c:v>0.94</c:v>
                </c:pt>
                <c:pt idx="10">
                  <c:v>0.95</c:v>
                </c:pt>
                <c:pt idx="11">
                  <c:v>0.96</c:v>
                </c:pt>
                <c:pt idx="12">
                  <c:v>0.97</c:v>
                </c:pt>
                <c:pt idx="13">
                  <c:v>0.98</c:v>
                </c:pt>
                <c:pt idx="14">
                  <c:v>0.99</c:v>
                </c:pt>
                <c:pt idx="15">
                  <c:v>1</c:v>
                </c:pt>
                <c:pt idx="16">
                  <c:v>1.01</c:v>
                </c:pt>
                <c:pt idx="17">
                  <c:v>1.02</c:v>
                </c:pt>
                <c:pt idx="18">
                  <c:v>1.03</c:v>
                </c:pt>
                <c:pt idx="19">
                  <c:v>1.04</c:v>
                </c:pt>
                <c:pt idx="20">
                  <c:v>1.05</c:v>
                </c:pt>
                <c:pt idx="21">
                  <c:v>1.06</c:v>
                </c:pt>
                <c:pt idx="22">
                  <c:v>1.07</c:v>
                </c:pt>
                <c:pt idx="23">
                  <c:v>1.08</c:v>
                </c:pt>
                <c:pt idx="24">
                  <c:v>1.0900000000000001</c:v>
                </c:pt>
                <c:pt idx="25">
                  <c:v>1.1000000000000001</c:v>
                </c:pt>
                <c:pt idx="26">
                  <c:v>1.1100000000000001</c:v>
                </c:pt>
                <c:pt idx="27">
                  <c:v>1.1200000000000001</c:v>
                </c:pt>
                <c:pt idx="28">
                  <c:v>1.1299999999999999</c:v>
                </c:pt>
                <c:pt idx="29">
                  <c:v>1.1399999999999999</c:v>
                </c:pt>
                <c:pt idx="30">
                  <c:v>1.1499999999999999</c:v>
                </c:pt>
              </c:numCache>
            </c:numRef>
          </c:cat>
          <c:val>
            <c:numRef>
              <c:f>'Tests in DB'!$S$6:$S$36</c:f>
              <c:numCache>
                <c:formatCode>General</c:formatCode>
                <c:ptCount val="31"/>
                <c:pt idx="0">
                  <c:v>0</c:v>
                </c:pt>
                <c:pt idx="1">
                  <c:v>0</c:v>
                </c:pt>
                <c:pt idx="2">
                  <c:v>0</c:v>
                </c:pt>
                <c:pt idx="3">
                  <c:v>0</c:v>
                </c:pt>
                <c:pt idx="4">
                  <c:v>0</c:v>
                </c:pt>
                <c:pt idx="5">
                  <c:v>0</c:v>
                </c:pt>
                <c:pt idx="6">
                  <c:v>0</c:v>
                </c:pt>
                <c:pt idx="7">
                  <c:v>0</c:v>
                </c:pt>
                <c:pt idx="8">
                  <c:v>1</c:v>
                </c:pt>
                <c:pt idx="9">
                  <c:v>2</c:v>
                </c:pt>
                <c:pt idx="10">
                  <c:v>3</c:v>
                </c:pt>
                <c:pt idx="11">
                  <c:v>4</c:v>
                </c:pt>
                <c:pt idx="12">
                  <c:v>3</c:v>
                </c:pt>
                <c:pt idx="13">
                  <c:v>11</c:v>
                </c:pt>
                <c:pt idx="14">
                  <c:v>20</c:v>
                </c:pt>
                <c:pt idx="15">
                  <c:v>24</c:v>
                </c:pt>
                <c:pt idx="16">
                  <c:v>19</c:v>
                </c:pt>
                <c:pt idx="17">
                  <c:v>11</c:v>
                </c:pt>
                <c:pt idx="18">
                  <c:v>4</c:v>
                </c:pt>
                <c:pt idx="19">
                  <c:v>2</c:v>
                </c:pt>
                <c:pt idx="20">
                  <c:v>2</c:v>
                </c:pt>
                <c:pt idx="21">
                  <c:v>1</c:v>
                </c:pt>
                <c:pt idx="22">
                  <c:v>0</c:v>
                </c:pt>
                <c:pt idx="23">
                  <c:v>0</c:v>
                </c:pt>
                <c:pt idx="24">
                  <c:v>0</c:v>
                </c:pt>
                <c:pt idx="25">
                  <c:v>0</c:v>
                </c:pt>
                <c:pt idx="26">
                  <c:v>0</c:v>
                </c:pt>
                <c:pt idx="27">
                  <c:v>0</c:v>
                </c:pt>
                <c:pt idx="28">
                  <c:v>0</c:v>
                </c:pt>
                <c:pt idx="29">
                  <c:v>0</c:v>
                </c:pt>
                <c:pt idx="30">
                  <c:v>0</c:v>
                </c:pt>
              </c:numCache>
            </c:numRef>
          </c:val>
        </c:ser>
        <c:ser>
          <c:idx val="2"/>
          <c:order val="2"/>
          <c:tx>
            <c:v>Prototype</c:v>
          </c:tx>
          <c:spPr>
            <a:solidFill>
              <a:srgbClr val="00B0F0"/>
            </a:solidFill>
          </c:spPr>
          <c:invertIfNegative val="0"/>
          <c:val>
            <c:numRef>
              <c:f>Prototypes!$M$6:$M$36</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4</c:v>
                </c:pt>
                <c:pt idx="15">
                  <c:v>6</c:v>
                </c:pt>
                <c:pt idx="16">
                  <c:v>13</c:v>
                </c:pt>
                <c:pt idx="17">
                  <c:v>3</c:v>
                </c:pt>
                <c:pt idx="18">
                  <c:v>1</c:v>
                </c:pt>
                <c:pt idx="19">
                  <c:v>1</c:v>
                </c:pt>
                <c:pt idx="20">
                  <c:v>0</c:v>
                </c:pt>
                <c:pt idx="21">
                  <c:v>0</c:v>
                </c:pt>
                <c:pt idx="22">
                  <c:v>0</c:v>
                </c:pt>
                <c:pt idx="23">
                  <c:v>0</c:v>
                </c:pt>
                <c:pt idx="24">
                  <c:v>0</c:v>
                </c:pt>
                <c:pt idx="25">
                  <c:v>0</c:v>
                </c:pt>
                <c:pt idx="26">
                  <c:v>0</c:v>
                </c:pt>
                <c:pt idx="27">
                  <c:v>0</c:v>
                </c:pt>
                <c:pt idx="28">
                  <c:v>0</c:v>
                </c:pt>
                <c:pt idx="29">
                  <c:v>0</c:v>
                </c:pt>
                <c:pt idx="30">
                  <c:v>0</c:v>
                </c:pt>
              </c:numCache>
            </c:numRef>
          </c:val>
        </c:ser>
        <c:dLbls>
          <c:showLegendKey val="0"/>
          <c:showVal val="0"/>
          <c:showCatName val="0"/>
          <c:showSerName val="0"/>
          <c:showPercent val="0"/>
          <c:showBubbleSize val="0"/>
        </c:dLbls>
        <c:gapWidth val="0"/>
        <c:axId val="84563456"/>
        <c:axId val="67827328"/>
      </c:barChart>
      <c:scatterChart>
        <c:scatterStyle val="smoothMarker"/>
        <c:varyColors val="0"/>
        <c:ser>
          <c:idx val="0"/>
          <c:order val="1"/>
          <c:tx>
            <c:v>Fitted</c:v>
          </c:tx>
          <c:spPr>
            <a:ln>
              <a:solidFill>
                <a:srgbClr val="C00000"/>
              </a:solidFill>
              <a:prstDash val="dash"/>
            </a:ln>
          </c:spPr>
          <c:marker>
            <c:symbol val="none"/>
          </c:marker>
          <c:yVal>
            <c:numRef>
              <c:f>'Tests in DB'!$W$6:$W$36</c:f>
              <c:numCache>
                <c:formatCode>0.00</c:formatCode>
                <c:ptCount val="31"/>
                <c:pt idx="0">
                  <c:v>9.8162180653009178E-8</c:v>
                </c:pt>
                <c:pt idx="1">
                  <c:v>1.2714577520721347E-6</c:v>
                </c:pt>
                <c:pt idx="2">
                  <c:v>1.3679548390796304E-5</c:v>
                </c:pt>
                <c:pt idx="3">
                  <c:v>1.2225135337495135E-4</c:v>
                </c:pt>
                <c:pt idx="4">
                  <c:v>9.0750218802357146E-4</c:v>
                </c:pt>
                <c:pt idx="5">
                  <c:v>5.5956916605186145E-3</c:v>
                </c:pt>
                <c:pt idx="6">
                  <c:v>2.8659721104727698E-2</c:v>
                </c:pt>
                <c:pt idx="7">
                  <c:v>0.12192765851073736</c:v>
                </c:pt>
                <c:pt idx="8">
                  <c:v>0.43086835355373487</c:v>
                </c:pt>
                <c:pt idx="9">
                  <c:v>1.2647335814703553</c:v>
                </c:pt>
                <c:pt idx="10">
                  <c:v>3.0836536484020112</c:v>
                </c:pt>
                <c:pt idx="11">
                  <c:v>6.2451694265612883</c:v>
                </c:pt>
                <c:pt idx="12">
                  <c:v>10.505940737264725</c:v>
                </c:pt>
                <c:pt idx="13">
                  <c:v>14.680395569085158</c:v>
                </c:pt>
                <c:pt idx="14">
                  <c:v>17.039335684582859</c:v>
                </c:pt>
                <c:pt idx="15">
                  <c:v>16.427809168859966</c:v>
                </c:pt>
                <c:pt idx="16">
                  <c:v>13.155844432250255</c:v>
                </c:pt>
                <c:pt idx="17">
                  <c:v>8.7512461359561851</c:v>
                </c:pt>
                <c:pt idx="18">
                  <c:v>4.8354083716523375</c:v>
                </c:pt>
                <c:pt idx="19">
                  <c:v>2.2192616418585156</c:v>
                </c:pt>
                <c:pt idx="20">
                  <c:v>0.84604983497672692</c:v>
                </c:pt>
                <c:pt idx="21">
                  <c:v>0.2679140397637399</c:v>
                </c:pt>
                <c:pt idx="22">
                  <c:v>7.047045740743238E-2</c:v>
                </c:pt>
                <c:pt idx="23">
                  <c:v>1.5396811663052436E-2</c:v>
                </c:pt>
                <c:pt idx="24">
                  <c:v>2.7942585856129592E-3</c:v>
                </c:pt>
                <c:pt idx="25">
                  <c:v>4.2122533094345787E-4</c:v>
                </c:pt>
                <c:pt idx="26">
                  <c:v>5.2744169196986339E-5</c:v>
                </c:pt>
                <c:pt idx="27">
                  <c:v>5.4858827503777349E-6</c:v>
                </c:pt>
                <c:pt idx="28">
                  <c:v>4.7394797941330327E-7</c:v>
                </c:pt>
                <c:pt idx="29">
                  <c:v>3.4011588854974829E-8</c:v>
                </c:pt>
                <c:pt idx="30">
                  <c:v>2.0273804511701833E-9</c:v>
                </c:pt>
              </c:numCache>
            </c:numRef>
          </c:yVal>
          <c:smooth val="1"/>
        </c:ser>
        <c:ser>
          <c:idx val="3"/>
          <c:order val="3"/>
          <c:tx>
            <c:v>Fitted_prototype</c:v>
          </c:tx>
          <c:spPr>
            <a:ln>
              <a:solidFill>
                <a:srgbClr val="00B0F0"/>
              </a:solidFill>
              <a:prstDash val="dash"/>
            </a:ln>
          </c:spPr>
          <c:marker>
            <c:symbol val="none"/>
          </c:marker>
          <c:yVal>
            <c:numRef>
              <c:f>Prototypes!$Q$6:$Q$36</c:f>
              <c:numCache>
                <c:formatCode>0.00</c:formatCode>
                <c:ptCount val="31"/>
                <c:pt idx="0">
                  <c:v>1.0427020944061457E-21</c:v>
                </c:pt>
                <c:pt idx="1">
                  <c:v>8.1504869781236648E-19</c:v>
                </c:pt>
                <c:pt idx="2">
                  <c:v>4.0214783315238918E-16</c:v>
                </c:pt>
                <c:pt idx="3">
                  <c:v>1.2524683821401705E-13</c:v>
                </c:pt>
                <c:pt idx="4">
                  <c:v>2.4622189667739257E-11</c:v>
                </c:pt>
                <c:pt idx="5">
                  <c:v>3.0553814440696178E-9</c:v>
                </c:pt>
                <c:pt idx="6">
                  <c:v>2.3932224279545937E-7</c:v>
                </c:pt>
                <c:pt idx="7">
                  <c:v>1.1832582867241827E-5</c:v>
                </c:pt>
                <c:pt idx="8">
                  <c:v>3.6927925265883361E-4</c:v>
                </c:pt>
                <c:pt idx="9">
                  <c:v>7.2746001107005407E-3</c:v>
                </c:pt>
                <c:pt idx="10">
                  <c:v>9.0457005062638832E-2</c:v>
                </c:pt>
                <c:pt idx="11">
                  <c:v>0.70999313160532496</c:v>
                </c:pt>
                <c:pt idx="12">
                  <c:v>3.5175878563696275</c:v>
                </c:pt>
                <c:pt idx="13">
                  <c:v>11.000555647277038</c:v>
                </c:pt>
                <c:pt idx="14">
                  <c:v>21.715166035034251</c:v>
                </c:pt>
                <c:pt idx="15">
                  <c:v>27.057679577899069</c:v>
                </c:pt>
                <c:pt idx="16">
                  <c:v>21.28123403025074</c:v>
                </c:pt>
                <c:pt idx="17">
                  <c:v>10.565302328157589</c:v>
                </c:pt>
                <c:pt idx="18">
                  <c:v>3.3108988528194025</c:v>
                </c:pt>
                <c:pt idx="19">
                  <c:v>0.65492076556167156</c:v>
                </c:pt>
                <c:pt idx="20">
                  <c:v>8.1773101746988958E-2</c:v>
                </c:pt>
                <c:pt idx="21">
                  <c:v>6.4448237498941109E-3</c:v>
                </c:pt>
                <c:pt idx="22">
                  <c:v>3.2061990541420169E-4</c:v>
                </c:pt>
                <c:pt idx="23">
                  <c:v>1.0068129232594839E-5</c:v>
                </c:pt>
                <c:pt idx="24">
                  <c:v>1.9956572045563535E-7</c:v>
                </c:pt>
                <c:pt idx="25">
                  <c:v>2.4969047194582598E-9</c:v>
                </c:pt>
                <c:pt idx="26">
                  <c:v>1.9719543603106175E-11</c:v>
                </c:pt>
                <c:pt idx="27">
                  <c:v>9.8303869089691692E-14</c:v>
                </c:pt>
                <c:pt idx="28">
                  <c:v>3.0933084397985566E-16</c:v>
                </c:pt>
                <c:pt idx="29">
                  <c:v>6.1440494830377874E-19</c:v>
                </c:pt>
                <c:pt idx="30">
                  <c:v>7.7030913138995956E-22</c:v>
                </c:pt>
              </c:numCache>
            </c:numRef>
          </c:yVal>
          <c:smooth val="1"/>
        </c:ser>
        <c:dLbls>
          <c:showLegendKey val="0"/>
          <c:showVal val="0"/>
          <c:showCatName val="0"/>
          <c:showSerName val="0"/>
          <c:showPercent val="0"/>
          <c:showBubbleSize val="0"/>
        </c:dLbls>
        <c:axId val="84563456"/>
        <c:axId val="67827328"/>
      </c:scatterChart>
      <c:catAx>
        <c:axId val="84563456"/>
        <c:scaling>
          <c:orientation val="minMax"/>
        </c:scaling>
        <c:delete val="0"/>
        <c:axPos val="b"/>
        <c:numFmt formatCode="0.0%" sourceLinked="1"/>
        <c:majorTickMark val="out"/>
        <c:minorTickMark val="none"/>
        <c:tickLblPos val="nextTo"/>
        <c:crossAx val="67827328"/>
        <c:crosses val="autoZero"/>
        <c:auto val="1"/>
        <c:lblAlgn val="ctr"/>
        <c:lblOffset val="100"/>
        <c:noMultiLvlLbl val="0"/>
      </c:catAx>
      <c:valAx>
        <c:axId val="67827328"/>
        <c:scaling>
          <c:orientation val="minMax"/>
          <c:min val="0"/>
        </c:scaling>
        <c:delete val="0"/>
        <c:axPos val="l"/>
        <c:majorGridlines/>
        <c:numFmt formatCode="General" sourceLinked="1"/>
        <c:majorTickMark val="out"/>
        <c:minorTickMark val="none"/>
        <c:tickLblPos val="nextTo"/>
        <c:crossAx val="84563456"/>
        <c:crosses val="autoZero"/>
        <c:crossBetween val="between"/>
      </c:valAx>
    </c:plotArea>
    <c:legend>
      <c:legendPos val="l"/>
      <c:layout>
        <c:manualLayout>
          <c:xMode val="edge"/>
          <c:yMode val="edge"/>
          <c:x val="0.68702290076335881"/>
          <c:y val="4.5163715948549898E-2"/>
          <c:w val="0.27238023682154233"/>
          <c:h val="0.2807905805252604"/>
        </c:manualLayout>
      </c:layout>
      <c:overlay val="1"/>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0092D6"/>
            </a:solidFill>
          </c:spPr>
          <c:invertIfNegative val="0"/>
          <c:val>
            <c:numRef>
              <c:f>'[Vestas_Site_Specific_PC_Loss_Calculator_v6_DWB-scratch_A=9.xlsx]Results'!$J$41:$J$46</c:f>
              <c:numCache>
                <c:formatCode>0.0%</c:formatCode>
                <c:ptCount val="6"/>
                <c:pt idx="0">
                  <c:v>-1.2615390943056994E-2</c:v>
                </c:pt>
                <c:pt idx="1">
                  <c:v>-7.6073988445423107E-4</c:v>
                </c:pt>
                <c:pt idx="2">
                  <c:v>-7.2118851932726075E-3</c:v>
                </c:pt>
                <c:pt idx="3">
                  <c:v>-5.2379867751754638E-3</c:v>
                </c:pt>
                <c:pt idx="4">
                  <c:v>-1.6689906918908267E-3</c:v>
                </c:pt>
                <c:pt idx="5">
                  <c:v>-1.6590038216340291E-3</c:v>
                </c:pt>
              </c:numCache>
            </c:numRef>
          </c:val>
        </c:ser>
        <c:dLbls>
          <c:showLegendKey val="0"/>
          <c:showVal val="0"/>
          <c:showCatName val="0"/>
          <c:showSerName val="0"/>
          <c:showPercent val="0"/>
          <c:showBubbleSize val="0"/>
        </c:dLbls>
        <c:gapWidth val="150"/>
        <c:axId val="167215104"/>
        <c:axId val="165799616"/>
      </c:barChart>
      <c:catAx>
        <c:axId val="167215104"/>
        <c:scaling>
          <c:orientation val="minMax"/>
        </c:scaling>
        <c:delete val="0"/>
        <c:axPos val="b"/>
        <c:majorTickMark val="out"/>
        <c:minorTickMark val="none"/>
        <c:tickLblPos val="nextTo"/>
        <c:crossAx val="165799616"/>
        <c:crosses val="autoZero"/>
        <c:auto val="1"/>
        <c:lblAlgn val="ctr"/>
        <c:lblOffset val="100"/>
        <c:noMultiLvlLbl val="0"/>
      </c:catAx>
      <c:valAx>
        <c:axId val="165799616"/>
        <c:scaling>
          <c:orientation val="minMax"/>
        </c:scaling>
        <c:delete val="0"/>
        <c:axPos val="l"/>
        <c:majorGridlines/>
        <c:numFmt formatCode="0.0%" sourceLinked="1"/>
        <c:majorTickMark val="out"/>
        <c:minorTickMark val="none"/>
        <c:tickLblPos val="nextTo"/>
        <c:crossAx val="167215104"/>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spPr>
            <a:solidFill>
              <a:srgbClr val="0092D6"/>
            </a:solidFill>
          </c:spPr>
          <c:invertIfNegative val="0"/>
          <c:val>
            <c:numRef>
              <c:f>'[Vestas_Site_Specific_PC_Loss_Calculator_v6_DWB-scratch_A=9.xlsx]Results'!$J$50:$J$55</c:f>
              <c:numCache>
                <c:formatCode>0.0%</c:formatCode>
                <c:ptCount val="6"/>
                <c:pt idx="0">
                  <c:v>-2.4E-2</c:v>
                </c:pt>
                <c:pt idx="1">
                  <c:v>-1.2380369942227116E-2</c:v>
                </c:pt>
                <c:pt idx="2">
                  <c:v>-7.2118851932726075E-3</c:v>
                </c:pt>
                <c:pt idx="3">
                  <c:v>-5.2379867751754638E-3</c:v>
                </c:pt>
                <c:pt idx="4">
                  <c:v>-1.6689906918908267E-3</c:v>
                </c:pt>
                <c:pt idx="5">
                  <c:v>-1.6590038216340291E-3</c:v>
                </c:pt>
              </c:numCache>
            </c:numRef>
          </c:val>
        </c:ser>
        <c:dLbls>
          <c:showLegendKey val="0"/>
          <c:showVal val="0"/>
          <c:showCatName val="0"/>
          <c:showSerName val="0"/>
          <c:showPercent val="0"/>
          <c:showBubbleSize val="0"/>
        </c:dLbls>
        <c:gapWidth val="150"/>
        <c:axId val="167216640"/>
        <c:axId val="165798464"/>
      </c:barChart>
      <c:catAx>
        <c:axId val="167216640"/>
        <c:scaling>
          <c:orientation val="minMax"/>
        </c:scaling>
        <c:delete val="0"/>
        <c:axPos val="b"/>
        <c:majorTickMark val="out"/>
        <c:minorTickMark val="none"/>
        <c:tickLblPos val="nextTo"/>
        <c:crossAx val="165798464"/>
        <c:crosses val="autoZero"/>
        <c:auto val="1"/>
        <c:lblAlgn val="ctr"/>
        <c:lblOffset val="100"/>
        <c:noMultiLvlLbl val="0"/>
      </c:catAx>
      <c:valAx>
        <c:axId val="165798464"/>
        <c:scaling>
          <c:orientation val="minMax"/>
        </c:scaling>
        <c:delete val="0"/>
        <c:axPos val="l"/>
        <c:majorGridlines/>
        <c:numFmt formatCode="0.0%" sourceLinked="1"/>
        <c:majorTickMark val="out"/>
        <c:minorTickMark val="none"/>
        <c:tickLblPos val="nextTo"/>
        <c:crossAx val="167216640"/>
        <c:crosses val="autoZero"/>
        <c:crossBetween val="between"/>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9795C74A-38EB-4D54-868F-5F40BDB773A9}" type="datetimeFigureOut">
              <a:rPr lang="en-US" smtClean="0"/>
              <a:pPr/>
              <a:t>9/25/2016</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8E5227E-51D1-4F00-99D0-631FEA43682D}" type="slidenum">
              <a:rPr lang="en-US" smtClean="0"/>
              <a:pPr/>
              <a:t>‹#›</a:t>
            </a:fld>
            <a:endParaRPr lang="en-US" dirty="0"/>
          </a:p>
        </p:txBody>
      </p:sp>
    </p:spTree>
    <p:extLst>
      <p:ext uri="{BB962C8B-B14F-4D97-AF65-F5344CB8AC3E}">
        <p14:creationId xmlns:p14="http://schemas.microsoft.com/office/powerpoint/2010/main" val="3439207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4ADA6DB-EC31-489C-B7AC-C0E0207AB247}" type="datetimeFigureOut">
              <a:rPr lang="en-US" smtClean="0"/>
              <a:pPr/>
              <a:t>9/25/2016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FCDA783-ED43-4910-8816-9AC1773AD203}" type="slidenum">
              <a:rPr lang="en-US" smtClean="0"/>
              <a:pPr/>
              <a:t>‹#›</a:t>
            </a:fld>
            <a:endParaRPr lang="en-US" dirty="0"/>
          </a:p>
        </p:txBody>
      </p:sp>
    </p:spTree>
    <p:extLst>
      <p:ext uri="{BB962C8B-B14F-4D97-AF65-F5344CB8AC3E}">
        <p14:creationId xmlns:p14="http://schemas.microsoft.com/office/powerpoint/2010/main" val="5070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4</a:t>
            </a:fld>
            <a:endParaRPr lang="en-US" dirty="0"/>
          </a:p>
        </p:txBody>
      </p:sp>
    </p:spTree>
    <p:extLst>
      <p:ext uri="{BB962C8B-B14F-4D97-AF65-F5344CB8AC3E}">
        <p14:creationId xmlns:p14="http://schemas.microsoft.com/office/powerpoint/2010/main" val="233491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dirty="0" smtClean="0"/>
              <a:t>Introduction</a:t>
            </a:r>
          </a:p>
          <a:p>
            <a:r>
              <a:rPr lang="en-US" sz="1200" dirty="0" smtClean="0"/>
              <a:t>As part of the May 2012 study comparing actual to predicted performance, AWS Truepower (AWST) identified power curves as the primary reason that actual performance fell below predicted levels.  Since this time, AWST has worked with a number of manufacturers and clients to gather measured power curve data in order to make site-specific power curve loss adjustments.  This document describes the procedure for determination of the site specific loss.</a:t>
            </a:r>
          </a:p>
          <a:p>
            <a:r>
              <a:rPr lang="en-US" sz="1200" b="1" cap="all" dirty="0" smtClean="0"/>
              <a:t>Contract Language	</a:t>
            </a:r>
          </a:p>
          <a:p>
            <a:r>
              <a:rPr lang="en-US" sz="1200" dirty="0" smtClean="0"/>
              <a:t>AWST has assembled a document describing each loss and what data is required to adjust it to match conditions specific to the site.  One of the ways in which losses can be adjusted is by providing AWST with the ability to review the contract language regarding the power curve warranty.  Typically, the warranty language specifies that liquidated damages will apply if the measured results are a certain percentage (often 3-5%) below the advertised level.  If the warranty calls for liquidated damages when this gap is smaller than the 2.4% default power curve level without exceptions for uncertainty or data filtering, the power curve loss will be reduced to reflect the contract language.</a:t>
            </a:r>
          </a:p>
          <a:p>
            <a:r>
              <a:rPr lang="en-US" sz="1200" b="1" cap="all" dirty="0" smtClean="0"/>
              <a:t>Power Curve Measurements</a:t>
            </a:r>
          </a:p>
          <a:p>
            <a:r>
              <a:rPr lang="en-US" sz="1200" dirty="0" smtClean="0"/>
              <a:t>The power curve loss can also be adjusted based on tabular measurement results from an IEC-compliant test performed on the turbine model under consideration by a 3</a:t>
            </a:r>
            <a:r>
              <a:rPr lang="en-US" sz="1200" baseline="30000" dirty="0" smtClean="0"/>
              <a:t>rd</a:t>
            </a:r>
            <a:r>
              <a:rPr lang="en-US" sz="1200" dirty="0" smtClean="0"/>
              <a:t> party at conditions representing those of the site.  Note that tests conducted on prototype turbines cannot be used to make power curve loss adjustments. Prototype turbines are generally the only turbine model of that type at a site.  Also, peak </a:t>
            </a:r>
            <a:r>
              <a:rPr lang="en-US" sz="1200" dirty="0" err="1" smtClean="0"/>
              <a:t>Cp</a:t>
            </a:r>
            <a:r>
              <a:rPr lang="en-US" sz="1200" dirty="0" smtClean="0"/>
              <a:t> values within the tests conducted by AWST fall in the range of 0.44 to 0.51.  If measured results are received with peak </a:t>
            </a:r>
            <a:r>
              <a:rPr lang="en-US" sz="1200" dirty="0" err="1" smtClean="0"/>
              <a:t>Cp</a:t>
            </a:r>
            <a:r>
              <a:rPr lang="en-US" sz="1200" dirty="0" smtClean="0"/>
              <a:t> outside this range, AWST will consider excluding these values from the database.</a:t>
            </a:r>
          </a:p>
          <a:p>
            <a:r>
              <a:rPr lang="en-US" sz="1200" dirty="0" smtClean="0"/>
              <a:t> </a:t>
            </a:r>
          </a:p>
          <a:p>
            <a:r>
              <a:rPr lang="en-US" sz="1200" dirty="0" smtClean="0"/>
              <a:t>Using a hub height frequency distribution representative of the project site, the annual energy production (AEP) will be calculated using the selected measured power curves and compared to the AEP using the advertised curve. The results of this assessment can be used in a “Direct” or “Hybrid” loss adjustment. </a:t>
            </a:r>
          </a:p>
          <a:p>
            <a:r>
              <a:rPr lang="en-US" sz="1200" dirty="0" smtClean="0"/>
              <a:t> </a:t>
            </a:r>
          </a:p>
          <a:p>
            <a:r>
              <a:rPr lang="en-US" sz="1200" dirty="0" smtClean="0"/>
              <a:t>Power curve losses are applied using the following criteria: </a:t>
            </a:r>
          </a:p>
          <a:p>
            <a:r>
              <a:rPr lang="en-US" sz="1200" dirty="0" smtClean="0"/>
              <a:t> </a:t>
            </a:r>
          </a:p>
          <a:p>
            <a:pPr lvl="0"/>
            <a:r>
              <a:rPr lang="en-US" sz="1200" u="sng" dirty="0" smtClean="0"/>
              <a:t>Direct loss</a:t>
            </a:r>
            <a:r>
              <a:rPr lang="en-US" sz="1200" dirty="0" smtClean="0"/>
              <a:t> </a:t>
            </a:r>
          </a:p>
          <a:p>
            <a:r>
              <a:rPr lang="en-US" sz="1200" dirty="0" smtClean="0"/>
              <a:t>The direct loss is applied when we have at least six power curves from the turbine model under consideration in conditions (</a:t>
            </a:r>
            <a:r>
              <a:rPr lang="en-US" sz="1200" i="1" dirty="0" smtClean="0"/>
              <a:t>shear and TI)</a:t>
            </a:r>
            <a:r>
              <a:rPr lang="en-US" sz="1200" dirty="0" smtClean="0"/>
              <a:t> that represent the site for at least three separate commercial wind farms.  Turbulence Intensity (TI) and shear conditions for a test are considered representative of a project if the averages are within 5% and 0.1 respectively.  The direct loss is calculated as the average result of the power curve tests for the turbine model under consideration.</a:t>
            </a:r>
          </a:p>
          <a:p>
            <a:pPr lvl="0"/>
            <a:r>
              <a:rPr lang="en-US" sz="1200" u="sng" dirty="0" smtClean="0"/>
              <a:t>Hybrid loss</a:t>
            </a:r>
            <a:endParaRPr lang="en-US" sz="1200" dirty="0" smtClean="0"/>
          </a:p>
          <a:p>
            <a:r>
              <a:rPr lang="en-US" sz="1200" dirty="0" smtClean="0"/>
              <a:t>The hybrid loss is an average of the 2.4% default loss and the direct loss. The hybrid loss is applied in the following situations:</a:t>
            </a:r>
          </a:p>
          <a:p>
            <a:pPr lvl="1"/>
            <a:r>
              <a:rPr lang="en-US" sz="1200" dirty="0" smtClean="0"/>
              <a:t>The loss is applied when we have at least four power curves from the turbine model under consideration in conditions (</a:t>
            </a:r>
            <a:r>
              <a:rPr lang="en-US" sz="1200" i="1" dirty="0" smtClean="0"/>
              <a:t>shear and TI)</a:t>
            </a:r>
            <a:r>
              <a:rPr lang="en-US" sz="1200" dirty="0" smtClean="0"/>
              <a:t> that represent the site for at least two separate commercial wind farms.  The loss is calculated as the average of the default loss with the average of the results of the power curve tests for the turbine model under consideration.</a:t>
            </a:r>
          </a:p>
          <a:p>
            <a:r>
              <a:rPr lang="en-US" sz="1200" dirty="0" smtClean="0"/>
              <a:t> </a:t>
            </a:r>
          </a:p>
          <a:p>
            <a:pPr lvl="0"/>
            <a:r>
              <a:rPr lang="en-US" sz="1200" u="sng" dirty="0" smtClean="0"/>
              <a:t>Standard Loss (2.4%)</a:t>
            </a:r>
            <a:endParaRPr lang="en-US" sz="1200" dirty="0" smtClean="0"/>
          </a:p>
          <a:p>
            <a:r>
              <a:rPr lang="en-US" sz="1200" dirty="0" smtClean="0"/>
              <a:t>The standard loss (2.4%) is applied when we have insufficient information for the turbine model under consideration. </a:t>
            </a:r>
          </a:p>
          <a:p>
            <a:r>
              <a:rPr lang="en-US" sz="1200" dirty="0" smtClean="0"/>
              <a:t>It should be noted, we do not assume performance exceeds the advertised value at the project under consideration even if tests at other sites show performance above advertised values.  This is because the site under consideration may have turbulence, shear, or other conditions that cause performance to be worse than tests at other sites.  Over-performance of test turbines will be noted in the report, but credit will not be given in the report for over-performance of tests at other sites.  However, if the results provided ARE from the project site and turbine model under consideration, we would use the calculated loss value.  </a:t>
            </a:r>
          </a:p>
          <a:p>
            <a:r>
              <a:rPr lang="en-US" sz="1200" dirty="0" smtClean="0"/>
              <a:t> </a:t>
            </a:r>
          </a:p>
          <a:p>
            <a:r>
              <a:rPr lang="en-US" sz="1200" dirty="0" smtClean="0"/>
              <a:t>If the power curve loss using the above process shows a higher loss than the 2.4% default, the calculated power curve loss will be used.  The default loss value of 2.4% was the average of historical power curve tests results, so it is expected that occasionally power curve results will come in below this value.</a:t>
            </a:r>
          </a:p>
          <a:p>
            <a:r>
              <a:rPr lang="en-US" sz="1200" dirty="0" smtClean="0"/>
              <a:t> </a:t>
            </a:r>
          </a:p>
          <a:p>
            <a:r>
              <a:rPr lang="en-US" sz="1200" dirty="0" smtClean="0"/>
              <a:t> </a:t>
            </a:r>
          </a:p>
          <a:p>
            <a:r>
              <a:rPr lang="en-US" sz="1200" dirty="0" smtClean="0"/>
              <a:t> </a:t>
            </a:r>
          </a:p>
          <a:p>
            <a:r>
              <a:rPr lang="en-US" sz="1200" dirty="0" smtClean="0"/>
              <a:t>2012 </a:t>
            </a:r>
            <a:r>
              <a:rPr lang="en-US" sz="1200" dirty="0" err="1" smtClean="0"/>
              <a:t>Backcast</a:t>
            </a:r>
            <a:r>
              <a:rPr lang="en-US" sz="1200" dirty="0" smtClean="0"/>
              <a:t> Study: A Review and Calibration of AWS </a:t>
            </a:r>
            <a:r>
              <a:rPr lang="en-US" sz="1200" dirty="0" err="1" smtClean="0"/>
              <a:t>Truepower’s</a:t>
            </a:r>
            <a:r>
              <a:rPr lang="en-US" sz="1200" dirty="0" smtClean="0"/>
              <a:t> Energy Estimation Methods, AWS Truepower May 2012, Bernadett et. al.</a:t>
            </a:r>
          </a:p>
          <a:p>
            <a:r>
              <a:rPr lang="en-US" sz="1200" dirty="0" smtClean="0"/>
              <a:t>AWS Truepower Loss and Uncertainty Memorandum 22 Jun 2016.pdf</a:t>
            </a:r>
          </a:p>
          <a:p>
            <a:endParaRPr lang="en-US" sz="1200"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5</a:t>
            </a:fld>
            <a:endParaRPr lang="en-US" dirty="0"/>
          </a:p>
        </p:txBody>
      </p:sp>
    </p:spTree>
    <p:extLst>
      <p:ext uri="{BB962C8B-B14F-4D97-AF65-F5344CB8AC3E}">
        <p14:creationId xmlns:p14="http://schemas.microsoft.com/office/powerpoint/2010/main" val="333570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dirty="0" smtClean="0"/>
              <a:t>Introduction</a:t>
            </a:r>
          </a:p>
          <a:p>
            <a:r>
              <a:rPr lang="en-US" sz="1200" dirty="0" smtClean="0"/>
              <a:t>As part of the May 2012 study comparing actual to predicted performance, AWS Truepower (AWST) identified power curves as the primary reason that actual performance fell below predicted levels.  Since this time, AWST has worked with a number of manufacturers and clients to gather measured power curve data in order to make site-specific power curve loss adjustments.  This document describes the procedure for determination of the site specific loss.</a:t>
            </a:r>
          </a:p>
          <a:p>
            <a:r>
              <a:rPr lang="en-US" sz="1200" b="1" cap="all" dirty="0" smtClean="0"/>
              <a:t>Contract Language	</a:t>
            </a:r>
          </a:p>
          <a:p>
            <a:r>
              <a:rPr lang="en-US" sz="1200" dirty="0" smtClean="0"/>
              <a:t>AWST has assembled a document describing each loss and what data is required to adjust it to match conditions specific to the site.  One of the ways in which losses can be adjusted is by providing AWST with the ability to review the contract language regarding the power curve warranty.  Typically, the warranty language specifies that liquidated damages will apply if the measured results are a certain percentage (often 3-5%) below the advertised level.  If the warranty calls for liquidated damages when this gap is smaller than the 2.4% default power curve level without exceptions for uncertainty or data filtering, the power curve loss will be reduced to reflect the contract language.</a:t>
            </a:r>
          </a:p>
          <a:p>
            <a:r>
              <a:rPr lang="en-US" sz="1200" b="1" cap="all" dirty="0" smtClean="0"/>
              <a:t>Power Curve Measurements</a:t>
            </a:r>
          </a:p>
          <a:p>
            <a:r>
              <a:rPr lang="en-US" sz="1200" dirty="0" smtClean="0"/>
              <a:t>The power curve loss can also be adjusted based on tabular measurement results from an IEC-compliant test performed on the turbine model under consideration by a 3</a:t>
            </a:r>
            <a:r>
              <a:rPr lang="en-US" sz="1200" baseline="30000" dirty="0" smtClean="0"/>
              <a:t>rd</a:t>
            </a:r>
            <a:r>
              <a:rPr lang="en-US" sz="1200" dirty="0" smtClean="0"/>
              <a:t> party at conditions representing those of the site.  Note that tests conducted on prototype turbines cannot be used to make power curve loss adjustments. Prototype turbines are generally the only turbine model of that type at a site.  Also, peak </a:t>
            </a:r>
            <a:r>
              <a:rPr lang="en-US" sz="1200" dirty="0" err="1" smtClean="0"/>
              <a:t>Cp</a:t>
            </a:r>
            <a:r>
              <a:rPr lang="en-US" sz="1200" dirty="0" smtClean="0"/>
              <a:t> values within the tests conducted by AWST fall in the range of 0.44 to 0.51.  If measured results are received with peak </a:t>
            </a:r>
            <a:r>
              <a:rPr lang="en-US" sz="1200" dirty="0" err="1" smtClean="0"/>
              <a:t>Cp</a:t>
            </a:r>
            <a:r>
              <a:rPr lang="en-US" sz="1200" dirty="0" smtClean="0"/>
              <a:t> outside this range, AWST will consider excluding these values from the database.</a:t>
            </a:r>
          </a:p>
          <a:p>
            <a:r>
              <a:rPr lang="en-US" sz="1200" dirty="0" smtClean="0"/>
              <a:t> </a:t>
            </a:r>
          </a:p>
          <a:p>
            <a:r>
              <a:rPr lang="en-US" sz="1200" dirty="0" smtClean="0"/>
              <a:t>Using a hub height frequency distribution representative of the project site, the annual energy production (AEP) will be calculated using the selected measured power curves and compared to the AEP using the advertised curve. The results of this assessment can be used in a “Direct” or “Hybrid” loss adjustment. </a:t>
            </a:r>
          </a:p>
          <a:p>
            <a:r>
              <a:rPr lang="en-US" sz="1200" dirty="0" smtClean="0"/>
              <a:t> </a:t>
            </a:r>
          </a:p>
          <a:p>
            <a:r>
              <a:rPr lang="en-US" sz="1200" dirty="0" smtClean="0"/>
              <a:t>Power curve losses are applied using the following criteria: </a:t>
            </a:r>
          </a:p>
          <a:p>
            <a:r>
              <a:rPr lang="en-US" sz="1200" dirty="0" smtClean="0"/>
              <a:t> </a:t>
            </a:r>
          </a:p>
          <a:p>
            <a:pPr lvl="0"/>
            <a:r>
              <a:rPr lang="en-US" sz="1200" u="sng" dirty="0" smtClean="0"/>
              <a:t>Direct loss</a:t>
            </a:r>
            <a:r>
              <a:rPr lang="en-US" sz="1200" dirty="0" smtClean="0"/>
              <a:t> </a:t>
            </a:r>
          </a:p>
          <a:p>
            <a:r>
              <a:rPr lang="en-US" sz="1200" dirty="0" smtClean="0"/>
              <a:t>The direct loss is applied when we have at least six power curves from the turbine model under consideration in conditions (</a:t>
            </a:r>
            <a:r>
              <a:rPr lang="en-US" sz="1200" i="1" dirty="0" smtClean="0"/>
              <a:t>shear and TI)</a:t>
            </a:r>
            <a:r>
              <a:rPr lang="en-US" sz="1200" dirty="0" smtClean="0"/>
              <a:t> that represent the site for at least three separate commercial wind farms.  Turbulence Intensity (TI) and shear conditions for a test are considered representative of a project if the averages are within 5% and 0.1 respectively.  The direct loss is calculated as the average result of the power curve tests for the turbine model under consideration.</a:t>
            </a:r>
          </a:p>
          <a:p>
            <a:pPr lvl="0"/>
            <a:r>
              <a:rPr lang="en-US" sz="1200" u="sng" dirty="0" smtClean="0"/>
              <a:t>Hybrid loss</a:t>
            </a:r>
            <a:endParaRPr lang="en-US" sz="1200" dirty="0" smtClean="0"/>
          </a:p>
          <a:p>
            <a:r>
              <a:rPr lang="en-US" sz="1200" dirty="0" smtClean="0"/>
              <a:t>The hybrid loss is an average of the 2.4% default loss and the direct loss. The hybrid loss is applied in the following situations:</a:t>
            </a:r>
          </a:p>
          <a:p>
            <a:pPr lvl="1"/>
            <a:r>
              <a:rPr lang="en-US" sz="1200" dirty="0" smtClean="0"/>
              <a:t>The loss is applied when we have at least four power curves from the turbine model under consideration in conditions (</a:t>
            </a:r>
            <a:r>
              <a:rPr lang="en-US" sz="1200" i="1" dirty="0" smtClean="0"/>
              <a:t>shear and TI)</a:t>
            </a:r>
            <a:r>
              <a:rPr lang="en-US" sz="1200" dirty="0" smtClean="0"/>
              <a:t> that represent the site for at least two separate commercial wind farms.  The loss is calculated as the average of the default loss with the average of the results of the power curve tests for the turbine model under consideration.</a:t>
            </a:r>
          </a:p>
          <a:p>
            <a:r>
              <a:rPr lang="en-US" sz="1200" dirty="0" smtClean="0"/>
              <a:t> </a:t>
            </a:r>
          </a:p>
          <a:p>
            <a:pPr lvl="0"/>
            <a:r>
              <a:rPr lang="en-US" sz="1200" u="sng" dirty="0" smtClean="0"/>
              <a:t>Standard Loss (2.4%)</a:t>
            </a:r>
            <a:endParaRPr lang="en-US" sz="1200" dirty="0" smtClean="0"/>
          </a:p>
          <a:p>
            <a:r>
              <a:rPr lang="en-US" sz="1200" dirty="0" smtClean="0"/>
              <a:t>The standard loss (2.4%) is applied when we have insufficient information for the turbine model under consideration. </a:t>
            </a:r>
          </a:p>
          <a:p>
            <a:r>
              <a:rPr lang="en-US" sz="1200" dirty="0" smtClean="0"/>
              <a:t>It should be noted, we do not assume performance exceeds the advertised value at the project under consideration even if tests at other sites show performance above advertised values.  This is because the site under consideration may have turbulence, shear, or other conditions that cause performance to be worse than tests at other sites.  Over-performance of test turbines will be noted in the report, but credit will not be given in the report for over-performance of tests at other sites.  However, if the results provided ARE from the project site and turbine model under consideration, we would use the calculated loss value.  </a:t>
            </a:r>
          </a:p>
          <a:p>
            <a:r>
              <a:rPr lang="en-US" sz="1200" dirty="0" smtClean="0"/>
              <a:t> </a:t>
            </a:r>
          </a:p>
          <a:p>
            <a:r>
              <a:rPr lang="en-US" sz="1200" dirty="0" smtClean="0"/>
              <a:t>If the power curve loss using the above process shows a higher loss than the 2.4% default, the calculated power curve loss will be used.  The default loss value of 2.4% was the average of historical power curve tests results, so it is expected that occasionally power curve results will come in below this value.</a:t>
            </a:r>
          </a:p>
          <a:p>
            <a:r>
              <a:rPr lang="en-US" sz="1200" dirty="0" smtClean="0"/>
              <a:t> </a:t>
            </a:r>
          </a:p>
          <a:p>
            <a:r>
              <a:rPr lang="en-US" sz="1200" dirty="0" smtClean="0"/>
              <a:t> </a:t>
            </a:r>
          </a:p>
          <a:p>
            <a:r>
              <a:rPr lang="en-US" sz="1200" dirty="0" smtClean="0"/>
              <a:t> </a:t>
            </a:r>
          </a:p>
          <a:p>
            <a:r>
              <a:rPr lang="en-US" sz="1200" dirty="0" smtClean="0"/>
              <a:t>2012 </a:t>
            </a:r>
            <a:r>
              <a:rPr lang="en-US" sz="1200" dirty="0" err="1" smtClean="0"/>
              <a:t>Backcast</a:t>
            </a:r>
            <a:r>
              <a:rPr lang="en-US" sz="1200" dirty="0" smtClean="0"/>
              <a:t> Study: A Review and Calibration of AWS </a:t>
            </a:r>
            <a:r>
              <a:rPr lang="en-US" sz="1200" dirty="0" err="1" smtClean="0"/>
              <a:t>Truepower’s</a:t>
            </a:r>
            <a:r>
              <a:rPr lang="en-US" sz="1200" dirty="0" smtClean="0"/>
              <a:t> Energy Estimation Methods, AWS Truepower May 2012, Bernadett et. al.</a:t>
            </a:r>
          </a:p>
          <a:p>
            <a:r>
              <a:rPr lang="en-US" sz="1200" dirty="0" smtClean="0"/>
              <a:t>AWS Truepower Loss and Uncertainty Memorandum 22 Jun 2016.pdf</a:t>
            </a:r>
          </a:p>
          <a:p>
            <a:endParaRPr lang="en-US" sz="1200"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6</a:t>
            </a:fld>
            <a:endParaRPr lang="en-US" dirty="0"/>
          </a:p>
        </p:txBody>
      </p:sp>
    </p:spTree>
    <p:extLst>
      <p:ext uri="{BB962C8B-B14F-4D97-AF65-F5344CB8AC3E}">
        <p14:creationId xmlns:p14="http://schemas.microsoft.com/office/powerpoint/2010/main" val="333570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dirty="0" smtClean="0"/>
              <a:t>Introduction</a:t>
            </a:r>
          </a:p>
          <a:p>
            <a:r>
              <a:rPr lang="en-US" sz="1200" dirty="0" smtClean="0"/>
              <a:t>As part of the May 2012 study comparing actual to predicted performance, AWS Truepower (AWST) identified power curves as the primary reason that actual performance fell below predicted levels.  Since this time, AWST has worked with a number of manufacturers and clients to gather measured power curve data in order to make site-specific power curve loss adjustments.  This document describes the procedure for determination of the site specific loss.</a:t>
            </a:r>
          </a:p>
          <a:p>
            <a:r>
              <a:rPr lang="en-US" sz="1200" b="1" cap="all" dirty="0" smtClean="0"/>
              <a:t>Contract Language	</a:t>
            </a:r>
          </a:p>
          <a:p>
            <a:r>
              <a:rPr lang="en-US" sz="1200" dirty="0" smtClean="0"/>
              <a:t>AWST has assembled a document describing each loss and what data is required to adjust it to match conditions specific to the site.  One of the ways in which losses can be adjusted is by providing AWST with the ability to review the contract language regarding the power curve warranty.  Typically, the warranty language specifies that liquidated damages will apply if the measured results are a certain percentage (often 3-5%) below the advertised level.  If the warranty calls for liquidated damages when this gap is smaller than the 2.4% default power curve level without exceptions for uncertainty or data filtering, the power curve loss will be reduced to reflect the contract language.</a:t>
            </a:r>
          </a:p>
          <a:p>
            <a:r>
              <a:rPr lang="en-US" sz="1200" b="1" cap="all" dirty="0" smtClean="0"/>
              <a:t>Power Curve Measurements</a:t>
            </a:r>
          </a:p>
          <a:p>
            <a:r>
              <a:rPr lang="en-US" sz="1200" dirty="0" smtClean="0"/>
              <a:t>The power curve loss can also be adjusted based on tabular measurement results from an IEC-compliant test performed on the turbine model under consideration by a 3</a:t>
            </a:r>
            <a:r>
              <a:rPr lang="en-US" sz="1200" baseline="30000" dirty="0" smtClean="0"/>
              <a:t>rd</a:t>
            </a:r>
            <a:r>
              <a:rPr lang="en-US" sz="1200" dirty="0" smtClean="0"/>
              <a:t> party at conditions representing those of the site.  Note that tests conducted on prototype turbines cannot be used to make power curve loss adjustments. Prototype turbines are generally the only turbine model of that type at a site.  Also, peak </a:t>
            </a:r>
            <a:r>
              <a:rPr lang="en-US" sz="1200" dirty="0" err="1" smtClean="0"/>
              <a:t>Cp</a:t>
            </a:r>
            <a:r>
              <a:rPr lang="en-US" sz="1200" dirty="0" smtClean="0"/>
              <a:t> values within the tests conducted by AWST fall in the range of 0.44 to 0.51.  If measured results are received with peak </a:t>
            </a:r>
            <a:r>
              <a:rPr lang="en-US" sz="1200" dirty="0" err="1" smtClean="0"/>
              <a:t>Cp</a:t>
            </a:r>
            <a:r>
              <a:rPr lang="en-US" sz="1200" dirty="0" smtClean="0"/>
              <a:t> outside this range, AWST will consider excluding these values from the database.</a:t>
            </a:r>
          </a:p>
          <a:p>
            <a:r>
              <a:rPr lang="en-US" sz="1200" dirty="0" smtClean="0"/>
              <a:t> </a:t>
            </a:r>
          </a:p>
          <a:p>
            <a:r>
              <a:rPr lang="en-US" sz="1200" dirty="0" smtClean="0"/>
              <a:t>Using a hub height frequency distribution representative of the project site, the annual energy production (AEP) will be calculated using the selected measured power curves and compared to the AEP using the advertised curve. The results of this assessment can be used in a “Direct” or “Hybrid” loss adjustment. </a:t>
            </a:r>
          </a:p>
          <a:p>
            <a:r>
              <a:rPr lang="en-US" sz="1200" dirty="0" smtClean="0"/>
              <a:t> </a:t>
            </a:r>
          </a:p>
          <a:p>
            <a:r>
              <a:rPr lang="en-US" sz="1200" dirty="0" smtClean="0"/>
              <a:t>Power curve losses are applied using the following criteria: </a:t>
            </a:r>
          </a:p>
          <a:p>
            <a:r>
              <a:rPr lang="en-US" sz="1200" dirty="0" smtClean="0"/>
              <a:t> </a:t>
            </a:r>
          </a:p>
          <a:p>
            <a:pPr lvl="0"/>
            <a:r>
              <a:rPr lang="en-US" sz="1200" u="sng" dirty="0" smtClean="0"/>
              <a:t>Direct loss</a:t>
            </a:r>
            <a:r>
              <a:rPr lang="en-US" sz="1200" dirty="0" smtClean="0"/>
              <a:t> </a:t>
            </a:r>
          </a:p>
          <a:p>
            <a:r>
              <a:rPr lang="en-US" sz="1200" dirty="0" smtClean="0"/>
              <a:t>The direct loss is applied when we have at least six power curves from the turbine model under consideration in conditions (</a:t>
            </a:r>
            <a:r>
              <a:rPr lang="en-US" sz="1200" i="1" dirty="0" smtClean="0"/>
              <a:t>shear and TI)</a:t>
            </a:r>
            <a:r>
              <a:rPr lang="en-US" sz="1200" dirty="0" smtClean="0"/>
              <a:t> that represent the site for at least three separate commercial wind farms.  Turbulence Intensity (TI) and shear conditions for a test are considered representative of a project if the averages are within 5% and 0.1 respectively.  The direct loss is calculated as the average result of the power curve tests for the turbine model under consideration.</a:t>
            </a:r>
          </a:p>
          <a:p>
            <a:pPr lvl="0"/>
            <a:r>
              <a:rPr lang="en-US" sz="1200" u="sng" dirty="0" smtClean="0"/>
              <a:t>Hybrid loss</a:t>
            </a:r>
            <a:endParaRPr lang="en-US" sz="1200" dirty="0" smtClean="0"/>
          </a:p>
          <a:p>
            <a:r>
              <a:rPr lang="en-US" sz="1200" dirty="0" smtClean="0"/>
              <a:t>The hybrid loss is an average of the 2.4% default loss and the direct loss. The hybrid loss is applied in the following situations:</a:t>
            </a:r>
          </a:p>
          <a:p>
            <a:pPr lvl="1"/>
            <a:r>
              <a:rPr lang="en-US" sz="1200" dirty="0" smtClean="0"/>
              <a:t>The loss is applied when we have at least four power curves from the turbine model under consideration in conditions (</a:t>
            </a:r>
            <a:r>
              <a:rPr lang="en-US" sz="1200" i="1" dirty="0" smtClean="0"/>
              <a:t>shear and TI)</a:t>
            </a:r>
            <a:r>
              <a:rPr lang="en-US" sz="1200" dirty="0" smtClean="0"/>
              <a:t> that represent the site for at least two separate commercial wind farms.  The loss is calculated as the average of the default loss with the average of the results of the power curve tests for the turbine model under consideration.</a:t>
            </a:r>
          </a:p>
          <a:p>
            <a:r>
              <a:rPr lang="en-US" sz="1200" dirty="0" smtClean="0"/>
              <a:t> </a:t>
            </a:r>
          </a:p>
          <a:p>
            <a:pPr lvl="0"/>
            <a:r>
              <a:rPr lang="en-US" sz="1200" u="sng" dirty="0" smtClean="0"/>
              <a:t>Standard Loss (2.4%)</a:t>
            </a:r>
            <a:endParaRPr lang="en-US" sz="1200" dirty="0" smtClean="0"/>
          </a:p>
          <a:p>
            <a:r>
              <a:rPr lang="en-US" sz="1200" dirty="0" smtClean="0"/>
              <a:t>The standard loss (2.4%) is applied when we have insufficient information for the turbine model under consideration. </a:t>
            </a:r>
          </a:p>
          <a:p>
            <a:r>
              <a:rPr lang="en-US" sz="1200" dirty="0" smtClean="0"/>
              <a:t>It should be noted, we do not assume performance exceeds the advertised value at the project under consideration even if tests at other sites show performance above advertised values.  This is because the site under consideration may have turbulence, shear, or other conditions that cause performance to be worse than tests at other sites.  Over-performance of test turbines will be noted in the report, but credit will not be given in the report for over-performance of tests at other sites.  However, if the results provided ARE from the project site and turbine model under consideration, we would use the calculated loss value.  </a:t>
            </a:r>
          </a:p>
          <a:p>
            <a:r>
              <a:rPr lang="en-US" sz="1200" dirty="0" smtClean="0"/>
              <a:t> </a:t>
            </a:r>
          </a:p>
          <a:p>
            <a:r>
              <a:rPr lang="en-US" sz="1200" dirty="0" smtClean="0"/>
              <a:t>If the power curve loss using the above process shows a higher loss than the 2.4% default, the calculated power curve loss will be used.  The default loss value of 2.4% was the average of historical power curve tests results, so it is expected that occasionally power curve results will come in below this value.</a:t>
            </a:r>
          </a:p>
          <a:p>
            <a:r>
              <a:rPr lang="en-US" sz="1200" dirty="0" smtClean="0"/>
              <a:t> </a:t>
            </a:r>
          </a:p>
          <a:p>
            <a:r>
              <a:rPr lang="en-US" sz="1200" dirty="0" smtClean="0"/>
              <a:t> </a:t>
            </a:r>
          </a:p>
          <a:p>
            <a:r>
              <a:rPr lang="en-US" sz="1200" dirty="0" smtClean="0"/>
              <a:t> </a:t>
            </a:r>
          </a:p>
          <a:p>
            <a:r>
              <a:rPr lang="en-US" sz="1200" dirty="0" smtClean="0"/>
              <a:t>2012 </a:t>
            </a:r>
            <a:r>
              <a:rPr lang="en-US" sz="1200" dirty="0" err="1" smtClean="0"/>
              <a:t>Backcast</a:t>
            </a:r>
            <a:r>
              <a:rPr lang="en-US" sz="1200" dirty="0" smtClean="0"/>
              <a:t> Study: A Review and Calibration of AWS </a:t>
            </a:r>
            <a:r>
              <a:rPr lang="en-US" sz="1200" dirty="0" err="1" smtClean="0"/>
              <a:t>Truepower’s</a:t>
            </a:r>
            <a:r>
              <a:rPr lang="en-US" sz="1200" dirty="0" smtClean="0"/>
              <a:t> Energy Estimation Methods, AWS Truepower May 2012, Bernadett et. al.</a:t>
            </a:r>
          </a:p>
          <a:p>
            <a:r>
              <a:rPr lang="en-US" sz="1200" dirty="0" smtClean="0"/>
              <a:t>AWS Truepower Loss and Uncertainty Memorandum 22 Jun 2016.pdf</a:t>
            </a:r>
          </a:p>
          <a:p>
            <a:endParaRPr lang="en-US" sz="1200"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7</a:t>
            </a:fld>
            <a:endParaRPr lang="en-US" dirty="0"/>
          </a:p>
        </p:txBody>
      </p:sp>
    </p:spTree>
    <p:extLst>
      <p:ext uri="{BB962C8B-B14F-4D97-AF65-F5344CB8AC3E}">
        <p14:creationId xmlns:p14="http://schemas.microsoft.com/office/powerpoint/2010/main" val="333570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dirty="0" smtClean="0"/>
              <a:t>Introduction</a:t>
            </a:r>
          </a:p>
          <a:p>
            <a:r>
              <a:rPr lang="en-US" sz="1200" dirty="0" smtClean="0"/>
              <a:t>As part of the May 2012 study comparing actual to predicted performance, AWS Truepower (AWST) identified power curves as the primary reason that actual performance fell below predicted levels.  Since this time, AWST has worked with a number of manufacturers and clients to gather measured power curve data in order to make site-specific power curve loss adjustments.  This document describes the procedure for determination of the site specific loss.</a:t>
            </a:r>
          </a:p>
          <a:p>
            <a:r>
              <a:rPr lang="en-US" sz="1200" b="1" cap="all" dirty="0" smtClean="0"/>
              <a:t>Contract Language	</a:t>
            </a:r>
          </a:p>
          <a:p>
            <a:r>
              <a:rPr lang="en-US" sz="1200" dirty="0" smtClean="0"/>
              <a:t>AWST has assembled a document describing each loss and what data is required to adjust it to match conditions specific to the site.  One of the ways in which losses can be adjusted is by providing AWST with the ability to review the contract language regarding the power curve warranty.  Typically, the warranty language specifies that liquidated damages will apply if the measured results are a certain percentage (often 3-5%) below the advertised level.  If the warranty calls for liquidated damages when this gap is smaller than the 2.4% default power curve level without exceptions for uncertainty or data filtering, the power curve loss will be reduced to reflect the contract language.</a:t>
            </a:r>
          </a:p>
          <a:p>
            <a:r>
              <a:rPr lang="en-US" sz="1200" b="1" cap="all" dirty="0" smtClean="0"/>
              <a:t>Power Curve Measurements</a:t>
            </a:r>
          </a:p>
          <a:p>
            <a:r>
              <a:rPr lang="en-US" sz="1200" dirty="0" smtClean="0"/>
              <a:t>The power curve loss can also be adjusted based on tabular measurement results from an IEC-compliant test performed on the turbine model under consideration by a 3</a:t>
            </a:r>
            <a:r>
              <a:rPr lang="en-US" sz="1200" baseline="30000" dirty="0" smtClean="0"/>
              <a:t>rd</a:t>
            </a:r>
            <a:r>
              <a:rPr lang="en-US" sz="1200" dirty="0" smtClean="0"/>
              <a:t> party at conditions representing those of the site.  Note that tests conducted on prototype turbines cannot be used to make power curve loss adjustments. Prototype turbines are generally the only turbine model of that type at a site.  Also, peak </a:t>
            </a:r>
            <a:r>
              <a:rPr lang="en-US" sz="1200" dirty="0" err="1" smtClean="0"/>
              <a:t>Cp</a:t>
            </a:r>
            <a:r>
              <a:rPr lang="en-US" sz="1200" dirty="0" smtClean="0"/>
              <a:t> values within the tests conducted by AWST fall in the range of 0.44 to 0.51.  If measured results are received with peak </a:t>
            </a:r>
            <a:r>
              <a:rPr lang="en-US" sz="1200" dirty="0" err="1" smtClean="0"/>
              <a:t>Cp</a:t>
            </a:r>
            <a:r>
              <a:rPr lang="en-US" sz="1200" dirty="0" smtClean="0"/>
              <a:t> outside this range, AWST will consider excluding these values from the database.</a:t>
            </a:r>
          </a:p>
          <a:p>
            <a:r>
              <a:rPr lang="en-US" sz="1200" dirty="0" smtClean="0"/>
              <a:t> </a:t>
            </a:r>
          </a:p>
          <a:p>
            <a:r>
              <a:rPr lang="en-US" sz="1200" dirty="0" smtClean="0"/>
              <a:t>Using a hub height frequency distribution representative of the project site, the annual energy production (AEP) will be calculated using the selected measured power curves and compared to the AEP using the advertised curve. The results of this assessment can be used in a “Direct” or “Hybrid” loss adjustment. </a:t>
            </a:r>
          </a:p>
          <a:p>
            <a:r>
              <a:rPr lang="en-US" sz="1200" dirty="0" smtClean="0"/>
              <a:t> </a:t>
            </a:r>
          </a:p>
          <a:p>
            <a:r>
              <a:rPr lang="en-US" sz="1200" dirty="0" smtClean="0"/>
              <a:t>Power curve losses are applied using the following criteria: </a:t>
            </a:r>
          </a:p>
          <a:p>
            <a:r>
              <a:rPr lang="en-US" sz="1200" dirty="0" smtClean="0"/>
              <a:t> </a:t>
            </a:r>
          </a:p>
          <a:p>
            <a:pPr lvl="0"/>
            <a:r>
              <a:rPr lang="en-US" sz="1200" u="sng" dirty="0" smtClean="0"/>
              <a:t>Direct loss</a:t>
            </a:r>
            <a:r>
              <a:rPr lang="en-US" sz="1200" dirty="0" smtClean="0"/>
              <a:t> </a:t>
            </a:r>
          </a:p>
          <a:p>
            <a:r>
              <a:rPr lang="en-US" sz="1200" dirty="0" smtClean="0"/>
              <a:t>The direct loss is applied when we have at least six power curves from the turbine model under consideration in conditions (</a:t>
            </a:r>
            <a:r>
              <a:rPr lang="en-US" sz="1200" i="1" dirty="0" smtClean="0"/>
              <a:t>shear and TI)</a:t>
            </a:r>
            <a:r>
              <a:rPr lang="en-US" sz="1200" dirty="0" smtClean="0"/>
              <a:t> that represent the site for at least three separate commercial wind farms.  Turbulence Intensity (TI) and shear conditions for a test are considered representative of a project if the averages are within 5% and 0.1 respectively.  The direct loss is calculated as the average result of the power curve tests for the turbine model under consideration.</a:t>
            </a:r>
          </a:p>
          <a:p>
            <a:pPr lvl="0"/>
            <a:r>
              <a:rPr lang="en-US" sz="1200" u="sng" dirty="0" smtClean="0"/>
              <a:t>Hybrid loss</a:t>
            </a:r>
            <a:endParaRPr lang="en-US" sz="1200" dirty="0" smtClean="0"/>
          </a:p>
          <a:p>
            <a:r>
              <a:rPr lang="en-US" sz="1200" dirty="0" smtClean="0"/>
              <a:t>The hybrid loss is an average of the 2.4% default loss and the direct loss. The hybrid loss is applied in the following situations:</a:t>
            </a:r>
          </a:p>
          <a:p>
            <a:pPr lvl="1"/>
            <a:r>
              <a:rPr lang="en-US" sz="1200" dirty="0" smtClean="0"/>
              <a:t>The loss is applied when we have at least four power curves from the turbine model under consideration in conditions (</a:t>
            </a:r>
            <a:r>
              <a:rPr lang="en-US" sz="1200" i="1" dirty="0" smtClean="0"/>
              <a:t>shear and TI)</a:t>
            </a:r>
            <a:r>
              <a:rPr lang="en-US" sz="1200" dirty="0" smtClean="0"/>
              <a:t> that represent the site for at least two separate commercial wind farms.  The loss is calculated as the average of the default loss with the average of the results of the power curve tests for the turbine model under consideration.</a:t>
            </a:r>
          </a:p>
          <a:p>
            <a:r>
              <a:rPr lang="en-US" sz="1200" dirty="0" smtClean="0"/>
              <a:t> </a:t>
            </a:r>
          </a:p>
          <a:p>
            <a:pPr lvl="0"/>
            <a:r>
              <a:rPr lang="en-US" sz="1200" u="sng" dirty="0" smtClean="0"/>
              <a:t>Standard Loss (2.4%)</a:t>
            </a:r>
            <a:endParaRPr lang="en-US" sz="1200" dirty="0" smtClean="0"/>
          </a:p>
          <a:p>
            <a:r>
              <a:rPr lang="en-US" sz="1200" dirty="0" smtClean="0"/>
              <a:t>The standard loss (2.4%) is applied when we have insufficient information for the turbine model under consideration. </a:t>
            </a:r>
          </a:p>
          <a:p>
            <a:r>
              <a:rPr lang="en-US" sz="1200" dirty="0" smtClean="0"/>
              <a:t>It should be noted, we do not assume performance exceeds the advertised value at the project under consideration even if tests at other sites show performance above advertised values.  This is because the site under consideration may have turbulence, shear, or other conditions that cause performance to be worse than tests at other sites.  Over-performance of test turbines will be noted in the report, but credit will not be given in the report for over-performance of tests at other sites.  However, if the results provided ARE from the project site and turbine model under consideration, we would use the calculated loss value.  </a:t>
            </a:r>
          </a:p>
          <a:p>
            <a:r>
              <a:rPr lang="en-US" sz="1200" dirty="0" smtClean="0"/>
              <a:t> </a:t>
            </a:r>
          </a:p>
          <a:p>
            <a:r>
              <a:rPr lang="en-US" sz="1200" dirty="0" smtClean="0"/>
              <a:t>If the power curve loss using the above process shows a higher loss than the 2.4% default, the calculated power curve loss will be used.  The default loss value of 2.4% was the average of historical power curve tests results, so it is expected that occasionally power curve results will come in below this value.</a:t>
            </a:r>
          </a:p>
          <a:p>
            <a:r>
              <a:rPr lang="en-US" sz="1200" dirty="0" smtClean="0"/>
              <a:t> </a:t>
            </a:r>
          </a:p>
          <a:p>
            <a:r>
              <a:rPr lang="en-US" sz="1200" dirty="0" smtClean="0"/>
              <a:t> </a:t>
            </a:r>
          </a:p>
          <a:p>
            <a:r>
              <a:rPr lang="en-US" sz="1200" dirty="0" smtClean="0"/>
              <a:t> </a:t>
            </a:r>
          </a:p>
          <a:p>
            <a:r>
              <a:rPr lang="en-US" sz="1200" dirty="0" smtClean="0"/>
              <a:t>2012 </a:t>
            </a:r>
            <a:r>
              <a:rPr lang="en-US" sz="1200" dirty="0" err="1" smtClean="0"/>
              <a:t>Backcast</a:t>
            </a:r>
            <a:r>
              <a:rPr lang="en-US" sz="1200" dirty="0" smtClean="0"/>
              <a:t> Study: A Review and Calibration of AWS </a:t>
            </a:r>
            <a:r>
              <a:rPr lang="en-US" sz="1200" dirty="0" err="1" smtClean="0"/>
              <a:t>Truepower’s</a:t>
            </a:r>
            <a:r>
              <a:rPr lang="en-US" sz="1200" dirty="0" smtClean="0"/>
              <a:t> Energy Estimation Methods, AWS Truepower May 2012, Bernadett et. al.</a:t>
            </a:r>
          </a:p>
          <a:p>
            <a:r>
              <a:rPr lang="en-US" sz="1200" dirty="0" smtClean="0"/>
              <a:t>AWS Truepower Loss and Uncertainty Memorandum 22 Jun 2016.pdf</a:t>
            </a:r>
          </a:p>
          <a:p>
            <a:endParaRPr lang="en-US" sz="1200"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9</a:t>
            </a:fld>
            <a:endParaRPr lang="en-US" dirty="0"/>
          </a:p>
        </p:txBody>
      </p:sp>
    </p:spTree>
    <p:extLst>
      <p:ext uri="{BB962C8B-B14F-4D97-AF65-F5344CB8AC3E}">
        <p14:creationId xmlns:p14="http://schemas.microsoft.com/office/powerpoint/2010/main" val="3335704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A783-ED43-4910-8816-9AC1773AD203}" type="slidenum">
              <a:rPr lang="en-US" smtClean="0"/>
              <a:pPr/>
              <a:t>11</a:t>
            </a:fld>
            <a:endParaRPr lang="en-US" dirty="0"/>
          </a:p>
        </p:txBody>
      </p:sp>
    </p:spTree>
    <p:extLst>
      <p:ext uri="{BB962C8B-B14F-4D97-AF65-F5344CB8AC3E}">
        <p14:creationId xmlns:p14="http://schemas.microsoft.com/office/powerpoint/2010/main" val="846311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contactus@awstruepower.com"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Round Diagonal Corner Rectangle 13"/>
          <p:cNvSpPr/>
          <p:nvPr userDrawn="1"/>
        </p:nvSpPr>
        <p:spPr>
          <a:xfrm>
            <a:off x="626533" y="474138"/>
            <a:ext cx="8238067" cy="6104463"/>
          </a:xfrm>
          <a:prstGeom prst="round2DiagRect">
            <a:avLst>
              <a:gd name="adj1" fmla="val 7476"/>
              <a:gd name="adj2" fmla="val 0"/>
            </a:avLst>
          </a:prstGeom>
          <a:noFill/>
          <a:ln w="12700"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 Placeholder 4"/>
          <p:cNvSpPr>
            <a:spLocks noGrp="1"/>
          </p:cNvSpPr>
          <p:nvPr>
            <p:ph type="body" sz="quarter" idx="11" hasCustomPrompt="1"/>
          </p:nvPr>
        </p:nvSpPr>
        <p:spPr>
          <a:xfrm>
            <a:off x="5638802" y="3893363"/>
            <a:ext cx="3038475" cy="326523"/>
          </a:xfrm>
          <a:prstGeom prst="rect">
            <a:avLst/>
          </a:prstGeom>
        </p:spPr>
        <p:txBody>
          <a:bodyPr/>
          <a:lstStyle>
            <a:lvl1pPr marL="0" indent="0">
              <a:buNone/>
              <a:defRPr sz="1200" i="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Name of Presenter  1</a:t>
            </a:r>
          </a:p>
          <a:p>
            <a:pPr lvl="0"/>
            <a:endParaRPr lang="en-US" dirty="0" smtClean="0"/>
          </a:p>
        </p:txBody>
      </p:sp>
      <p:sp>
        <p:nvSpPr>
          <p:cNvPr id="17" name="Text Placeholder 4"/>
          <p:cNvSpPr>
            <a:spLocks noGrp="1"/>
          </p:cNvSpPr>
          <p:nvPr>
            <p:ph type="body" sz="quarter" idx="13" hasCustomPrompt="1"/>
          </p:nvPr>
        </p:nvSpPr>
        <p:spPr>
          <a:xfrm>
            <a:off x="5640293" y="4180353"/>
            <a:ext cx="3028300" cy="326523"/>
          </a:xfrm>
          <a:prstGeom prst="rect">
            <a:avLst/>
          </a:prstGeom>
        </p:spPr>
        <p:txBody>
          <a:bodyPr/>
          <a:lstStyle>
            <a:lvl1pPr marL="0" indent="0">
              <a:buNone/>
              <a:defRPr sz="1200" i="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of Presenter  1</a:t>
            </a:r>
          </a:p>
          <a:p>
            <a:pPr lvl="0"/>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4867" y="6091366"/>
            <a:ext cx="2379646" cy="458743"/>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43349" r="1" b="699"/>
          <a:stretch/>
        </p:blipFill>
        <p:spPr>
          <a:xfrm>
            <a:off x="2" y="82170"/>
            <a:ext cx="3865559" cy="6775831"/>
          </a:xfrm>
          <a:prstGeom prst="rect">
            <a:avLst/>
          </a:prstGeom>
        </p:spPr>
      </p:pic>
      <p:cxnSp>
        <p:nvCxnSpPr>
          <p:cNvPr id="9" name="Straight Connector 8"/>
          <p:cNvCxnSpPr/>
          <p:nvPr userDrawn="1"/>
        </p:nvCxnSpPr>
        <p:spPr>
          <a:xfrm>
            <a:off x="4653626" y="3356973"/>
            <a:ext cx="158642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ctrTitle" hasCustomPrompt="1"/>
          </p:nvPr>
        </p:nvSpPr>
        <p:spPr>
          <a:xfrm>
            <a:off x="4572002" y="1994574"/>
            <a:ext cx="4128571" cy="811975"/>
          </a:xfrm>
        </p:spPr>
        <p:txBody>
          <a:bodyPr>
            <a:normAutofit/>
          </a:bodyPr>
          <a:lstStyle>
            <a:lvl1pPr algn="l">
              <a:defRPr sz="2400" baseline="0">
                <a:solidFill>
                  <a:schemeClr val="tx1"/>
                </a:solidFill>
              </a:defRPr>
            </a:lvl1pPr>
          </a:lstStyle>
          <a:p>
            <a:r>
              <a:rPr lang="en-US" sz="2400" dirty="0" smtClean="0"/>
              <a:t>Click To Edit Master Title</a:t>
            </a:r>
            <a:endParaRPr lang="en-US" dirty="0"/>
          </a:p>
        </p:txBody>
      </p:sp>
      <p:sp>
        <p:nvSpPr>
          <p:cNvPr id="23" name="Subtitle 2"/>
          <p:cNvSpPr>
            <a:spLocks noGrp="1"/>
          </p:cNvSpPr>
          <p:nvPr>
            <p:ph type="subTitle" idx="1"/>
          </p:nvPr>
        </p:nvSpPr>
        <p:spPr>
          <a:xfrm>
            <a:off x="4583113" y="2819862"/>
            <a:ext cx="4117458" cy="487495"/>
          </a:xfrm>
        </p:spPr>
        <p:txBody>
          <a:bodyPr>
            <a:normAutofit/>
          </a:bodyPr>
          <a:lstStyle>
            <a:lvl1pPr marL="0" indent="0" algn="l">
              <a:buNone/>
              <a:defRPr sz="14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095742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5837236"/>
            <a:ext cx="8254999" cy="386939"/>
          </a:xfrm>
        </p:spPr>
        <p:txBody>
          <a:bodyPr anchor="b">
            <a:normAutofit/>
          </a:bodyPr>
          <a:lstStyle>
            <a:lvl1pPr algn="l">
              <a:defRPr sz="1400" b="0">
                <a:latin typeface="+mn-lt"/>
              </a:defRPr>
            </a:lvl1pPr>
          </a:lstStyle>
          <a:p>
            <a:r>
              <a:rPr lang="en-US" dirty="0" smtClean="0"/>
              <a:t>Click to edit title </a:t>
            </a:r>
            <a:endParaRPr lang="en-US" dirty="0"/>
          </a:p>
        </p:txBody>
      </p:sp>
      <p:sp>
        <p:nvSpPr>
          <p:cNvPr id="8" name="Rectangle 7"/>
          <p:cNvSpPr/>
          <p:nvPr userDrawn="1"/>
        </p:nvSpPr>
        <p:spPr>
          <a:xfrm>
            <a:off x="0" y="0"/>
            <a:ext cx="9144000" cy="321733"/>
          </a:xfrm>
          <a:prstGeom prst="rect">
            <a:avLst/>
          </a:prstGeom>
          <a:solidFill>
            <a:srgbClr val="E0AD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Content Placeholder 5"/>
          <p:cNvSpPr>
            <a:spLocks noGrp="1"/>
          </p:cNvSpPr>
          <p:nvPr>
            <p:ph sz="quarter" idx="4" hasCustomPrompt="1"/>
          </p:nvPr>
        </p:nvSpPr>
        <p:spPr>
          <a:xfrm>
            <a:off x="457204" y="612775"/>
            <a:ext cx="8254995" cy="5102227"/>
          </a:xfrm>
        </p:spPr>
        <p:txBody>
          <a:bodyPr/>
          <a:lstStyle>
            <a:lvl1pPr>
              <a:defRPr sz="2200" baseline="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smtClean="0"/>
              <a:t>Click to add graph, chart, or photo</a:t>
            </a:r>
          </a:p>
        </p:txBody>
      </p:sp>
      <p:sp>
        <p:nvSpPr>
          <p:cNvPr id="13" name="Footer Placeholder 4"/>
          <p:cNvSpPr>
            <a:spLocks noGrp="1"/>
          </p:cNvSpPr>
          <p:nvPr>
            <p:ph type="ftr" sz="quarter" idx="3"/>
          </p:nvPr>
        </p:nvSpPr>
        <p:spPr>
          <a:xfrm>
            <a:off x="457200" y="6411434"/>
            <a:ext cx="8686800" cy="446567"/>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AWS Truepower, LLC ©2016</a:t>
            </a:r>
            <a:endParaRPr lang="en-US" dirty="0"/>
          </a:p>
        </p:txBody>
      </p:sp>
      <p:sp>
        <p:nvSpPr>
          <p:cNvPr id="14" name="Slide Number Placeholder 5"/>
          <p:cNvSpPr>
            <a:spLocks noGrp="1"/>
          </p:cNvSpPr>
          <p:nvPr>
            <p:ph type="sldNum" sz="quarter" idx="10"/>
          </p:nvPr>
        </p:nvSpPr>
        <p:spPr>
          <a:xfrm>
            <a:off x="0" y="6411435"/>
            <a:ext cx="45720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fld id="{4BF098A5-FBF5-4B8F-A182-52BCBEF76EC8}"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6285035"/>
            <a:ext cx="358967" cy="358967"/>
          </a:xfrm>
          <a:prstGeom prst="rect">
            <a:avLst/>
          </a:prstGeom>
        </p:spPr>
      </p:pic>
    </p:spTree>
    <p:extLst>
      <p:ext uri="{BB962C8B-B14F-4D97-AF65-F5344CB8AC3E}">
        <p14:creationId xmlns:p14="http://schemas.microsoft.com/office/powerpoint/2010/main" val="1591383557"/>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5819" y="2613906"/>
            <a:ext cx="4155107" cy="1351671"/>
          </a:xfrm>
        </p:spPr>
        <p:txBody>
          <a:bodyPr anchor="t">
            <a:noAutofit/>
          </a:bodyPr>
          <a:lstStyle>
            <a:lvl1pPr algn="l">
              <a:defRPr sz="2400" b="0" cap="none" baseline="0">
                <a:solidFill>
                  <a:schemeClr val="tx1"/>
                </a:solidFill>
              </a:defRPr>
            </a:lvl1pPr>
          </a:lstStyle>
          <a:p>
            <a:r>
              <a:rPr lang="en-US" dirty="0" smtClean="0"/>
              <a:t>Transition Slide</a:t>
            </a:r>
            <a:endParaRPr lang="en-US" dirty="0"/>
          </a:p>
        </p:txBody>
      </p:sp>
      <p:sp>
        <p:nvSpPr>
          <p:cNvPr id="17" name="Rectangle 16"/>
          <p:cNvSpPr/>
          <p:nvPr userDrawn="1"/>
        </p:nvSpPr>
        <p:spPr>
          <a:xfrm>
            <a:off x="2" y="6629400"/>
            <a:ext cx="9151637" cy="228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37549"/>
          <a:stretch/>
        </p:blipFill>
        <p:spPr>
          <a:xfrm>
            <a:off x="-6" y="156069"/>
            <a:ext cx="3965264" cy="6349505"/>
          </a:xfrm>
          <a:prstGeom prst="rect">
            <a:avLst/>
          </a:prstGeom>
        </p:spPr>
      </p:pic>
    </p:spTree>
    <p:extLst>
      <p:ext uri="{BB962C8B-B14F-4D97-AF65-F5344CB8AC3E}">
        <p14:creationId xmlns:p14="http://schemas.microsoft.com/office/powerpoint/2010/main" val="31416892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1386" y="1872867"/>
            <a:ext cx="4134964" cy="561360"/>
          </a:xfrm>
        </p:spPr>
        <p:txBody>
          <a:bodyPr anchor="t">
            <a:normAutofit/>
          </a:bodyPr>
          <a:lstStyle>
            <a:lvl1pPr algn="l">
              <a:defRPr sz="2400" b="0" cap="none" baseline="0"/>
            </a:lvl1pPr>
          </a:lstStyle>
          <a:p>
            <a:r>
              <a:rPr lang="en-US" dirty="0" smtClean="0"/>
              <a:t>Closing Slide Message</a:t>
            </a:r>
            <a:endParaRPr lang="en-US"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4991" y="5212435"/>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4"/>
          <p:cNvSpPr>
            <a:spLocks noGrp="1"/>
          </p:cNvSpPr>
          <p:nvPr>
            <p:ph type="body" sz="quarter" idx="11" hasCustomPrompt="1"/>
          </p:nvPr>
        </p:nvSpPr>
        <p:spPr>
          <a:xfrm>
            <a:off x="1952625" y="2822825"/>
            <a:ext cx="2743200" cy="326523"/>
          </a:xfrm>
          <a:prstGeom prst="rect">
            <a:avLst/>
          </a:prstGeom>
        </p:spPr>
        <p:txBody>
          <a:bodyPr/>
          <a:lstStyle>
            <a:lvl1pPr marL="0" indent="0">
              <a:buNone/>
              <a:defRPr sz="1400" i="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Name of Presenter  1</a:t>
            </a:r>
          </a:p>
          <a:p>
            <a:pPr lvl="0"/>
            <a:endParaRPr lang="en-US" dirty="0" smtClean="0"/>
          </a:p>
        </p:txBody>
      </p:sp>
      <p:sp>
        <p:nvSpPr>
          <p:cNvPr id="10" name="Text Placeholder 4"/>
          <p:cNvSpPr>
            <a:spLocks noGrp="1"/>
          </p:cNvSpPr>
          <p:nvPr>
            <p:ph type="body" sz="quarter" idx="13" hasCustomPrompt="1"/>
          </p:nvPr>
        </p:nvSpPr>
        <p:spPr>
          <a:xfrm>
            <a:off x="1952625" y="3151472"/>
            <a:ext cx="2743200" cy="326523"/>
          </a:xfrm>
          <a:prstGeom prst="rect">
            <a:avLst/>
          </a:prstGeom>
        </p:spPr>
        <p:txBody>
          <a:bodyPr/>
          <a:lstStyle>
            <a:lvl1pPr marL="0" indent="0">
              <a:buNone/>
              <a:defRPr sz="14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of Presenter  1</a:t>
            </a:r>
          </a:p>
          <a:p>
            <a:pPr lvl="0"/>
            <a:endParaRPr lang="en-US" dirty="0" smtClean="0"/>
          </a:p>
        </p:txBody>
      </p:sp>
      <p:sp>
        <p:nvSpPr>
          <p:cNvPr id="11" name="TextBox 10"/>
          <p:cNvSpPr txBox="1"/>
          <p:nvPr userDrawn="1"/>
        </p:nvSpPr>
        <p:spPr>
          <a:xfrm>
            <a:off x="843804" y="5864429"/>
            <a:ext cx="5690346" cy="307777"/>
          </a:xfrm>
          <a:prstGeom prst="rect">
            <a:avLst/>
          </a:prstGeom>
          <a:noFill/>
        </p:spPr>
        <p:txBody>
          <a:bodyPr wrap="square" rtlCol="0">
            <a:spAutoFit/>
          </a:bodyPr>
          <a:lstStyle/>
          <a:p>
            <a:pPr algn="ctr"/>
            <a:r>
              <a:rPr lang="en-US" sz="1400" dirty="0" smtClean="0"/>
              <a:t>+1-518-213-0044  |  </a:t>
            </a:r>
            <a:r>
              <a:rPr lang="en-US" sz="1400" dirty="0" smtClean="0">
                <a:hlinkClick r:id="rId3"/>
              </a:rPr>
              <a:t>contactus@awstruepower.com</a:t>
            </a:r>
            <a:r>
              <a:rPr lang="en-US" sz="1400" dirty="0" smtClean="0"/>
              <a:t>  | awstruepower.com</a:t>
            </a:r>
            <a:endParaRPr lang="en-US" sz="1400" dirty="0"/>
          </a:p>
        </p:txBody>
      </p:sp>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2158" t="1" r="49222" b="-1116"/>
          <a:stretch/>
        </p:blipFill>
        <p:spPr>
          <a:xfrm>
            <a:off x="5600701" y="61190"/>
            <a:ext cx="3543301" cy="6768236"/>
          </a:xfrm>
          <a:prstGeom prst="rect">
            <a:avLst/>
          </a:prstGeom>
        </p:spPr>
      </p:pic>
    </p:spTree>
    <p:extLst>
      <p:ext uri="{BB962C8B-B14F-4D97-AF65-F5344CB8AC3E}">
        <p14:creationId xmlns:p14="http://schemas.microsoft.com/office/powerpoint/2010/main" val="42901946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Content Placeholder 3"/>
          <p:cNvSpPr>
            <a:spLocks noGrp="1"/>
          </p:cNvSpPr>
          <p:nvPr>
            <p:ph sz="half" idx="2"/>
          </p:nvPr>
        </p:nvSpPr>
        <p:spPr>
          <a:xfrm>
            <a:off x="457200" y="1705307"/>
            <a:ext cx="8229600" cy="4430382"/>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293210"/>
            <a:ext cx="358967" cy="358967"/>
          </a:xfrm>
          <a:prstGeom prst="rect">
            <a:avLst/>
          </a:prstGeom>
        </p:spPr>
      </p:pic>
      <p:sp>
        <p:nvSpPr>
          <p:cNvPr id="11" name="Title 10"/>
          <p:cNvSpPr>
            <a:spLocks noGrp="1"/>
          </p:cNvSpPr>
          <p:nvPr>
            <p:ph type="title" hasCustomPrompt="1"/>
          </p:nvPr>
        </p:nvSpPr>
        <p:spPr>
          <a:xfrm>
            <a:off x="457200" y="137595"/>
            <a:ext cx="8229600" cy="727113"/>
          </a:xfrm>
        </p:spPr>
        <p:txBody>
          <a:bodyPr/>
          <a:lstStyle/>
          <a:p>
            <a:r>
              <a:rPr lang="en-US" dirty="0" smtClean="0"/>
              <a:t>Click To Edit Master Title Style</a:t>
            </a:r>
            <a:endParaRPr lang="en-US" dirty="0"/>
          </a:p>
        </p:txBody>
      </p:sp>
      <p:sp>
        <p:nvSpPr>
          <p:cNvPr id="14" name="Rectangle 13"/>
          <p:cNvSpPr/>
          <p:nvPr userDrawn="1"/>
        </p:nvSpPr>
        <p:spPr>
          <a:xfrm>
            <a:off x="-1340" y="6399723"/>
            <a:ext cx="457200" cy="457200"/>
          </a:xfrm>
          <a:prstGeom prst="rect">
            <a:avLst/>
          </a:prstGeom>
          <a:solidFill>
            <a:srgbClr val="003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BF098A5-FBF5-4B8F-A182-52BCBEF76EC8}" type="slidenum">
              <a:rPr lang="en-US" sz="950" smtClean="0"/>
              <a:pPr algn="ctr"/>
              <a:t>‹#›</a:t>
            </a:fld>
            <a:endParaRPr lang="en-US" sz="950" dirty="0"/>
          </a:p>
        </p:txBody>
      </p:sp>
      <p:sp>
        <p:nvSpPr>
          <p:cNvPr id="9" name="Rectangle 8"/>
          <p:cNvSpPr/>
          <p:nvPr userDrawn="1"/>
        </p:nvSpPr>
        <p:spPr>
          <a:xfrm>
            <a:off x="455693" y="6400800"/>
            <a:ext cx="8695944"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userDrawn="1"/>
        </p:nvCxnSpPr>
        <p:spPr>
          <a:xfrm>
            <a:off x="0" y="864707"/>
            <a:ext cx="9144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2" y="6508210"/>
            <a:ext cx="2915193" cy="238527"/>
          </a:xfrm>
          <a:prstGeom prst="rect">
            <a:avLst/>
          </a:prstGeom>
          <a:noFill/>
        </p:spPr>
        <p:txBody>
          <a:bodyPr wrap="square" rtlCol="0">
            <a:spAutoFit/>
          </a:bodyPr>
          <a:lstStyle/>
          <a:p>
            <a:r>
              <a:rPr lang="en-US" sz="950" dirty="0" smtClean="0">
                <a:solidFill>
                  <a:schemeClr val="bg1"/>
                </a:solidFill>
              </a:rPr>
              <a:t>AWS Truepower, LLC. © 2016</a:t>
            </a:r>
            <a:endParaRPr lang="en-US" sz="950" dirty="0">
              <a:solidFill>
                <a:schemeClr val="bg1"/>
              </a:solidFill>
            </a:endParaRPr>
          </a:p>
        </p:txBody>
      </p:sp>
      <p:sp>
        <p:nvSpPr>
          <p:cNvPr id="10" name="Text Placeholder 2"/>
          <p:cNvSpPr>
            <a:spLocks noGrp="1"/>
          </p:cNvSpPr>
          <p:nvPr>
            <p:ph type="body" idx="1"/>
          </p:nvPr>
        </p:nvSpPr>
        <p:spPr>
          <a:xfrm>
            <a:off x="457200" y="1225485"/>
            <a:ext cx="8229600"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62155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Content Placeholder 3"/>
          <p:cNvSpPr>
            <a:spLocks noGrp="1"/>
          </p:cNvSpPr>
          <p:nvPr>
            <p:ph sz="half" idx="2"/>
          </p:nvPr>
        </p:nvSpPr>
        <p:spPr>
          <a:xfrm>
            <a:off x="457201" y="1643605"/>
            <a:ext cx="4010025" cy="448256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293210"/>
            <a:ext cx="358967" cy="358967"/>
          </a:xfrm>
          <a:prstGeom prst="rect">
            <a:avLst/>
          </a:prstGeom>
        </p:spPr>
      </p:pic>
      <p:sp>
        <p:nvSpPr>
          <p:cNvPr id="11" name="Title 10"/>
          <p:cNvSpPr>
            <a:spLocks noGrp="1"/>
          </p:cNvSpPr>
          <p:nvPr>
            <p:ph type="title" hasCustomPrompt="1"/>
          </p:nvPr>
        </p:nvSpPr>
        <p:spPr>
          <a:xfrm>
            <a:off x="457200" y="137595"/>
            <a:ext cx="8229600" cy="727113"/>
          </a:xfrm>
        </p:spPr>
        <p:txBody>
          <a:bodyPr/>
          <a:lstStyle/>
          <a:p>
            <a:r>
              <a:rPr lang="en-US" dirty="0" smtClean="0"/>
              <a:t>Click To Edit Master Title Style</a:t>
            </a:r>
            <a:endParaRPr lang="en-US" dirty="0"/>
          </a:p>
        </p:txBody>
      </p:sp>
      <p:sp>
        <p:nvSpPr>
          <p:cNvPr id="14" name="Rectangle 13"/>
          <p:cNvSpPr/>
          <p:nvPr userDrawn="1"/>
        </p:nvSpPr>
        <p:spPr>
          <a:xfrm>
            <a:off x="-1340" y="6399723"/>
            <a:ext cx="457200" cy="457200"/>
          </a:xfrm>
          <a:prstGeom prst="rect">
            <a:avLst/>
          </a:prstGeom>
          <a:solidFill>
            <a:srgbClr val="003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BF098A5-FBF5-4B8F-A182-52BCBEF76EC8}" type="slidenum">
              <a:rPr lang="en-US" sz="950" smtClean="0"/>
              <a:pPr algn="ctr"/>
              <a:t>‹#›</a:t>
            </a:fld>
            <a:endParaRPr lang="en-US" sz="950" dirty="0"/>
          </a:p>
        </p:txBody>
      </p:sp>
      <p:sp>
        <p:nvSpPr>
          <p:cNvPr id="9" name="Rectangle 8"/>
          <p:cNvSpPr/>
          <p:nvPr userDrawn="1"/>
        </p:nvSpPr>
        <p:spPr>
          <a:xfrm>
            <a:off x="455693" y="6400800"/>
            <a:ext cx="8695944"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457202" y="6508210"/>
            <a:ext cx="2915193" cy="238527"/>
          </a:xfrm>
          <a:prstGeom prst="rect">
            <a:avLst/>
          </a:prstGeom>
          <a:noFill/>
        </p:spPr>
        <p:txBody>
          <a:bodyPr wrap="square" rtlCol="0">
            <a:spAutoFit/>
          </a:bodyPr>
          <a:lstStyle/>
          <a:p>
            <a:r>
              <a:rPr lang="en-US" sz="950" dirty="0" smtClean="0">
                <a:solidFill>
                  <a:schemeClr val="bg1"/>
                </a:solidFill>
              </a:rPr>
              <a:t>AWS Truepower, LLC. © 2016</a:t>
            </a:r>
            <a:endParaRPr lang="en-US" sz="950" dirty="0">
              <a:solidFill>
                <a:schemeClr val="bg1"/>
              </a:solidFill>
            </a:endParaRPr>
          </a:p>
        </p:txBody>
      </p:sp>
      <p:sp>
        <p:nvSpPr>
          <p:cNvPr id="10" name="Text Placeholder 2"/>
          <p:cNvSpPr>
            <a:spLocks noGrp="1"/>
          </p:cNvSpPr>
          <p:nvPr>
            <p:ph type="body" idx="1"/>
          </p:nvPr>
        </p:nvSpPr>
        <p:spPr>
          <a:xfrm>
            <a:off x="457200" y="1162910"/>
            <a:ext cx="4010026"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3"/>
          <p:cNvSpPr>
            <a:spLocks noGrp="1"/>
          </p:cNvSpPr>
          <p:nvPr>
            <p:ph sz="half" idx="10"/>
          </p:nvPr>
        </p:nvSpPr>
        <p:spPr>
          <a:xfrm>
            <a:off x="4685173" y="1643605"/>
            <a:ext cx="4010025" cy="448256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1"/>
          </p:nvPr>
        </p:nvSpPr>
        <p:spPr>
          <a:xfrm>
            <a:off x="4685172" y="1162910"/>
            <a:ext cx="4010026"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4956240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Title 10"/>
          <p:cNvSpPr>
            <a:spLocks noGrp="1"/>
          </p:cNvSpPr>
          <p:nvPr>
            <p:ph type="title" hasCustomPrompt="1"/>
          </p:nvPr>
        </p:nvSpPr>
        <p:spPr>
          <a:xfrm>
            <a:off x="457202" y="137595"/>
            <a:ext cx="3895725" cy="727113"/>
          </a:xfrm>
        </p:spPr>
        <p:txBody>
          <a:bodyPr/>
          <a:lstStyle/>
          <a:p>
            <a:r>
              <a:rPr lang="en-US" dirty="0" smtClean="0"/>
              <a:t>Click To Edit Master Title Style</a:t>
            </a:r>
            <a:endParaRPr lang="en-US" dirty="0"/>
          </a:p>
        </p:txBody>
      </p:sp>
      <p:sp>
        <p:nvSpPr>
          <p:cNvPr id="8" name="Content Placeholder 3"/>
          <p:cNvSpPr>
            <a:spLocks noGrp="1"/>
          </p:cNvSpPr>
          <p:nvPr>
            <p:ph sz="half" idx="2"/>
          </p:nvPr>
        </p:nvSpPr>
        <p:spPr>
          <a:xfrm>
            <a:off x="457202" y="1152526"/>
            <a:ext cx="3895725" cy="497363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Footer Placeholder 4"/>
          <p:cNvSpPr>
            <a:spLocks noGrp="1"/>
          </p:cNvSpPr>
          <p:nvPr>
            <p:ph type="ftr" sz="quarter" idx="3"/>
          </p:nvPr>
        </p:nvSpPr>
        <p:spPr>
          <a:xfrm>
            <a:off x="457200" y="6411434"/>
            <a:ext cx="8686800" cy="446567"/>
          </a:xfrm>
          <a:prstGeom prst="rect">
            <a:avLst/>
          </a:prstGeom>
        </p:spPr>
        <p:txBody>
          <a:bodyPr vert="horz" lIns="91440" tIns="45720" rIns="91440" bIns="45720" rtlCol="0" anchor="ctr"/>
          <a:lstStyle>
            <a:lvl1pPr algn="l">
              <a:defRPr sz="900">
                <a:solidFill>
                  <a:schemeClr val="tx1"/>
                </a:solidFill>
              </a:defRPr>
            </a:lvl1pPr>
          </a:lstStyle>
          <a:p>
            <a:r>
              <a:rPr lang="en-US" dirty="0" smtClean="0"/>
              <a:t>AWS Truepower, LLC ©2016</a:t>
            </a:r>
            <a:endParaRPr lang="en-US" dirty="0"/>
          </a:p>
        </p:txBody>
      </p:sp>
      <p:sp>
        <p:nvSpPr>
          <p:cNvPr id="2" name="Oval 1"/>
          <p:cNvSpPr/>
          <p:nvPr userDrawn="1"/>
        </p:nvSpPr>
        <p:spPr>
          <a:xfrm>
            <a:off x="66675" y="6477001"/>
            <a:ext cx="323850" cy="323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a:spLocks noGrp="1"/>
          </p:cNvSpPr>
          <p:nvPr>
            <p:ph type="sldNum" sz="quarter" idx="4"/>
          </p:nvPr>
        </p:nvSpPr>
        <p:spPr>
          <a:xfrm>
            <a:off x="0" y="6411435"/>
            <a:ext cx="457200" cy="457200"/>
          </a:xfrm>
          <a:prstGeom prst="rect">
            <a:avLst/>
          </a:prstGeom>
        </p:spPr>
        <p:txBody>
          <a:bodyPr vert="horz" lIns="91440" tIns="45720" rIns="91440" bIns="45720" rtlCol="0" anchor="ctr"/>
          <a:lstStyle>
            <a:lvl1pPr algn="ctr">
              <a:defRPr sz="900">
                <a:solidFill>
                  <a:schemeClr val="bg1"/>
                </a:solidFill>
              </a:defRPr>
            </a:lvl1pPr>
          </a:lstStyle>
          <a:p>
            <a:fld id="{4BF098A5-FBF5-4B8F-A182-52BCBEF76EC8}" type="slidenum">
              <a:rPr lang="en-US" smtClean="0"/>
              <a:pPr/>
              <a:t>‹#›</a:t>
            </a:fld>
            <a:endParaRPr lang="en-US"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50000"/>
          <a:stretch/>
        </p:blipFill>
        <p:spPr>
          <a:xfrm>
            <a:off x="4577947" y="0"/>
            <a:ext cx="4566055" cy="6858000"/>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50000"/>
          <a:stretch/>
        </p:blipFill>
        <p:spPr>
          <a:xfrm>
            <a:off x="4572000" y="0"/>
            <a:ext cx="4566055" cy="6858000"/>
          </a:xfrm>
          <a:prstGeom prst="rect">
            <a:avLst/>
          </a:prstGeom>
        </p:spPr>
      </p:pic>
    </p:spTree>
    <p:extLst>
      <p:ext uri="{BB962C8B-B14F-4D97-AF65-F5344CB8AC3E}">
        <p14:creationId xmlns:p14="http://schemas.microsoft.com/office/powerpoint/2010/main" val="1235919069"/>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5819" y="2613906"/>
            <a:ext cx="4155107" cy="1351671"/>
          </a:xfrm>
        </p:spPr>
        <p:txBody>
          <a:bodyPr anchor="t">
            <a:noAutofit/>
          </a:bodyPr>
          <a:lstStyle>
            <a:lvl1pPr algn="l">
              <a:defRPr sz="2400" b="0" cap="none" baseline="0">
                <a:solidFill>
                  <a:schemeClr val="tx1"/>
                </a:solidFill>
              </a:defRPr>
            </a:lvl1pPr>
          </a:lstStyle>
          <a:p>
            <a:r>
              <a:rPr lang="en-US" dirty="0" smtClean="0"/>
              <a:t>Transition Slide</a:t>
            </a:r>
            <a:endParaRPr lang="en-US" dirty="0"/>
          </a:p>
        </p:txBody>
      </p:sp>
      <p:sp>
        <p:nvSpPr>
          <p:cNvPr id="17" name="Rectangle 16"/>
          <p:cNvSpPr/>
          <p:nvPr userDrawn="1"/>
        </p:nvSpPr>
        <p:spPr>
          <a:xfrm>
            <a:off x="2" y="6629400"/>
            <a:ext cx="9151637"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37549"/>
          <a:stretch/>
        </p:blipFill>
        <p:spPr>
          <a:xfrm>
            <a:off x="-6" y="156069"/>
            <a:ext cx="3965264" cy="6349505"/>
          </a:xfrm>
          <a:prstGeom prst="rect">
            <a:avLst/>
          </a:prstGeom>
        </p:spPr>
      </p:pic>
    </p:spTree>
    <p:extLst>
      <p:ext uri="{BB962C8B-B14F-4D97-AF65-F5344CB8AC3E}">
        <p14:creationId xmlns:p14="http://schemas.microsoft.com/office/powerpoint/2010/main" val="8166877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5837236"/>
            <a:ext cx="8254999" cy="386939"/>
          </a:xfrm>
        </p:spPr>
        <p:txBody>
          <a:bodyPr anchor="b">
            <a:normAutofit/>
          </a:bodyPr>
          <a:lstStyle>
            <a:lvl1pPr algn="l">
              <a:defRPr sz="1400" b="0">
                <a:latin typeface="+mn-lt"/>
              </a:defRPr>
            </a:lvl1pPr>
          </a:lstStyle>
          <a:p>
            <a:r>
              <a:rPr lang="en-US" dirty="0" smtClean="0"/>
              <a:t>Click to edit title </a:t>
            </a:r>
            <a:endParaRPr lang="en-US" dirty="0"/>
          </a:p>
        </p:txBody>
      </p:sp>
      <p:sp>
        <p:nvSpPr>
          <p:cNvPr id="8" name="Rectangle 7"/>
          <p:cNvSpPr/>
          <p:nvPr userDrawn="1"/>
        </p:nvSpPr>
        <p:spPr>
          <a:xfrm>
            <a:off x="0" y="0"/>
            <a:ext cx="9144000" cy="32173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Content Placeholder 5"/>
          <p:cNvSpPr>
            <a:spLocks noGrp="1"/>
          </p:cNvSpPr>
          <p:nvPr>
            <p:ph sz="quarter" idx="4" hasCustomPrompt="1"/>
          </p:nvPr>
        </p:nvSpPr>
        <p:spPr>
          <a:xfrm>
            <a:off x="457204" y="612775"/>
            <a:ext cx="8254995" cy="5102227"/>
          </a:xfrm>
        </p:spPr>
        <p:txBody>
          <a:bodyPr/>
          <a:lstStyle>
            <a:lvl1pPr>
              <a:defRPr sz="2200" baseline="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smtClean="0"/>
              <a:t>Click to add graph, chart, or photo</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6285035"/>
            <a:ext cx="358967" cy="358967"/>
          </a:xfrm>
          <a:prstGeom prst="rect">
            <a:avLst/>
          </a:prstGeom>
        </p:spPr>
      </p:pic>
      <p:sp>
        <p:nvSpPr>
          <p:cNvPr id="11" name="Slide Number Placeholder 3"/>
          <p:cNvSpPr>
            <a:spLocks noGrp="1"/>
          </p:cNvSpPr>
          <p:nvPr>
            <p:ph type="sldNum" sz="quarter" idx="11"/>
          </p:nvPr>
        </p:nvSpPr>
        <p:spPr>
          <a:xfrm>
            <a:off x="0" y="6411435"/>
            <a:ext cx="457200" cy="457200"/>
          </a:xfrm>
        </p:spPr>
        <p:txBody>
          <a:bodyPr/>
          <a:lstStyle/>
          <a:p>
            <a:fld id="{4BF098A5-FBF5-4B8F-A182-52BCBEF76EC8}" type="slidenum">
              <a:rPr lang="en-US" smtClean="0"/>
              <a:pPr/>
              <a:t>‹#›</a:t>
            </a:fld>
            <a:endParaRPr lang="en-US" dirty="0"/>
          </a:p>
        </p:txBody>
      </p:sp>
      <p:sp>
        <p:nvSpPr>
          <p:cNvPr id="10" name="Footer Placeholder 2"/>
          <p:cNvSpPr>
            <a:spLocks noGrp="1"/>
          </p:cNvSpPr>
          <p:nvPr>
            <p:ph type="ftr" sz="quarter" idx="10"/>
          </p:nvPr>
        </p:nvSpPr>
        <p:spPr>
          <a:xfrm>
            <a:off x="457200" y="6411434"/>
            <a:ext cx="8686800" cy="446567"/>
          </a:xfrm>
        </p:spPr>
        <p:txBody>
          <a:bodyPr/>
          <a:lstStyle/>
          <a:p>
            <a:r>
              <a:rPr lang="en-US" dirty="0" smtClean="0"/>
              <a:t>AWS Truepower, LLC ©2016</a:t>
            </a:r>
            <a:endParaRPr lang="en-US" dirty="0"/>
          </a:p>
        </p:txBody>
      </p:sp>
    </p:spTree>
    <p:extLst>
      <p:ext uri="{BB962C8B-B14F-4D97-AF65-F5344CB8AC3E}">
        <p14:creationId xmlns:p14="http://schemas.microsoft.com/office/powerpoint/2010/main" val="4003314232"/>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293210"/>
            <a:ext cx="358967" cy="358967"/>
          </a:xfrm>
          <a:prstGeom prst="rect">
            <a:avLst/>
          </a:prstGeom>
        </p:spPr>
      </p:pic>
      <p:sp>
        <p:nvSpPr>
          <p:cNvPr id="11" name="Title 10"/>
          <p:cNvSpPr>
            <a:spLocks noGrp="1"/>
          </p:cNvSpPr>
          <p:nvPr>
            <p:ph type="title" hasCustomPrompt="1"/>
          </p:nvPr>
        </p:nvSpPr>
        <p:spPr>
          <a:xfrm>
            <a:off x="457200" y="137595"/>
            <a:ext cx="8229600" cy="727113"/>
          </a:xfrm>
        </p:spPr>
        <p:txBody>
          <a:bodyPr/>
          <a:lstStyle/>
          <a:p>
            <a:r>
              <a:rPr lang="en-US" dirty="0" smtClean="0"/>
              <a:t>Click To Edit Master Title Style</a:t>
            </a:r>
            <a:endParaRPr lang="en-US" dirty="0"/>
          </a:p>
        </p:txBody>
      </p:sp>
      <p:sp>
        <p:nvSpPr>
          <p:cNvPr id="14" name="Rectangle 13"/>
          <p:cNvSpPr/>
          <p:nvPr userDrawn="1"/>
        </p:nvSpPr>
        <p:spPr>
          <a:xfrm>
            <a:off x="-1340" y="6399723"/>
            <a:ext cx="457200"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BF098A5-FBF5-4B8F-A182-52BCBEF76EC8}" type="slidenum">
              <a:rPr lang="en-US" sz="950" smtClean="0">
                <a:solidFill>
                  <a:schemeClr val="tx1"/>
                </a:solidFill>
              </a:rPr>
              <a:pPr algn="ctr"/>
              <a:t>‹#›</a:t>
            </a:fld>
            <a:endParaRPr lang="en-US" sz="950" dirty="0">
              <a:solidFill>
                <a:schemeClr val="tx1"/>
              </a:solidFill>
            </a:endParaRPr>
          </a:p>
        </p:txBody>
      </p:sp>
      <p:sp>
        <p:nvSpPr>
          <p:cNvPr id="9" name="Rectangle 8"/>
          <p:cNvSpPr/>
          <p:nvPr userDrawn="1"/>
        </p:nvSpPr>
        <p:spPr>
          <a:xfrm>
            <a:off x="455693" y="6400800"/>
            <a:ext cx="8695944" cy="457200"/>
          </a:xfrm>
          <a:prstGeom prst="rect">
            <a:avLst/>
          </a:prstGeom>
          <a:solidFill>
            <a:srgbClr val="E0AD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userDrawn="1"/>
        </p:nvCxnSpPr>
        <p:spPr>
          <a:xfrm>
            <a:off x="0" y="864707"/>
            <a:ext cx="9144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2" y="6508210"/>
            <a:ext cx="2915193" cy="238527"/>
          </a:xfrm>
          <a:prstGeom prst="rect">
            <a:avLst/>
          </a:prstGeom>
          <a:noFill/>
        </p:spPr>
        <p:txBody>
          <a:bodyPr wrap="square" rtlCol="0">
            <a:spAutoFit/>
          </a:bodyPr>
          <a:lstStyle/>
          <a:p>
            <a:r>
              <a:rPr lang="en-US" sz="950" dirty="0" smtClean="0">
                <a:solidFill>
                  <a:schemeClr val="tx1"/>
                </a:solidFill>
              </a:rPr>
              <a:t>AWS Truepower, LLC. © 2016</a:t>
            </a:r>
            <a:endParaRPr lang="en-US" sz="950" dirty="0">
              <a:solidFill>
                <a:schemeClr val="tx1"/>
              </a:solidFill>
            </a:endParaRPr>
          </a:p>
        </p:txBody>
      </p:sp>
      <p:sp>
        <p:nvSpPr>
          <p:cNvPr id="10" name="Content Placeholder 3"/>
          <p:cNvSpPr>
            <a:spLocks noGrp="1"/>
          </p:cNvSpPr>
          <p:nvPr>
            <p:ph sz="half" idx="2"/>
          </p:nvPr>
        </p:nvSpPr>
        <p:spPr>
          <a:xfrm>
            <a:off x="457200" y="1706180"/>
            <a:ext cx="8229600" cy="450570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
          </p:nvPr>
        </p:nvSpPr>
        <p:spPr>
          <a:xfrm>
            <a:off x="457200" y="1225485"/>
            <a:ext cx="8229600"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524263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4140" y="293210"/>
            <a:ext cx="358967" cy="358967"/>
          </a:xfrm>
          <a:prstGeom prst="rect">
            <a:avLst/>
          </a:prstGeom>
        </p:spPr>
      </p:pic>
      <p:sp>
        <p:nvSpPr>
          <p:cNvPr id="11" name="Title 10"/>
          <p:cNvSpPr>
            <a:spLocks noGrp="1"/>
          </p:cNvSpPr>
          <p:nvPr>
            <p:ph type="title" hasCustomPrompt="1"/>
          </p:nvPr>
        </p:nvSpPr>
        <p:spPr>
          <a:xfrm>
            <a:off x="457200" y="137595"/>
            <a:ext cx="8229600" cy="727113"/>
          </a:xfrm>
        </p:spPr>
        <p:txBody>
          <a:bodyPr/>
          <a:lstStyle/>
          <a:p>
            <a:r>
              <a:rPr lang="en-US" dirty="0" smtClean="0"/>
              <a:t>Click To Edit Master Title Style</a:t>
            </a:r>
            <a:endParaRPr lang="en-US" dirty="0"/>
          </a:p>
        </p:txBody>
      </p:sp>
      <p:sp>
        <p:nvSpPr>
          <p:cNvPr id="14" name="Rectangle 13"/>
          <p:cNvSpPr/>
          <p:nvPr userDrawn="1"/>
        </p:nvSpPr>
        <p:spPr>
          <a:xfrm>
            <a:off x="-1340" y="6399723"/>
            <a:ext cx="457200"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BF098A5-FBF5-4B8F-A182-52BCBEF76EC8}" type="slidenum">
              <a:rPr lang="en-US" sz="950" smtClean="0">
                <a:solidFill>
                  <a:schemeClr val="tx1"/>
                </a:solidFill>
              </a:rPr>
              <a:pPr algn="ctr"/>
              <a:t>‹#›</a:t>
            </a:fld>
            <a:endParaRPr lang="en-US" sz="950" dirty="0">
              <a:solidFill>
                <a:schemeClr val="tx1"/>
              </a:solidFill>
            </a:endParaRPr>
          </a:p>
        </p:txBody>
      </p:sp>
      <p:sp>
        <p:nvSpPr>
          <p:cNvPr id="9" name="Rectangle 8"/>
          <p:cNvSpPr/>
          <p:nvPr userDrawn="1"/>
        </p:nvSpPr>
        <p:spPr>
          <a:xfrm>
            <a:off x="455693" y="6400800"/>
            <a:ext cx="8695944" cy="457200"/>
          </a:xfrm>
          <a:prstGeom prst="rect">
            <a:avLst/>
          </a:prstGeom>
          <a:solidFill>
            <a:srgbClr val="E0AD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457202" y="6508210"/>
            <a:ext cx="2915193" cy="238527"/>
          </a:xfrm>
          <a:prstGeom prst="rect">
            <a:avLst/>
          </a:prstGeom>
          <a:noFill/>
        </p:spPr>
        <p:txBody>
          <a:bodyPr wrap="square" rtlCol="0">
            <a:spAutoFit/>
          </a:bodyPr>
          <a:lstStyle/>
          <a:p>
            <a:r>
              <a:rPr lang="en-US" sz="950" dirty="0" smtClean="0">
                <a:solidFill>
                  <a:schemeClr val="tx1"/>
                </a:solidFill>
              </a:rPr>
              <a:t>AWS Truepower, LLC. © 2016</a:t>
            </a:r>
            <a:endParaRPr lang="en-US" sz="950" dirty="0">
              <a:solidFill>
                <a:schemeClr val="tx1"/>
              </a:solidFill>
            </a:endParaRPr>
          </a:p>
        </p:txBody>
      </p:sp>
      <p:sp>
        <p:nvSpPr>
          <p:cNvPr id="10" name="Content Placeholder 3"/>
          <p:cNvSpPr>
            <a:spLocks noGrp="1"/>
          </p:cNvSpPr>
          <p:nvPr>
            <p:ph sz="half" idx="2"/>
          </p:nvPr>
        </p:nvSpPr>
        <p:spPr>
          <a:xfrm>
            <a:off x="457201" y="1643605"/>
            <a:ext cx="4010025" cy="448256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
          </p:nvPr>
        </p:nvSpPr>
        <p:spPr>
          <a:xfrm>
            <a:off x="457200" y="1162910"/>
            <a:ext cx="4010026"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3"/>
          <p:cNvSpPr>
            <a:spLocks noGrp="1"/>
          </p:cNvSpPr>
          <p:nvPr>
            <p:ph sz="half" idx="10"/>
          </p:nvPr>
        </p:nvSpPr>
        <p:spPr>
          <a:xfrm>
            <a:off x="4688350" y="1643605"/>
            <a:ext cx="4010025" cy="448256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1"/>
          </p:nvPr>
        </p:nvSpPr>
        <p:spPr>
          <a:xfrm>
            <a:off x="4688349" y="1162910"/>
            <a:ext cx="4010026" cy="479822"/>
          </a:xfrm>
        </p:spPr>
        <p:txBody>
          <a:bodyPr anchor="b">
            <a:normAutofit/>
          </a:bodyPr>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6443813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Oval 10"/>
          <p:cNvSpPr/>
          <p:nvPr userDrawn="1"/>
        </p:nvSpPr>
        <p:spPr>
          <a:xfrm>
            <a:off x="66675" y="6477001"/>
            <a:ext cx="323850" cy="323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0"/>
          <p:cNvSpPr>
            <a:spLocks noGrp="1"/>
          </p:cNvSpPr>
          <p:nvPr>
            <p:ph type="title" hasCustomPrompt="1"/>
          </p:nvPr>
        </p:nvSpPr>
        <p:spPr>
          <a:xfrm>
            <a:off x="457202" y="137595"/>
            <a:ext cx="3895725" cy="727113"/>
          </a:xfrm>
        </p:spPr>
        <p:txBody>
          <a:bodyPr/>
          <a:lstStyle/>
          <a:p>
            <a:r>
              <a:rPr lang="en-US" dirty="0" smtClean="0"/>
              <a:t>Click To Edit Master Title Style</a:t>
            </a:r>
            <a:endParaRPr lang="en-US" dirty="0"/>
          </a:p>
        </p:txBody>
      </p:sp>
      <p:sp>
        <p:nvSpPr>
          <p:cNvPr id="8" name="Content Placeholder 3"/>
          <p:cNvSpPr>
            <a:spLocks noGrp="1"/>
          </p:cNvSpPr>
          <p:nvPr>
            <p:ph sz="half" idx="2"/>
          </p:nvPr>
        </p:nvSpPr>
        <p:spPr>
          <a:xfrm>
            <a:off x="457202" y="1152526"/>
            <a:ext cx="3895725" cy="497363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974" y="0"/>
            <a:ext cx="4566055" cy="6858000"/>
          </a:xfrm>
          <a:prstGeom prst="rect">
            <a:avLst/>
          </a:prstGeom>
        </p:spPr>
      </p:pic>
      <p:sp>
        <p:nvSpPr>
          <p:cNvPr id="9" name="Footer Placeholder 4"/>
          <p:cNvSpPr>
            <a:spLocks noGrp="1"/>
          </p:cNvSpPr>
          <p:nvPr>
            <p:ph type="ftr" sz="quarter" idx="3"/>
          </p:nvPr>
        </p:nvSpPr>
        <p:spPr>
          <a:xfrm>
            <a:off x="457200" y="6411434"/>
            <a:ext cx="8686800" cy="446567"/>
          </a:xfrm>
          <a:prstGeom prst="rect">
            <a:avLst/>
          </a:prstGeom>
        </p:spPr>
        <p:txBody>
          <a:bodyPr vert="horz" lIns="91440" tIns="45720" rIns="91440" bIns="45720" rtlCol="0" anchor="ctr"/>
          <a:lstStyle>
            <a:lvl1pPr algn="l">
              <a:defRPr sz="900">
                <a:solidFill>
                  <a:schemeClr val="tx1"/>
                </a:solidFill>
              </a:defRPr>
            </a:lvl1pPr>
          </a:lstStyle>
          <a:p>
            <a:r>
              <a:rPr lang="en-US" dirty="0" smtClean="0"/>
              <a:t>AWS Truepower, LLC ©2016</a:t>
            </a:r>
            <a:endParaRPr lang="en-US" dirty="0"/>
          </a:p>
        </p:txBody>
      </p:sp>
      <p:sp>
        <p:nvSpPr>
          <p:cNvPr id="10" name="Slide Number Placeholder 5"/>
          <p:cNvSpPr>
            <a:spLocks noGrp="1"/>
          </p:cNvSpPr>
          <p:nvPr>
            <p:ph type="sldNum" sz="quarter" idx="4"/>
          </p:nvPr>
        </p:nvSpPr>
        <p:spPr>
          <a:xfrm>
            <a:off x="0" y="6411435"/>
            <a:ext cx="457200" cy="457200"/>
          </a:xfrm>
          <a:prstGeom prst="rect">
            <a:avLst/>
          </a:prstGeom>
        </p:spPr>
        <p:txBody>
          <a:bodyPr vert="horz" lIns="91440" tIns="45720" rIns="91440" bIns="45720" rtlCol="0" anchor="ctr"/>
          <a:lstStyle>
            <a:lvl1pPr algn="ctr">
              <a:defRPr sz="900">
                <a:solidFill>
                  <a:schemeClr val="tx1"/>
                </a:solidFill>
              </a:defRPr>
            </a:lvl1pPr>
          </a:lstStyle>
          <a:p>
            <a:fld id="{4BF098A5-FBF5-4B8F-A182-52BCBEF76EC8}" type="slidenum">
              <a:rPr lang="en-US" smtClean="0"/>
              <a:pPr/>
              <a:t>‹#›</a:t>
            </a:fld>
            <a:endParaRPr lang="en-US" dirty="0"/>
          </a:p>
        </p:txBody>
      </p:sp>
    </p:spTree>
    <p:extLst>
      <p:ext uri="{BB962C8B-B14F-4D97-AF65-F5344CB8AC3E}">
        <p14:creationId xmlns:p14="http://schemas.microsoft.com/office/powerpoint/2010/main" val="2744688610"/>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7625"/>
            <a:ext cx="8229600" cy="7271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7200" y="6411434"/>
            <a:ext cx="8686800" cy="446567"/>
          </a:xfrm>
          <a:prstGeom prst="rect">
            <a:avLst/>
          </a:prstGeom>
        </p:spPr>
        <p:txBody>
          <a:bodyPr vert="horz" lIns="91440" tIns="45720" rIns="91440" bIns="45720" rtlCol="0" anchor="ctr"/>
          <a:lstStyle>
            <a:lvl1pPr algn="l">
              <a:defRPr sz="900">
                <a:solidFill>
                  <a:schemeClr val="tx1"/>
                </a:solidFill>
              </a:defRPr>
            </a:lvl1pPr>
          </a:lstStyle>
          <a:p>
            <a:r>
              <a:rPr lang="en-US" dirty="0" smtClean="0"/>
              <a:t>AWS Truepower, LLC ©2016</a:t>
            </a:r>
            <a:endParaRPr lang="en-US" dirty="0"/>
          </a:p>
        </p:txBody>
      </p:sp>
      <p:sp>
        <p:nvSpPr>
          <p:cNvPr id="6" name="Slide Number Placeholder 5"/>
          <p:cNvSpPr>
            <a:spLocks noGrp="1"/>
          </p:cNvSpPr>
          <p:nvPr>
            <p:ph type="sldNum" sz="quarter" idx="4"/>
          </p:nvPr>
        </p:nvSpPr>
        <p:spPr>
          <a:xfrm>
            <a:off x="0" y="6411435"/>
            <a:ext cx="457200" cy="457200"/>
          </a:xfrm>
          <a:prstGeom prst="rect">
            <a:avLst/>
          </a:prstGeom>
        </p:spPr>
        <p:txBody>
          <a:bodyPr vert="horz" lIns="91440" tIns="45720" rIns="91440" bIns="45720" rtlCol="0" anchor="ctr"/>
          <a:lstStyle>
            <a:lvl1pPr algn="ctr">
              <a:defRPr sz="900">
                <a:solidFill>
                  <a:schemeClr val="tx1"/>
                </a:solidFill>
              </a:defRPr>
            </a:lvl1pPr>
          </a:lstStyle>
          <a:p>
            <a:fld id="{4BF098A5-FBF5-4B8F-A182-52BCBEF76EC8}" type="slidenum">
              <a:rPr lang="en-US" smtClean="0"/>
              <a:pPr/>
              <a:t>‹#›</a:t>
            </a:fld>
            <a:endParaRPr lang="en-US" dirty="0"/>
          </a:p>
        </p:txBody>
      </p:sp>
    </p:spTree>
    <p:extLst>
      <p:ext uri="{BB962C8B-B14F-4D97-AF65-F5344CB8AC3E}">
        <p14:creationId xmlns:p14="http://schemas.microsoft.com/office/powerpoint/2010/main" val="3633507390"/>
      </p:ext>
    </p:extLst>
  </p:cSld>
  <p:clrMap bg1="lt1" tx1="dk1" bg2="lt2" tx2="dk2" accent1="accent1" accent2="accent2" accent3="accent3" accent4="accent4" accent5="accent5" accent6="accent6" hlink="hlink" folHlink="folHlink"/>
  <p:sldLayoutIdLst>
    <p:sldLayoutId id="2147483695" r:id="rId1"/>
    <p:sldLayoutId id="2147483692" r:id="rId2"/>
    <p:sldLayoutId id="2147483698" r:id="rId3"/>
    <p:sldLayoutId id="2147483699" r:id="rId4"/>
    <p:sldLayoutId id="2147483673" r:id="rId5"/>
    <p:sldLayoutId id="2147483679" r:id="rId6"/>
    <p:sldLayoutId id="2147483700" r:id="rId7"/>
    <p:sldLayoutId id="2147483701" r:id="rId8"/>
    <p:sldLayoutId id="2147483705" r:id="rId9"/>
    <p:sldLayoutId id="2147483702" r:id="rId10"/>
    <p:sldLayoutId id="2147483706" r:id="rId11"/>
    <p:sldLayoutId id="2147483691" r:id="rId12"/>
  </p:sldLayoutIdLst>
  <p:timing>
    <p:tnLst>
      <p:par>
        <p:cTn id="1" dur="indefinite" restart="never" nodeType="tmRoot"/>
      </p:par>
    </p:tnLst>
  </p:timing>
  <p:txStyles>
    <p:titleStyle>
      <a:lvl1pPr algn="l" defTabSz="914400" rtl="0" eaLnBrk="1" latinLnBrk="0" hangingPunct="1">
        <a:spcBef>
          <a:spcPct val="0"/>
        </a:spcBef>
        <a:buNone/>
        <a:defRPr sz="2400" kern="1200">
          <a:solidFill>
            <a:schemeClr val="tx1">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5972125" y="3634404"/>
            <a:ext cx="1204941" cy="326523"/>
          </a:xfrm>
        </p:spPr>
        <p:txBody>
          <a:bodyPr/>
          <a:lstStyle/>
          <a:p>
            <a:r>
              <a:rPr lang="en-US" dirty="0" smtClean="0"/>
              <a:t>Dan Bernadett	</a:t>
            </a:r>
            <a:endParaRPr lang="en-US" dirty="0"/>
          </a:p>
        </p:txBody>
      </p:sp>
      <p:sp>
        <p:nvSpPr>
          <p:cNvPr id="11" name="Text Placeholder 10"/>
          <p:cNvSpPr>
            <a:spLocks noGrp="1"/>
          </p:cNvSpPr>
          <p:nvPr>
            <p:ph type="body" sz="quarter" idx="13"/>
          </p:nvPr>
        </p:nvSpPr>
        <p:spPr>
          <a:xfrm>
            <a:off x="5960827" y="3829565"/>
            <a:ext cx="1935095" cy="326523"/>
          </a:xfrm>
        </p:spPr>
        <p:txBody>
          <a:bodyPr/>
          <a:lstStyle/>
          <a:p>
            <a:r>
              <a:rPr lang="en-US" dirty="0" smtClean="0"/>
              <a:t>Chief Engineer</a:t>
            </a:r>
            <a:endParaRPr lang="en-US" dirty="0"/>
          </a:p>
        </p:txBody>
      </p:sp>
      <p:sp>
        <p:nvSpPr>
          <p:cNvPr id="6" name="Title 5"/>
          <p:cNvSpPr>
            <a:spLocks noGrp="1"/>
          </p:cNvSpPr>
          <p:nvPr>
            <p:ph type="ctrTitle"/>
          </p:nvPr>
        </p:nvSpPr>
        <p:spPr>
          <a:xfrm>
            <a:off x="4580272" y="2536835"/>
            <a:ext cx="4128571" cy="811975"/>
          </a:xfrm>
        </p:spPr>
        <p:txBody>
          <a:bodyPr>
            <a:normAutofit fontScale="90000"/>
          </a:bodyPr>
          <a:lstStyle/>
          <a:p>
            <a:r>
              <a:rPr lang="en-US" dirty="0"/>
              <a:t>Power curve loss adjustments at AWS Truepower: a 2016 update</a:t>
            </a:r>
            <a:br>
              <a:rPr lang="en-US" dirty="0"/>
            </a:br>
            <a:endParaRPr lang="en-US" dirty="0"/>
          </a:p>
        </p:txBody>
      </p:sp>
    </p:spTree>
    <p:extLst>
      <p:ext uri="{BB962C8B-B14F-4D97-AF65-F5344CB8AC3E}">
        <p14:creationId xmlns:p14="http://schemas.microsoft.com/office/powerpoint/2010/main" val="200208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019507"/>
            <a:ext cx="8229600" cy="4430382"/>
          </a:xfrm>
        </p:spPr>
        <p:txBody>
          <a:bodyPr/>
          <a:lstStyle/>
          <a:p>
            <a:r>
              <a:rPr lang="en-US" dirty="0" smtClean="0"/>
              <a:t>Under current procedure, 12% </a:t>
            </a:r>
            <a:r>
              <a:rPr lang="en-US" dirty="0"/>
              <a:t>of projects since </a:t>
            </a:r>
            <a:r>
              <a:rPr lang="en-US" dirty="0" smtClean="0"/>
              <a:t>Jun 2015 </a:t>
            </a:r>
            <a:r>
              <a:rPr lang="en-US" dirty="0"/>
              <a:t>would have been adjusted, and the average adjustment would have been </a:t>
            </a:r>
            <a:r>
              <a:rPr lang="en-US" dirty="0" smtClean="0"/>
              <a:t>0.2%.</a:t>
            </a:r>
          </a:p>
          <a:p>
            <a:r>
              <a:rPr lang="en-US" dirty="0" smtClean="0"/>
              <a:t>Average impact on all projects using current procedure is 0.024%</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Effect of Power Curve Loss</a:t>
            </a:r>
            <a:endParaRPr lang="en-US" dirty="0"/>
          </a:p>
        </p:txBody>
      </p:sp>
    </p:spTree>
    <p:extLst>
      <p:ext uri="{BB962C8B-B14F-4D97-AF65-F5344CB8AC3E}">
        <p14:creationId xmlns:p14="http://schemas.microsoft.com/office/powerpoint/2010/main" val="210663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038557"/>
            <a:ext cx="8229600" cy="4430382"/>
          </a:xfrm>
        </p:spPr>
        <p:txBody>
          <a:bodyPr/>
          <a:lstStyle/>
          <a:p>
            <a:r>
              <a:rPr lang="en-US" dirty="0"/>
              <a:t>Power performance levels of prototype turbines can be different from production </a:t>
            </a:r>
            <a:r>
              <a:rPr lang="en-US" dirty="0" smtClean="0"/>
              <a:t>turbines</a:t>
            </a:r>
          </a:p>
          <a:p>
            <a:r>
              <a:rPr lang="en-US" dirty="0" smtClean="0"/>
              <a:t>The best commercial turbines match prototype results</a:t>
            </a:r>
          </a:p>
          <a:p>
            <a:r>
              <a:rPr lang="en-US" dirty="0" smtClean="0"/>
              <a:t>Prototypes do not represent the poor performance seen on some commercial turbines</a:t>
            </a:r>
          </a:p>
          <a:p>
            <a:r>
              <a:rPr lang="en-US" dirty="0" smtClean="0"/>
              <a:t>Commercial performance on average 0.6% below prototype</a:t>
            </a:r>
            <a:endParaRPr lang="en-US" dirty="0"/>
          </a:p>
          <a:p>
            <a:r>
              <a:rPr lang="en-US" dirty="0" smtClean="0"/>
              <a:t>AWS </a:t>
            </a:r>
            <a:r>
              <a:rPr lang="en-US" dirty="0"/>
              <a:t>Truepower </a:t>
            </a:r>
            <a:r>
              <a:rPr lang="en-US" dirty="0" smtClean="0"/>
              <a:t>will eliminate </a:t>
            </a:r>
            <a:r>
              <a:rPr lang="en-US" dirty="0"/>
              <a:t>prototypes from consideration for loss adjustments</a:t>
            </a:r>
          </a:p>
          <a:p>
            <a:r>
              <a:rPr lang="en-US" dirty="0"/>
              <a:t>Prototypes are defined as turbines that are unique at that site</a:t>
            </a:r>
          </a:p>
          <a:p>
            <a:pPr marL="0" indent="0">
              <a:buNone/>
            </a:pPr>
            <a:endParaRPr lang="en-US" dirty="0"/>
          </a:p>
        </p:txBody>
      </p:sp>
      <p:sp>
        <p:nvSpPr>
          <p:cNvPr id="3" name="Title 2"/>
          <p:cNvSpPr>
            <a:spLocks noGrp="1"/>
          </p:cNvSpPr>
          <p:nvPr>
            <p:ph type="title"/>
          </p:nvPr>
        </p:nvSpPr>
        <p:spPr/>
        <p:txBody>
          <a:bodyPr/>
          <a:lstStyle/>
          <a:p>
            <a:r>
              <a:rPr lang="en-US" dirty="0" smtClean="0"/>
              <a:t>Prototypes</a:t>
            </a:r>
            <a:endParaRPr lang="en-US" dirty="0"/>
          </a:p>
        </p:txBody>
      </p:sp>
    </p:spTree>
    <p:extLst>
      <p:ext uri="{BB962C8B-B14F-4D97-AF65-F5344CB8AC3E}">
        <p14:creationId xmlns:p14="http://schemas.microsoft.com/office/powerpoint/2010/main" val="25963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Distribution of prototype versus commercial tests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717369310"/>
              </p:ext>
            </p:extLst>
          </p:nvPr>
        </p:nvGraphicFramePr>
        <p:xfrm>
          <a:off x="180975" y="864708"/>
          <a:ext cx="8743950" cy="54027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052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46654" y="1133807"/>
            <a:ext cx="8229600" cy="1101688"/>
          </a:xfrm>
        </p:spPr>
        <p:txBody>
          <a:bodyPr/>
          <a:lstStyle/>
          <a:p>
            <a:r>
              <a:rPr lang="en-US" dirty="0"/>
              <a:t>We encourage our clients to provide data</a:t>
            </a:r>
          </a:p>
          <a:p>
            <a:r>
              <a:rPr lang="en-US" dirty="0"/>
              <a:t>However, we want </a:t>
            </a:r>
            <a:r>
              <a:rPr lang="en-US" dirty="0" smtClean="0"/>
              <a:t>our loss </a:t>
            </a:r>
            <a:r>
              <a:rPr lang="en-US" dirty="0"/>
              <a:t>estimate to change smoothly when new data is included. </a:t>
            </a:r>
          </a:p>
          <a:p>
            <a:pPr marL="0" indent="0">
              <a:buNone/>
            </a:pPr>
            <a:endParaRPr lang="en-US" dirty="0"/>
          </a:p>
        </p:txBody>
      </p:sp>
      <p:sp>
        <p:nvSpPr>
          <p:cNvPr id="3" name="Title 2"/>
          <p:cNvSpPr>
            <a:spLocks noGrp="1"/>
          </p:cNvSpPr>
          <p:nvPr>
            <p:ph type="title"/>
          </p:nvPr>
        </p:nvSpPr>
        <p:spPr/>
        <p:txBody>
          <a:bodyPr/>
          <a:lstStyle/>
          <a:p>
            <a:r>
              <a:rPr lang="en-US" dirty="0" smtClean="0"/>
              <a:t>Effect of Inclusion of New Power Curve Data</a:t>
            </a:r>
            <a:endParaRPr lang="en-US" dirty="0"/>
          </a:p>
        </p:txBody>
      </p:sp>
      <p:sp>
        <p:nvSpPr>
          <p:cNvPr id="6" name="Content Placeholder 2"/>
          <p:cNvSpPr txBox="1">
            <a:spLocks/>
          </p:cNvSpPr>
          <p:nvPr/>
        </p:nvSpPr>
        <p:spPr>
          <a:xfrm>
            <a:off x="893140" y="4353579"/>
            <a:ext cx="2955852" cy="479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600"/>
              </a:spcBef>
              <a:buClr>
                <a:srgbClr val="00497F"/>
              </a:buClr>
              <a:buNone/>
            </a:pPr>
            <a:r>
              <a:rPr lang="en-US" sz="1200" dirty="0"/>
              <a:t>Example of data </a:t>
            </a:r>
            <a:r>
              <a:rPr lang="en-US" sz="1200" dirty="0" smtClean="0"/>
              <a:t>inclusion under </a:t>
            </a:r>
            <a:r>
              <a:rPr lang="en-US" sz="1200" dirty="0"/>
              <a:t>old rules</a:t>
            </a:r>
          </a:p>
          <a:p>
            <a:pPr marL="0" indent="0">
              <a:spcBef>
                <a:spcPts val="600"/>
              </a:spcBef>
              <a:buClr>
                <a:srgbClr val="00497F"/>
              </a:buClr>
              <a:buFont typeface="Arial" panose="020B0604020202020204" pitchFamily="34" charset="0"/>
              <a:buNone/>
            </a:pPr>
            <a:endParaRPr lang="en-US" sz="1800" dirty="0" smtClean="0">
              <a:solidFill>
                <a:schemeClr val="tx1">
                  <a:lumMod val="65000"/>
                  <a:lumOff val="35000"/>
                </a:schemeClr>
              </a:solidFill>
            </a:endParaRPr>
          </a:p>
        </p:txBody>
      </p:sp>
      <p:sp>
        <p:nvSpPr>
          <p:cNvPr id="7" name="Content Placeholder 2"/>
          <p:cNvSpPr txBox="1">
            <a:spLocks/>
          </p:cNvSpPr>
          <p:nvPr/>
        </p:nvSpPr>
        <p:spPr>
          <a:xfrm>
            <a:off x="4735032" y="4360221"/>
            <a:ext cx="2803451" cy="340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600"/>
              </a:spcBef>
              <a:buClr>
                <a:srgbClr val="00497F"/>
              </a:buClr>
              <a:buNone/>
            </a:pPr>
            <a:r>
              <a:rPr lang="en-US" sz="1200" dirty="0"/>
              <a:t>Example of data inclusion under </a:t>
            </a:r>
            <a:r>
              <a:rPr lang="en-US" sz="1200" dirty="0" smtClean="0"/>
              <a:t>new </a:t>
            </a:r>
            <a:r>
              <a:rPr lang="en-US" sz="1200" dirty="0"/>
              <a:t>rules</a:t>
            </a:r>
          </a:p>
          <a:p>
            <a:pPr marL="0" indent="0">
              <a:spcBef>
                <a:spcPts val="600"/>
              </a:spcBef>
              <a:buClr>
                <a:srgbClr val="00497F"/>
              </a:buClr>
              <a:buFont typeface="Arial" panose="020B0604020202020204" pitchFamily="34" charset="0"/>
              <a:buNone/>
            </a:pPr>
            <a:endParaRPr lang="en-US" sz="1800" dirty="0" smtClean="0">
              <a:solidFill>
                <a:schemeClr val="tx1">
                  <a:lumMod val="65000"/>
                  <a:lumOff val="35000"/>
                </a:schemeClr>
              </a:solidFill>
            </a:endParaRPr>
          </a:p>
        </p:txBody>
      </p:sp>
      <p:graphicFrame>
        <p:nvGraphicFramePr>
          <p:cNvPr id="10" name="Chart 9"/>
          <p:cNvGraphicFramePr>
            <a:graphicFrameLocks/>
          </p:cNvGraphicFramePr>
          <p:nvPr>
            <p:extLst>
              <p:ext uri="{D42A27DB-BD31-4B8C-83A1-F6EECF244321}">
                <p14:modId xmlns:p14="http://schemas.microsoft.com/office/powerpoint/2010/main" val="3421770539"/>
              </p:ext>
            </p:extLst>
          </p:nvPr>
        </p:nvGraphicFramePr>
        <p:xfrm>
          <a:off x="754912" y="2562568"/>
          <a:ext cx="3086100" cy="1600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637912957"/>
              </p:ext>
            </p:extLst>
          </p:nvPr>
        </p:nvGraphicFramePr>
        <p:xfrm>
          <a:off x="4461908" y="2591486"/>
          <a:ext cx="3076575" cy="1719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548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133807"/>
            <a:ext cx="8229600" cy="4365884"/>
          </a:xfrm>
        </p:spPr>
        <p:txBody>
          <a:bodyPr/>
          <a:lstStyle/>
          <a:p>
            <a:r>
              <a:rPr lang="en-US" dirty="0" smtClean="0"/>
              <a:t>Loss </a:t>
            </a:r>
            <a:r>
              <a:rPr lang="en-US" dirty="0"/>
              <a:t>adjustments going forward will be limited to cases where </a:t>
            </a:r>
            <a:br>
              <a:rPr lang="en-US" dirty="0"/>
            </a:br>
            <a:r>
              <a:rPr lang="en-US" dirty="0"/>
              <a:t>AWST is able to validate effect on production</a:t>
            </a:r>
          </a:p>
          <a:p>
            <a:pPr marL="0" indent="0">
              <a:buNone/>
            </a:pPr>
            <a:endParaRPr lang="en-US" dirty="0"/>
          </a:p>
        </p:txBody>
      </p:sp>
      <p:sp>
        <p:nvSpPr>
          <p:cNvPr id="3" name="Title 2"/>
          <p:cNvSpPr>
            <a:spLocks noGrp="1"/>
          </p:cNvSpPr>
          <p:nvPr>
            <p:ph type="title"/>
          </p:nvPr>
        </p:nvSpPr>
        <p:spPr/>
        <p:txBody>
          <a:bodyPr/>
          <a:lstStyle/>
          <a:p>
            <a:r>
              <a:rPr lang="en-US" dirty="0" smtClean="0"/>
              <a:t>Going Forward</a:t>
            </a:r>
            <a:endParaRPr lang="en-US" dirty="0"/>
          </a:p>
        </p:txBody>
      </p:sp>
    </p:spTree>
    <p:extLst>
      <p:ext uri="{BB962C8B-B14F-4D97-AF65-F5344CB8AC3E}">
        <p14:creationId xmlns:p14="http://schemas.microsoft.com/office/powerpoint/2010/main" val="216982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076657"/>
            <a:ext cx="8229600" cy="4430382"/>
          </a:xfrm>
        </p:spPr>
        <p:txBody>
          <a:bodyPr/>
          <a:lstStyle/>
          <a:p>
            <a:r>
              <a:rPr lang="en-US" dirty="0"/>
              <a:t>As part of the May 2012 study comparing actual to predicted performance, </a:t>
            </a:r>
            <a:r>
              <a:rPr lang="en-US" dirty="0" smtClean="0"/>
              <a:t>AWST </a:t>
            </a:r>
            <a:r>
              <a:rPr lang="en-US" dirty="0"/>
              <a:t>identified power curves as the primary reason that actual performance fell below predicted levels.  </a:t>
            </a:r>
            <a:endParaRPr lang="en-US" dirty="0" smtClean="0"/>
          </a:p>
          <a:p>
            <a:r>
              <a:rPr lang="en-US" dirty="0" smtClean="0"/>
              <a:t>Since </a:t>
            </a:r>
            <a:r>
              <a:rPr lang="en-US" dirty="0"/>
              <a:t>this time, AWST </a:t>
            </a:r>
            <a:r>
              <a:rPr lang="en-US" dirty="0" smtClean="0"/>
              <a:t>has performed power curve tests ourselves and </a:t>
            </a:r>
            <a:r>
              <a:rPr lang="en-US" dirty="0"/>
              <a:t>worked with a number of manufacturers and clients to gather measured power curve data in order to make site-specific power curve loss adjustments.  </a:t>
            </a:r>
          </a:p>
        </p:txBody>
      </p:sp>
      <p:sp>
        <p:nvSpPr>
          <p:cNvPr id="3" name="Title 2"/>
          <p:cNvSpPr>
            <a:spLocks noGrp="1"/>
          </p:cNvSpPr>
          <p:nvPr>
            <p:ph type="title"/>
          </p:nvPr>
        </p:nvSpPr>
        <p:spPr/>
        <p:txBody>
          <a:bodyPr/>
          <a:lstStyle/>
          <a:p>
            <a:r>
              <a:rPr lang="en-US" dirty="0" smtClean="0"/>
              <a:t>Background</a:t>
            </a:r>
            <a:endParaRPr lang="en-US" dirty="0"/>
          </a:p>
        </p:txBody>
      </p:sp>
    </p:spTree>
    <p:extLst>
      <p:ext uri="{BB962C8B-B14F-4D97-AF65-F5344CB8AC3E}">
        <p14:creationId xmlns:p14="http://schemas.microsoft.com/office/powerpoint/2010/main" val="80437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000457"/>
            <a:ext cx="8229600" cy="4430382"/>
          </a:xfrm>
        </p:spPr>
        <p:txBody>
          <a:bodyPr/>
          <a:lstStyle/>
          <a:p>
            <a:r>
              <a:rPr lang="en-US" dirty="0" smtClean="0"/>
              <a:t>Performance measurements </a:t>
            </a:r>
            <a:r>
              <a:rPr lang="en-US" dirty="0"/>
              <a:t>of commercial units did not validate prototype results</a:t>
            </a:r>
          </a:p>
          <a:p>
            <a:r>
              <a:rPr lang="en-US" dirty="0"/>
              <a:t>Variability of power curve tests means that a larger sample is required to eliminate </a:t>
            </a:r>
            <a:r>
              <a:rPr lang="en-US" dirty="0" smtClean="0"/>
              <a:t>oscillation </a:t>
            </a:r>
            <a:r>
              <a:rPr lang="en-US" dirty="0"/>
              <a:t>of loss </a:t>
            </a:r>
            <a:r>
              <a:rPr lang="en-US" dirty="0" smtClean="0"/>
              <a:t>estimate</a:t>
            </a:r>
            <a:endParaRPr lang="en-US" dirty="0"/>
          </a:p>
        </p:txBody>
      </p:sp>
      <p:sp>
        <p:nvSpPr>
          <p:cNvPr id="3" name="Title 2"/>
          <p:cNvSpPr>
            <a:spLocks noGrp="1"/>
          </p:cNvSpPr>
          <p:nvPr>
            <p:ph type="title"/>
          </p:nvPr>
        </p:nvSpPr>
        <p:spPr/>
        <p:txBody>
          <a:bodyPr/>
          <a:lstStyle/>
          <a:p>
            <a:r>
              <a:rPr lang="en-US" dirty="0" smtClean="0"/>
              <a:t>Overview of Key Findings</a:t>
            </a:r>
            <a:endParaRPr lang="en-US" dirty="0"/>
          </a:p>
        </p:txBody>
      </p:sp>
    </p:spTree>
    <p:extLst>
      <p:ext uri="{BB962C8B-B14F-4D97-AF65-F5344CB8AC3E}">
        <p14:creationId xmlns:p14="http://schemas.microsoft.com/office/powerpoint/2010/main" val="48754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57200" y="1009982"/>
            <a:ext cx="8229600" cy="4430382"/>
          </a:xfrm>
        </p:spPr>
        <p:txBody>
          <a:bodyPr/>
          <a:lstStyle/>
          <a:p>
            <a:r>
              <a:rPr lang="en-US" dirty="0"/>
              <a:t>Losses are calculated by comparing the advertised and measured power curves</a:t>
            </a:r>
          </a:p>
          <a:p>
            <a:r>
              <a:rPr lang="en-US" dirty="0"/>
              <a:t>AEP is calculated for each curve using the wind speed frequency distribution for the site under consideration</a:t>
            </a:r>
          </a:p>
          <a:p>
            <a:r>
              <a:rPr lang="en-US" dirty="0"/>
              <a:t>A percent loss is determined by comparing the AEP using the advertised versus measured power curves</a:t>
            </a:r>
          </a:p>
          <a:p>
            <a:endParaRPr lang="en-US" dirty="0"/>
          </a:p>
        </p:txBody>
      </p:sp>
      <p:sp>
        <p:nvSpPr>
          <p:cNvPr id="3" name="Title 2"/>
          <p:cNvSpPr>
            <a:spLocks noGrp="1"/>
          </p:cNvSpPr>
          <p:nvPr>
            <p:ph type="title"/>
          </p:nvPr>
        </p:nvSpPr>
        <p:spPr/>
        <p:txBody>
          <a:bodyPr/>
          <a:lstStyle/>
          <a:p>
            <a:r>
              <a:rPr lang="en-US" dirty="0"/>
              <a:t>Power Curve Loss Adjustment Procedure</a:t>
            </a:r>
          </a:p>
        </p:txBody>
      </p:sp>
    </p:spTree>
    <p:extLst>
      <p:ext uri="{BB962C8B-B14F-4D97-AF65-F5344CB8AC3E}">
        <p14:creationId xmlns:p14="http://schemas.microsoft.com/office/powerpoint/2010/main" val="389370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38125" y="1093308"/>
            <a:ext cx="8229600" cy="6438568"/>
          </a:xfrm>
        </p:spPr>
        <p:txBody>
          <a:bodyPr>
            <a:noAutofit/>
          </a:bodyPr>
          <a:lstStyle/>
          <a:p>
            <a:r>
              <a:rPr lang="en-US" dirty="0"/>
              <a:t>P</a:t>
            </a:r>
            <a:r>
              <a:rPr lang="en-US" dirty="0" smtClean="0"/>
              <a:t>ower </a:t>
            </a:r>
            <a:r>
              <a:rPr lang="en-US" dirty="0"/>
              <a:t>curve </a:t>
            </a:r>
            <a:r>
              <a:rPr lang="en-US" dirty="0" smtClean="0"/>
              <a:t>must be IEC-compliant and performed </a:t>
            </a:r>
            <a:r>
              <a:rPr lang="en-US" dirty="0"/>
              <a:t>on the turbine model under consideration by a 3</a:t>
            </a:r>
            <a:r>
              <a:rPr lang="en-US" baseline="30000" dirty="0"/>
              <a:t>rd</a:t>
            </a:r>
            <a:r>
              <a:rPr lang="en-US" dirty="0"/>
              <a:t> party at conditions representing those of the site</a:t>
            </a:r>
            <a:r>
              <a:rPr lang="en-US" dirty="0" smtClean="0"/>
              <a:t>.</a:t>
            </a:r>
          </a:p>
          <a:p>
            <a:r>
              <a:rPr lang="en-US" dirty="0" smtClean="0"/>
              <a:t>Turbine models are defined by the rotor diameter and rated power</a:t>
            </a:r>
          </a:p>
          <a:p>
            <a:r>
              <a:rPr lang="en-US" dirty="0" smtClean="0"/>
              <a:t>Changes to rotor diameter or rated power define a new turbine model and typically revert to the default power curve loss</a:t>
            </a:r>
          </a:p>
          <a:p>
            <a:r>
              <a:rPr lang="en-US" dirty="0"/>
              <a:t>P</a:t>
            </a:r>
            <a:r>
              <a:rPr lang="en-US" dirty="0" smtClean="0"/>
              <a:t>eak </a:t>
            </a:r>
            <a:r>
              <a:rPr lang="en-US" dirty="0" err="1"/>
              <a:t>Cp</a:t>
            </a:r>
            <a:r>
              <a:rPr lang="en-US" dirty="0"/>
              <a:t> values within the tests conducted by AWST fall in the range of 0.44 to 0.51.  If measured results are received with peak </a:t>
            </a:r>
            <a:r>
              <a:rPr lang="en-US" dirty="0" err="1"/>
              <a:t>Cp</a:t>
            </a:r>
            <a:r>
              <a:rPr lang="en-US" dirty="0"/>
              <a:t> outside this range, AWST will consider excluding these values from the database</a:t>
            </a:r>
            <a:r>
              <a:rPr lang="en-US" dirty="0" smtClean="0"/>
              <a:t>.</a:t>
            </a:r>
            <a:endParaRPr lang="en-US" dirty="0"/>
          </a:p>
        </p:txBody>
      </p:sp>
      <p:sp>
        <p:nvSpPr>
          <p:cNvPr id="3" name="Title 2"/>
          <p:cNvSpPr>
            <a:spLocks noGrp="1"/>
          </p:cNvSpPr>
          <p:nvPr>
            <p:ph type="title"/>
          </p:nvPr>
        </p:nvSpPr>
        <p:spPr/>
        <p:txBody>
          <a:bodyPr/>
          <a:lstStyle/>
          <a:p>
            <a:r>
              <a:rPr lang="en-US" dirty="0"/>
              <a:t>Power Curve Loss Adjustment </a:t>
            </a:r>
            <a:r>
              <a:rPr lang="en-US" dirty="0" smtClean="0"/>
              <a:t>Procedure (details)</a:t>
            </a:r>
            <a:endParaRPr lang="en-US" dirty="0"/>
          </a:p>
        </p:txBody>
      </p:sp>
    </p:spTree>
    <p:extLst>
      <p:ext uri="{BB962C8B-B14F-4D97-AF65-F5344CB8AC3E}">
        <p14:creationId xmlns:p14="http://schemas.microsoft.com/office/powerpoint/2010/main" val="150956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38125" y="864708"/>
            <a:ext cx="8229600" cy="6438568"/>
          </a:xfrm>
        </p:spPr>
        <p:txBody>
          <a:bodyPr>
            <a:noAutofit/>
          </a:bodyPr>
          <a:lstStyle/>
          <a:p>
            <a:pPr marL="0" indent="0">
              <a:buNone/>
            </a:pPr>
            <a:r>
              <a:rPr lang="en-US" sz="1600" dirty="0" smtClean="0"/>
              <a:t>Using </a:t>
            </a:r>
            <a:r>
              <a:rPr lang="en-US" sz="1600" dirty="0"/>
              <a:t>a hub height frequency distribution representative of the project site, the annual energy production (AEP) will be calculated using the selected measured power curves and compared to the AEP using the advertised curve. The results of this assessment can be used in a “Direct” or “Hybrid” loss adjustment. </a:t>
            </a:r>
            <a:r>
              <a:rPr lang="en-US" sz="1600" dirty="0" smtClean="0"/>
              <a:t> Power </a:t>
            </a:r>
            <a:r>
              <a:rPr lang="en-US" sz="1600" dirty="0"/>
              <a:t>curve losses are applied using the following criteria: </a:t>
            </a:r>
          </a:p>
          <a:p>
            <a:pPr marL="0" lvl="0" indent="0">
              <a:buNone/>
            </a:pPr>
            <a:endParaRPr lang="en-US" sz="1600" u="sng" dirty="0" smtClean="0"/>
          </a:p>
          <a:p>
            <a:pPr marL="0" lvl="0" indent="0">
              <a:buNone/>
            </a:pPr>
            <a:r>
              <a:rPr lang="en-US" sz="1600" u="sng" dirty="0" smtClean="0"/>
              <a:t>Direct </a:t>
            </a:r>
            <a:r>
              <a:rPr lang="en-US" sz="1600" u="sng" dirty="0"/>
              <a:t>loss</a:t>
            </a:r>
            <a:r>
              <a:rPr lang="en-US" sz="1600" dirty="0"/>
              <a:t> </a:t>
            </a:r>
          </a:p>
          <a:p>
            <a:pPr marL="0" indent="0">
              <a:buNone/>
            </a:pPr>
            <a:r>
              <a:rPr lang="en-US" sz="1600" dirty="0"/>
              <a:t>The direct loss is applied when we have at least six power curves from the turbine model under consideration in conditions (</a:t>
            </a:r>
            <a:r>
              <a:rPr lang="en-US" sz="1600" i="1" dirty="0"/>
              <a:t>shear and TI)</a:t>
            </a:r>
            <a:r>
              <a:rPr lang="en-US" sz="1600" dirty="0"/>
              <a:t> that represent the site for at least three separate commercial wind farms.  Turbulence Intensity (TI) and shear conditions for a test are considered representative of a project if the averages are within 5% and 0.1 respectively.  The direct loss is calculated as the average result of the power curve tests for the turbine model under consideration.</a:t>
            </a:r>
          </a:p>
          <a:p>
            <a:pPr marL="0" lvl="0" indent="0">
              <a:buNone/>
            </a:pPr>
            <a:endParaRPr lang="en-US" sz="1600" u="sng" dirty="0" smtClean="0"/>
          </a:p>
          <a:p>
            <a:pPr marL="0" lvl="0" indent="0">
              <a:buNone/>
            </a:pPr>
            <a:r>
              <a:rPr lang="en-US" sz="1600" u="sng" dirty="0" smtClean="0"/>
              <a:t>Hybrid </a:t>
            </a:r>
            <a:r>
              <a:rPr lang="en-US" sz="1600" u="sng" dirty="0"/>
              <a:t>loss</a:t>
            </a:r>
            <a:endParaRPr lang="en-US" sz="1600" dirty="0"/>
          </a:p>
          <a:p>
            <a:pPr marL="0" indent="0">
              <a:buNone/>
            </a:pPr>
            <a:r>
              <a:rPr lang="en-US" sz="1600" dirty="0"/>
              <a:t>The hybrid loss is an average of the 2.4% default loss and the direct loss. The hybrid loss is applied in the following situations:</a:t>
            </a:r>
          </a:p>
          <a:p>
            <a:pPr lvl="1"/>
            <a:r>
              <a:rPr lang="en-US" sz="1600" dirty="0"/>
              <a:t>The loss is applied when we have at least four power curves from the turbine model under consideration in conditions (</a:t>
            </a:r>
            <a:r>
              <a:rPr lang="en-US" sz="1600" i="1" dirty="0"/>
              <a:t>shear and TI)</a:t>
            </a:r>
            <a:r>
              <a:rPr lang="en-US" sz="1600" dirty="0"/>
              <a:t> that represent the site for at least two separate commercial wind farms.  The loss is calculated as the average of the default loss with the average of the results of the power curve tests for the turbine model under consideration</a:t>
            </a:r>
            <a:r>
              <a:rPr lang="en-US" sz="1600" dirty="0" smtClean="0"/>
              <a:t>.</a:t>
            </a:r>
            <a:endParaRPr lang="en-US" sz="1600" dirty="0"/>
          </a:p>
        </p:txBody>
      </p:sp>
      <p:sp>
        <p:nvSpPr>
          <p:cNvPr id="3" name="Title 2"/>
          <p:cNvSpPr>
            <a:spLocks noGrp="1"/>
          </p:cNvSpPr>
          <p:nvPr>
            <p:ph type="title"/>
          </p:nvPr>
        </p:nvSpPr>
        <p:spPr/>
        <p:txBody>
          <a:bodyPr/>
          <a:lstStyle/>
          <a:p>
            <a:r>
              <a:rPr lang="en-US" dirty="0"/>
              <a:t>Power Curve Loss Adjustment Procedure (</a:t>
            </a:r>
            <a:r>
              <a:rPr lang="en-US" dirty="0" smtClean="0"/>
              <a:t>details cont.)</a:t>
            </a:r>
            <a:endParaRPr lang="en-US" dirty="0"/>
          </a:p>
        </p:txBody>
      </p:sp>
    </p:spTree>
    <p:extLst>
      <p:ext uri="{BB962C8B-B14F-4D97-AF65-F5344CB8AC3E}">
        <p14:creationId xmlns:p14="http://schemas.microsoft.com/office/powerpoint/2010/main" val="202727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38125" y="864708"/>
            <a:ext cx="8229600" cy="6438568"/>
          </a:xfrm>
        </p:spPr>
        <p:txBody>
          <a:bodyPr>
            <a:noAutofit/>
          </a:bodyPr>
          <a:lstStyle/>
          <a:p>
            <a:pPr marL="0" lvl="0" indent="0">
              <a:buNone/>
            </a:pPr>
            <a:r>
              <a:rPr lang="en-US" u="sng" dirty="0" smtClean="0"/>
              <a:t>Standard </a:t>
            </a:r>
            <a:r>
              <a:rPr lang="en-US" u="sng" dirty="0"/>
              <a:t>Loss (2.4%)</a:t>
            </a:r>
            <a:endParaRPr lang="en-US" dirty="0"/>
          </a:p>
          <a:p>
            <a:r>
              <a:rPr lang="en-US" dirty="0"/>
              <a:t>The standard loss (2.4%) is applied when we have insufficient information for the turbine model under consideration. </a:t>
            </a:r>
          </a:p>
          <a:p>
            <a:r>
              <a:rPr lang="en-US" dirty="0"/>
              <a:t>W</a:t>
            </a:r>
            <a:r>
              <a:rPr lang="en-US" dirty="0" smtClean="0"/>
              <a:t>e </a:t>
            </a:r>
            <a:r>
              <a:rPr lang="en-US" dirty="0"/>
              <a:t>do not assume performance exceeds the advertised value at the project under consideration even if tests at other sites show performance above advertised values.  This is because the site under consideration may have turbulence, shear, or other conditions that cause performance to be worse than tests at other sites.  Over-performance of test turbines will be noted in the report, but credit will not be given in the report for over-performance of tests at other sites.  However, if the results provided ARE from the project site and turbine model under consideration, we would use the calculated loss value.  </a:t>
            </a:r>
          </a:p>
          <a:p>
            <a:r>
              <a:rPr lang="en-US" dirty="0"/>
              <a:t>If the power curve loss using the above process shows a higher loss than the 2.4% default, the calculated power curve loss will be used.  The default loss value of 2.4% was the average of historical power curve tests results, so it is expected that occasionally power curve results will </a:t>
            </a:r>
            <a:r>
              <a:rPr lang="en-US" dirty="0" smtClean="0"/>
              <a:t>have higher losses</a:t>
            </a:r>
            <a:endParaRPr lang="en-US" dirty="0"/>
          </a:p>
        </p:txBody>
      </p:sp>
      <p:sp>
        <p:nvSpPr>
          <p:cNvPr id="3" name="Title 2"/>
          <p:cNvSpPr>
            <a:spLocks noGrp="1"/>
          </p:cNvSpPr>
          <p:nvPr>
            <p:ph type="title"/>
          </p:nvPr>
        </p:nvSpPr>
        <p:spPr/>
        <p:txBody>
          <a:bodyPr/>
          <a:lstStyle/>
          <a:p>
            <a:r>
              <a:rPr lang="en-US" dirty="0"/>
              <a:t>Power Curve Loss Adjustment Procedure </a:t>
            </a:r>
            <a:r>
              <a:rPr lang="en-US" dirty="0" smtClean="0"/>
              <a:t>(more details)</a:t>
            </a:r>
            <a:endParaRPr lang="en-US" dirty="0"/>
          </a:p>
        </p:txBody>
      </p:sp>
    </p:spTree>
    <p:extLst>
      <p:ext uri="{BB962C8B-B14F-4D97-AF65-F5344CB8AC3E}">
        <p14:creationId xmlns:p14="http://schemas.microsoft.com/office/powerpoint/2010/main" val="119911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Requirements for </a:t>
            </a:r>
            <a:r>
              <a:rPr lang="en-US" dirty="0"/>
              <a:t>Power Curve Loss </a:t>
            </a:r>
            <a:r>
              <a:rPr lang="en-US" dirty="0" smtClean="0"/>
              <a:t>Adjustment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03617967"/>
              </p:ext>
            </p:extLst>
          </p:nvPr>
        </p:nvGraphicFramePr>
        <p:xfrm>
          <a:off x="1057275" y="1400197"/>
          <a:ext cx="6315504" cy="3852954"/>
        </p:xfrm>
        <a:graphic>
          <a:graphicData uri="http://schemas.openxmlformats.org/drawingml/2006/table">
            <a:tbl>
              <a:tblPr bandRow="1">
                <a:tableStyleId>{5C22544A-7EE6-4342-B048-85BDC9FD1C3A}</a:tableStyleId>
              </a:tblPr>
              <a:tblGrid>
                <a:gridCol w="5076497"/>
                <a:gridCol w="1239007"/>
              </a:tblGrid>
              <a:tr h="642159">
                <a:tc>
                  <a:txBody>
                    <a:bodyPr/>
                    <a:lstStyle/>
                    <a:p>
                      <a:r>
                        <a:rPr lang="en-US" sz="2400" dirty="0" smtClean="0">
                          <a:solidFill>
                            <a:schemeClr val="tx1">
                              <a:lumMod val="65000"/>
                              <a:lumOff val="35000"/>
                            </a:schemeClr>
                          </a:solidFill>
                        </a:rPr>
                        <a:t>Plants required</a:t>
                      </a:r>
                      <a:r>
                        <a:rPr lang="en-US" sz="2400" baseline="0" dirty="0" smtClean="0">
                          <a:solidFill>
                            <a:schemeClr val="tx1">
                              <a:lumMod val="65000"/>
                              <a:lumOff val="35000"/>
                            </a:schemeClr>
                          </a:solidFill>
                        </a:rPr>
                        <a:t> for direct loss</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3</a:t>
                      </a:r>
                      <a:endParaRPr lang="en-US" sz="2400" dirty="0">
                        <a:solidFill>
                          <a:schemeClr val="tx1">
                            <a:lumMod val="65000"/>
                            <a:lumOff val="35000"/>
                          </a:schemeClr>
                        </a:solidFill>
                      </a:endParaRPr>
                    </a:p>
                  </a:txBody>
                  <a:tcPr/>
                </a:tc>
              </a:tr>
              <a:tr h="642159">
                <a:tc>
                  <a:txBody>
                    <a:bodyPr/>
                    <a:lstStyle/>
                    <a:p>
                      <a:r>
                        <a:rPr lang="en-US" sz="2400" dirty="0" smtClean="0">
                          <a:solidFill>
                            <a:schemeClr val="tx1">
                              <a:lumMod val="65000"/>
                              <a:lumOff val="35000"/>
                            </a:schemeClr>
                          </a:solidFill>
                        </a:rPr>
                        <a:t>Turbines required for direct loss</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6</a:t>
                      </a:r>
                      <a:endParaRPr lang="en-US" sz="2400" dirty="0">
                        <a:solidFill>
                          <a:schemeClr val="tx1">
                            <a:lumMod val="65000"/>
                            <a:lumOff val="35000"/>
                          </a:schemeClr>
                        </a:solidFill>
                      </a:endParaRPr>
                    </a:p>
                  </a:txBody>
                  <a:tcPr/>
                </a:tc>
              </a:tr>
              <a:tr h="642159">
                <a:tc>
                  <a:txBody>
                    <a:bodyPr/>
                    <a:lstStyle/>
                    <a:p>
                      <a:r>
                        <a:rPr lang="en-US" sz="2400" dirty="0" smtClean="0">
                          <a:solidFill>
                            <a:schemeClr val="tx1">
                              <a:lumMod val="65000"/>
                              <a:lumOff val="35000"/>
                            </a:schemeClr>
                          </a:solidFill>
                        </a:rPr>
                        <a:t>Plants</a:t>
                      </a:r>
                      <a:r>
                        <a:rPr lang="en-US" sz="2400" baseline="0" dirty="0" smtClean="0">
                          <a:solidFill>
                            <a:schemeClr val="tx1">
                              <a:lumMod val="65000"/>
                              <a:lumOff val="35000"/>
                            </a:schemeClr>
                          </a:solidFill>
                        </a:rPr>
                        <a:t> required for hybrid loss</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2</a:t>
                      </a:r>
                      <a:endParaRPr lang="en-US" sz="2400" dirty="0">
                        <a:solidFill>
                          <a:schemeClr val="tx1">
                            <a:lumMod val="65000"/>
                            <a:lumOff val="35000"/>
                          </a:schemeClr>
                        </a:solidFill>
                      </a:endParaRPr>
                    </a:p>
                  </a:txBody>
                  <a:tcPr/>
                </a:tc>
              </a:tr>
              <a:tr h="642159">
                <a:tc>
                  <a:txBody>
                    <a:bodyPr/>
                    <a:lstStyle/>
                    <a:p>
                      <a:r>
                        <a:rPr lang="en-US" sz="2400" dirty="0" smtClean="0">
                          <a:solidFill>
                            <a:schemeClr val="tx1">
                              <a:lumMod val="65000"/>
                              <a:lumOff val="35000"/>
                            </a:schemeClr>
                          </a:solidFill>
                        </a:rPr>
                        <a:t>Turbines</a:t>
                      </a:r>
                      <a:r>
                        <a:rPr lang="en-US" sz="2400" baseline="0" dirty="0" smtClean="0">
                          <a:solidFill>
                            <a:schemeClr val="tx1">
                              <a:lumMod val="65000"/>
                              <a:lumOff val="35000"/>
                            </a:schemeClr>
                          </a:solidFill>
                        </a:rPr>
                        <a:t> required for hybrid loss</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4</a:t>
                      </a:r>
                      <a:endParaRPr lang="en-US" sz="2400" dirty="0">
                        <a:solidFill>
                          <a:schemeClr val="tx1">
                            <a:lumMod val="65000"/>
                            <a:lumOff val="35000"/>
                          </a:schemeClr>
                        </a:solidFill>
                      </a:endParaRPr>
                    </a:p>
                  </a:txBody>
                  <a:tcPr/>
                </a:tc>
              </a:tr>
              <a:tr h="642159">
                <a:tc>
                  <a:txBody>
                    <a:bodyPr/>
                    <a:lstStyle/>
                    <a:p>
                      <a:r>
                        <a:rPr lang="en-US" sz="2400" dirty="0" smtClean="0">
                          <a:solidFill>
                            <a:schemeClr val="tx1">
                              <a:lumMod val="65000"/>
                              <a:lumOff val="35000"/>
                            </a:schemeClr>
                          </a:solidFill>
                        </a:rPr>
                        <a:t>Credit for</a:t>
                      </a:r>
                      <a:r>
                        <a:rPr lang="en-US" sz="2400" baseline="0" dirty="0" smtClean="0">
                          <a:solidFill>
                            <a:schemeClr val="tx1">
                              <a:lumMod val="65000"/>
                              <a:lumOff val="35000"/>
                            </a:schemeClr>
                          </a:solidFill>
                        </a:rPr>
                        <a:t> one plant?</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No</a:t>
                      </a:r>
                      <a:endParaRPr lang="en-US" sz="2400" dirty="0">
                        <a:solidFill>
                          <a:schemeClr val="tx1">
                            <a:lumMod val="65000"/>
                            <a:lumOff val="35000"/>
                          </a:schemeClr>
                        </a:solidFill>
                      </a:endParaRPr>
                    </a:p>
                  </a:txBody>
                  <a:tcPr/>
                </a:tc>
              </a:tr>
              <a:tr h="642159">
                <a:tc>
                  <a:txBody>
                    <a:bodyPr/>
                    <a:lstStyle/>
                    <a:p>
                      <a:r>
                        <a:rPr lang="en-US" sz="2400" dirty="0" smtClean="0">
                          <a:solidFill>
                            <a:schemeClr val="tx1">
                              <a:lumMod val="65000"/>
                              <a:lumOff val="35000"/>
                            </a:schemeClr>
                          </a:solidFill>
                        </a:rPr>
                        <a:t>Prototypes included?</a:t>
                      </a:r>
                      <a:endParaRPr lang="en-US" sz="2400" dirty="0">
                        <a:solidFill>
                          <a:schemeClr val="tx1">
                            <a:lumMod val="65000"/>
                            <a:lumOff val="35000"/>
                          </a:schemeClr>
                        </a:solidFill>
                      </a:endParaRPr>
                    </a:p>
                  </a:txBody>
                  <a:tcPr/>
                </a:tc>
                <a:tc>
                  <a:txBody>
                    <a:bodyPr/>
                    <a:lstStyle/>
                    <a:p>
                      <a:pPr algn="ctr"/>
                      <a:r>
                        <a:rPr lang="en-US" sz="2400" dirty="0" smtClean="0">
                          <a:solidFill>
                            <a:schemeClr val="tx1">
                              <a:lumMod val="65000"/>
                              <a:lumOff val="35000"/>
                            </a:schemeClr>
                          </a:solidFill>
                        </a:rPr>
                        <a:t>No</a:t>
                      </a:r>
                      <a:endParaRPr lang="en-US" sz="2400" dirty="0">
                        <a:solidFill>
                          <a:schemeClr val="tx1">
                            <a:lumMod val="65000"/>
                            <a:lumOff val="35000"/>
                          </a:schemeClr>
                        </a:solidFill>
                      </a:endParaRPr>
                    </a:p>
                  </a:txBody>
                  <a:tcPr/>
                </a:tc>
              </a:tr>
            </a:tbl>
          </a:graphicData>
        </a:graphic>
      </p:graphicFrame>
    </p:spTree>
    <p:extLst>
      <p:ext uri="{BB962C8B-B14F-4D97-AF65-F5344CB8AC3E}">
        <p14:creationId xmlns:p14="http://schemas.microsoft.com/office/powerpoint/2010/main" val="320565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38125" y="1188558"/>
            <a:ext cx="8229600" cy="6438568"/>
          </a:xfrm>
        </p:spPr>
        <p:txBody>
          <a:bodyPr>
            <a:noAutofit/>
          </a:bodyPr>
          <a:lstStyle/>
          <a:p>
            <a:r>
              <a:rPr lang="en-US" dirty="0" smtClean="0"/>
              <a:t>Typically</a:t>
            </a:r>
            <a:r>
              <a:rPr lang="en-US" dirty="0"/>
              <a:t>, the warranty language specifies that liquidated damages will apply if the measured results are a certain percentage (often 3-5%) below the advertised level.  </a:t>
            </a:r>
            <a:endParaRPr lang="en-US" dirty="0" smtClean="0"/>
          </a:p>
          <a:p>
            <a:r>
              <a:rPr lang="en-US" dirty="0" smtClean="0"/>
              <a:t>If </a:t>
            </a:r>
            <a:r>
              <a:rPr lang="en-US" dirty="0"/>
              <a:t>the warranty calls for liquidated damages when this gap is smaller than the 2.4% default power curve level without exceptions for uncertainty or data filtering, the power curve loss will be reduced to reflect the contract language.</a:t>
            </a:r>
          </a:p>
          <a:p>
            <a:pPr marL="0" indent="0">
              <a:buNone/>
            </a:pPr>
            <a:endParaRPr lang="en-US" sz="1200" dirty="0"/>
          </a:p>
        </p:txBody>
      </p:sp>
      <p:sp>
        <p:nvSpPr>
          <p:cNvPr id="3" name="Title 2"/>
          <p:cNvSpPr>
            <a:spLocks noGrp="1"/>
          </p:cNvSpPr>
          <p:nvPr>
            <p:ph type="title"/>
          </p:nvPr>
        </p:nvSpPr>
        <p:spPr/>
        <p:txBody>
          <a:bodyPr/>
          <a:lstStyle/>
          <a:p>
            <a:r>
              <a:rPr lang="en-US" dirty="0" smtClean="0"/>
              <a:t>Contract Language</a:t>
            </a:r>
            <a:endParaRPr lang="en-US" dirty="0"/>
          </a:p>
        </p:txBody>
      </p:sp>
    </p:spTree>
    <p:extLst>
      <p:ext uri="{BB962C8B-B14F-4D97-AF65-F5344CB8AC3E}">
        <p14:creationId xmlns:p14="http://schemas.microsoft.com/office/powerpoint/2010/main" val="508402364"/>
      </p:ext>
    </p:extLst>
  </p:cSld>
  <p:clrMapOvr>
    <a:masterClrMapping/>
  </p:clrMapOvr>
</p:sld>
</file>

<file path=ppt/theme/theme1.xml><?xml version="1.0" encoding="utf-8"?>
<a:theme xmlns:a="http://schemas.openxmlformats.org/drawingml/2006/main" name="Presentation Template">
  <a:themeElements>
    <a:clrScheme name="AWST">
      <a:dk1>
        <a:srgbClr val="2F2F2F"/>
      </a:dk1>
      <a:lt1>
        <a:srgbClr val="FFFFFF"/>
      </a:lt1>
      <a:dk2>
        <a:srgbClr val="1F497D"/>
      </a:dk2>
      <a:lt2>
        <a:srgbClr val="E7E7E5"/>
      </a:lt2>
      <a:accent1>
        <a:srgbClr val="00366A"/>
      </a:accent1>
      <a:accent2>
        <a:srgbClr val="4D661C"/>
      </a:accent2>
      <a:accent3>
        <a:srgbClr val="0092D6"/>
      </a:accent3>
      <a:accent4>
        <a:srgbClr val="969491"/>
      </a:accent4>
      <a:accent5>
        <a:srgbClr val="E0AD12"/>
      </a:accent5>
      <a:accent6>
        <a:srgbClr val="0F689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10233</TotalTime>
  <Words>1330</Words>
  <Application>Microsoft Office PowerPoint</Application>
  <PresentationFormat>On-screen Show (4:3)</PresentationFormat>
  <Paragraphs>181</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Presentation Template</vt:lpstr>
      <vt:lpstr>Power curve loss adjustments at AWS Truepower: a 2016 update </vt:lpstr>
      <vt:lpstr>Background</vt:lpstr>
      <vt:lpstr>Overview of Key Findings</vt:lpstr>
      <vt:lpstr>Power Curve Loss Adjustment Procedure</vt:lpstr>
      <vt:lpstr>Power Curve Loss Adjustment Procedure (details)</vt:lpstr>
      <vt:lpstr>Power Curve Loss Adjustment Procedure (details cont.)</vt:lpstr>
      <vt:lpstr>Power Curve Loss Adjustment Procedure (more details)</vt:lpstr>
      <vt:lpstr>Requirements for Power Curve Loss Adjustment</vt:lpstr>
      <vt:lpstr>Contract Language</vt:lpstr>
      <vt:lpstr>Effect of Power Curve Loss</vt:lpstr>
      <vt:lpstr>Prototypes</vt:lpstr>
      <vt:lpstr>Distribution of prototype versus commercial tests</vt:lpstr>
      <vt:lpstr>Effect of Inclusion of New Power Curve Data</vt:lpstr>
      <vt:lpstr>Going Forward</vt:lpstr>
    </vt:vector>
  </TitlesOfParts>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Caban</dc:creator>
  <cp:lastModifiedBy>Dan Bernadett</cp:lastModifiedBy>
  <cp:revision>32</cp:revision>
  <cp:lastPrinted>2012-01-27T21:00:23Z</cp:lastPrinted>
  <dcterms:created xsi:type="dcterms:W3CDTF">2016-02-04T20:36:13Z</dcterms:created>
  <dcterms:modified xsi:type="dcterms:W3CDTF">2016-09-25T17:45:14Z</dcterms:modified>
</cp:coreProperties>
</file>