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04" r:id="rId3"/>
    <p:sldId id="300" r:id="rId4"/>
    <p:sldId id="314" r:id="rId5"/>
    <p:sldId id="318" r:id="rId6"/>
    <p:sldId id="320" r:id="rId7"/>
    <p:sldId id="303" r:id="rId8"/>
    <p:sldId id="333" r:id="rId9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935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orient="horz" pos="1616">
          <p15:clr>
            <a:srgbClr val="A4A3A4"/>
          </p15:clr>
        </p15:guide>
        <p15:guide id="7" pos="2880">
          <p15:clr>
            <a:srgbClr val="A4A3A4"/>
          </p15:clr>
        </p15:guide>
        <p15:guide id="8" pos="385">
          <p15:clr>
            <a:srgbClr val="A4A3A4"/>
          </p15:clr>
        </p15:guide>
        <p15:guide id="9" pos="5375">
          <p15:clr>
            <a:srgbClr val="A4A3A4"/>
          </p15:clr>
        </p15:guide>
        <p15:guide id="10" pos="340">
          <p15:clr>
            <a:srgbClr val="A4A3A4"/>
          </p15:clr>
        </p15:guide>
        <p15:guide id="11" pos="5420">
          <p15:clr>
            <a:srgbClr val="A4A3A4"/>
          </p15:clr>
        </p15:guide>
        <p15:guide id="12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5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1386" y="72"/>
      </p:cViewPr>
      <p:guideLst>
        <p:guide orient="horz" pos="2160"/>
        <p:guide orient="horz" pos="618"/>
        <p:guide orient="horz" pos="709"/>
        <p:guide orient="horz" pos="935"/>
        <p:guide orient="horz" pos="3974"/>
        <p:guide orient="horz" pos="1616"/>
        <p:guide pos="2880"/>
        <p:guide pos="385"/>
        <p:guide pos="5375"/>
        <p:guide pos="340"/>
        <p:guide pos="5420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notesViewPr>
    <p:cSldViewPr>
      <p:cViewPr varScale="1">
        <p:scale>
          <a:sx n="82" d="100"/>
          <a:sy n="82" d="100"/>
        </p:scale>
        <p:origin x="397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11BC2-468C-479D-825B-AC25F1648490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78ACD-85B8-44AD-A599-EC58C405D3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659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093F1-77BF-4782-AD04-8852671A7587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AD5F8-0646-4867-9D1F-D958E0BEA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362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AD5F8-0646-4867-9D1F-D958E0BEAB0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535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AD5F8-0646-4867-9D1F-D958E0BEAB0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37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AD5F8-0646-4867-9D1F-D958E0BEAB0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648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AD5F8-0646-4867-9D1F-D958E0BEAB0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035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AD5F8-0646-4867-9D1F-D958E0BEAB0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0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4750296" cy="1226567"/>
          </a:xfrm>
        </p:spPr>
        <p:txBody>
          <a:bodyPr anchor="t"/>
          <a:lstStyle>
            <a:lvl1pPr>
              <a:lnSpc>
                <a:spcPts val="2800"/>
              </a:lnSpc>
              <a:spcAft>
                <a:spcPts val="1000"/>
              </a:spcAft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293610"/>
            <a:ext cx="4752528" cy="694928"/>
          </a:xfrm>
        </p:spPr>
        <p:txBody>
          <a:bodyPr>
            <a:normAutofit/>
          </a:bodyPr>
          <a:lstStyle>
            <a:lvl1pPr marL="0" indent="0" algn="l">
              <a:lnSpc>
                <a:spcPts val="22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3568" y="429309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July 2014</a:t>
            </a:r>
            <a:endParaRPr lang="en-GB"/>
          </a:p>
        </p:txBody>
      </p:sp>
      <p:sp>
        <p:nvSpPr>
          <p:cNvPr id="13" name="Text Placeholder 2"/>
          <p:cNvSpPr>
            <a:spLocks noGrp="1"/>
          </p:cNvSpPr>
          <p:nvPr>
            <p:ph type="body" idx="11"/>
          </p:nvPr>
        </p:nvSpPr>
        <p:spPr>
          <a:xfrm>
            <a:off x="520502" y="5805264"/>
            <a:ext cx="2167980" cy="21602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8187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47128" y="1341438"/>
            <a:ext cx="8645352" cy="4751387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75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llabora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723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853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82598"/>
            <a:ext cx="1425302" cy="45197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-590096" y="6309320"/>
            <a:ext cx="10274664" cy="46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-590096" y="1090836"/>
            <a:ext cx="10274664" cy="339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593992" y="1505988"/>
            <a:ext cx="261661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GLASGOW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ORE Catapult</a:t>
            </a:r>
          </a:p>
          <a:p>
            <a:pPr lvl="0"/>
            <a:r>
              <a:rPr lang="en-US" sz="1600" dirty="0" err="1" smtClean="0">
                <a:solidFill>
                  <a:schemeClr val="bg1"/>
                </a:solidFill>
              </a:rPr>
              <a:t>Inovo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0"/>
            <a:r>
              <a:rPr lang="en-US" sz="1600" dirty="0" smtClean="0">
                <a:solidFill>
                  <a:schemeClr val="bg1"/>
                </a:solidFill>
              </a:rPr>
              <a:t>121 George Street</a:t>
            </a:r>
          </a:p>
          <a:p>
            <a:pPr lvl="0"/>
            <a:r>
              <a:rPr lang="en-US" sz="1600" dirty="0" smtClean="0">
                <a:solidFill>
                  <a:schemeClr val="bg1"/>
                </a:solidFill>
              </a:rPr>
              <a:t>Glasgow</a:t>
            </a:r>
          </a:p>
          <a:p>
            <a:pPr lvl="0"/>
            <a:r>
              <a:rPr lang="en-US" sz="1600" dirty="0" smtClean="0">
                <a:solidFill>
                  <a:schemeClr val="bg1"/>
                </a:solidFill>
              </a:rPr>
              <a:t>G1 1RD</a:t>
            </a:r>
          </a:p>
          <a:p>
            <a:pPr lvl="0"/>
            <a:endParaRPr lang="en-US" sz="1600" dirty="0" smtClean="0">
              <a:solidFill>
                <a:schemeClr val="bg1"/>
              </a:solidFill>
            </a:endParaRPr>
          </a:p>
          <a:p>
            <a:pPr lvl="0"/>
            <a:endParaRPr lang="en-US" sz="1600" dirty="0" smtClean="0">
              <a:solidFill>
                <a:schemeClr val="bg1"/>
              </a:solidFill>
            </a:endParaRPr>
          </a:p>
          <a:p>
            <a:pPr lvl="0"/>
            <a:endParaRPr lang="en-US" sz="1600" dirty="0" smtClean="0">
              <a:solidFill>
                <a:schemeClr val="bg1"/>
              </a:solidFill>
            </a:endParaRPr>
          </a:p>
          <a:p>
            <a:pPr lvl="0"/>
            <a:r>
              <a:rPr lang="en-US" sz="1600" dirty="0" smtClean="0">
                <a:solidFill>
                  <a:schemeClr val="bg1"/>
                </a:solidFill>
              </a:rPr>
              <a:t>T +44 (0)333 004 1400</a:t>
            </a:r>
          </a:p>
          <a:p>
            <a:pPr lvl="0"/>
            <a:r>
              <a:rPr lang="en-US" sz="1600" dirty="0" smtClean="0">
                <a:solidFill>
                  <a:schemeClr val="bg1"/>
                </a:solidFill>
              </a:rPr>
              <a:t>F +44 (0)333 004 1399</a:t>
            </a:r>
          </a:p>
          <a:p>
            <a:pPr lvl="0"/>
            <a:endParaRPr lang="en-US" sz="1600" dirty="0" smtClean="0">
              <a:solidFill>
                <a:schemeClr val="bg1"/>
              </a:solidFill>
            </a:endParaRPr>
          </a:p>
          <a:p>
            <a:pPr lvl="0"/>
            <a:endParaRPr lang="en-US" sz="2000" dirty="0" smtClean="0">
              <a:solidFill>
                <a:schemeClr val="bg1"/>
              </a:solidFill>
            </a:endParaRPr>
          </a:p>
          <a:p>
            <a:pPr lvl="0"/>
            <a:endParaRPr lang="en-US" sz="2000" dirty="0" smtClean="0">
              <a:solidFill>
                <a:schemeClr val="bg1"/>
              </a:solidFill>
            </a:endParaRPr>
          </a:p>
          <a:p>
            <a:pPr lvl="0"/>
            <a:r>
              <a:rPr lang="en-US" sz="1600" dirty="0" smtClean="0">
                <a:solidFill>
                  <a:schemeClr val="bg1"/>
                </a:solidFill>
              </a:rPr>
              <a:t>info@ore.catapult.org.uk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0"/>
            <a:r>
              <a:rPr lang="en-US" sz="1600" b="1" dirty="0" smtClean="0">
                <a:solidFill>
                  <a:schemeClr val="bg1"/>
                </a:solidFill>
              </a:rPr>
              <a:t>ore.catapult.org.uk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210606" y="1505988"/>
            <a:ext cx="274511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BLYTH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ORE Catapult</a:t>
            </a:r>
          </a:p>
          <a:p>
            <a:pPr lvl="0"/>
            <a:r>
              <a:rPr lang="en-US" sz="1600" dirty="0" smtClean="0">
                <a:solidFill>
                  <a:schemeClr val="bg1"/>
                </a:solidFill>
              </a:rPr>
              <a:t>National Renewable Energy Centre</a:t>
            </a:r>
          </a:p>
          <a:p>
            <a:pPr lvl="0"/>
            <a:r>
              <a:rPr lang="en-US" sz="1600" dirty="0" smtClean="0">
                <a:solidFill>
                  <a:schemeClr val="bg1"/>
                </a:solidFill>
              </a:rPr>
              <a:t>Offshore House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Albert Street</a:t>
            </a:r>
          </a:p>
          <a:p>
            <a:pPr lvl="0"/>
            <a:r>
              <a:rPr lang="en-US" sz="1600" dirty="0" smtClean="0">
                <a:solidFill>
                  <a:schemeClr val="bg1"/>
                </a:solidFill>
              </a:rPr>
              <a:t>Blyth, Northumberland</a:t>
            </a:r>
          </a:p>
          <a:p>
            <a:pPr lvl="0"/>
            <a:r>
              <a:rPr lang="en-US" sz="1600" dirty="0" smtClean="0">
                <a:solidFill>
                  <a:schemeClr val="bg1"/>
                </a:solidFill>
              </a:rPr>
              <a:t>NE24 1LZ</a:t>
            </a:r>
          </a:p>
          <a:p>
            <a:pPr lvl="0"/>
            <a:endParaRPr lang="en-US" sz="1600" dirty="0" smtClean="0">
              <a:solidFill>
                <a:schemeClr val="bg1"/>
              </a:solidFill>
            </a:endParaRPr>
          </a:p>
          <a:p>
            <a:pPr lvl="0"/>
            <a:r>
              <a:rPr lang="en-US" sz="1600" dirty="0" smtClean="0">
                <a:solidFill>
                  <a:schemeClr val="bg1"/>
                </a:solidFill>
              </a:rPr>
              <a:t>T +44 (0)1670 359 555</a:t>
            </a:r>
          </a:p>
          <a:p>
            <a:pPr lvl="0"/>
            <a:r>
              <a:rPr lang="en-US" sz="1600" dirty="0" smtClean="0">
                <a:solidFill>
                  <a:schemeClr val="bg1"/>
                </a:solidFill>
              </a:rPr>
              <a:t>F +44 (0)1670 359 666</a:t>
            </a:r>
          </a:p>
          <a:p>
            <a:pPr lvl="0"/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80655" y="597385"/>
            <a:ext cx="247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sz="2200" b="1" dirty="0" smtClean="0">
                <a:solidFill>
                  <a:schemeClr val="bg1"/>
                </a:solidFill>
                <a:latin typeface="+mj-lt"/>
              </a:rPr>
              <a:t>Contact us</a:t>
            </a:r>
            <a:endParaRPr lang="en-GB" sz="2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6060497" y="1505988"/>
            <a:ext cx="274511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LEVENMOUTH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ORE Catapult</a:t>
            </a:r>
          </a:p>
          <a:p>
            <a:pPr lvl="0"/>
            <a:r>
              <a:rPr lang="en-US" sz="1600" dirty="0" smtClean="0">
                <a:solidFill>
                  <a:schemeClr val="bg1"/>
                </a:solidFill>
              </a:rPr>
              <a:t>Fife</a:t>
            </a:r>
            <a:r>
              <a:rPr lang="en-US" sz="1600" baseline="0" dirty="0" smtClean="0">
                <a:solidFill>
                  <a:schemeClr val="bg1"/>
                </a:solidFill>
              </a:rPr>
              <a:t> Renewables Innovation Centre (FRIC)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0"/>
            <a:r>
              <a:rPr lang="en-GB" sz="1600" dirty="0" smtClean="0">
                <a:solidFill>
                  <a:schemeClr val="bg1"/>
                </a:solidFill>
              </a:rPr>
              <a:t>Ajax Way </a:t>
            </a:r>
          </a:p>
          <a:p>
            <a:pPr lvl="0"/>
            <a:r>
              <a:rPr lang="en-GB" sz="1600" dirty="0" smtClean="0">
                <a:solidFill>
                  <a:schemeClr val="bg1"/>
                </a:solidFill>
              </a:rPr>
              <a:t>Leven </a:t>
            </a:r>
            <a:br>
              <a:rPr lang="en-GB" sz="1600" dirty="0" smtClean="0">
                <a:solidFill>
                  <a:schemeClr val="bg1"/>
                </a:solidFill>
              </a:rPr>
            </a:br>
            <a:r>
              <a:rPr lang="en-GB" sz="1600" dirty="0" smtClean="0">
                <a:solidFill>
                  <a:schemeClr val="bg1"/>
                </a:solidFill>
              </a:rPr>
              <a:t>KY8 3RS</a:t>
            </a:r>
          </a:p>
          <a:p>
            <a:pPr lvl="0"/>
            <a:endParaRPr lang="en-US" sz="1600" dirty="0" smtClean="0">
              <a:solidFill>
                <a:schemeClr val="bg1"/>
              </a:solidFill>
            </a:endParaRPr>
          </a:p>
          <a:p>
            <a:pPr lvl="0"/>
            <a:endParaRPr lang="en-US" sz="1600" dirty="0" smtClean="0">
              <a:solidFill>
                <a:schemeClr val="bg1"/>
              </a:solidFill>
            </a:endParaRPr>
          </a:p>
          <a:p>
            <a:pPr lvl="0"/>
            <a:r>
              <a:rPr lang="en-US" sz="1600" dirty="0" smtClean="0">
                <a:solidFill>
                  <a:schemeClr val="bg1"/>
                </a:solidFill>
              </a:rPr>
              <a:t>T +44 (0)1670 359 555</a:t>
            </a:r>
          </a:p>
          <a:p>
            <a:pPr lvl="0"/>
            <a:r>
              <a:rPr lang="en-US" sz="1600" dirty="0" smtClean="0">
                <a:solidFill>
                  <a:schemeClr val="bg1"/>
                </a:solidFill>
              </a:rPr>
              <a:t>F +44 (0)1670 359 666</a:t>
            </a:r>
          </a:p>
          <a:p>
            <a:pPr lvl="0"/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1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92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0096" y="0"/>
            <a:ext cx="10274664" cy="688538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42925" indent="-542925"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143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July 2014</a:t>
            </a:r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582" y="487743"/>
            <a:ext cx="1512000" cy="479463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539750" y="6346824"/>
            <a:ext cx="8064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514986" y="1128712"/>
            <a:ext cx="8064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517699" y="686534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sz="2400" b="1" dirty="0" smtClean="0">
                <a:solidFill>
                  <a:schemeClr val="bg1"/>
                </a:solidFill>
                <a:latin typeface="+mj-lt"/>
              </a:rPr>
              <a:t>Agenda</a:t>
            </a:r>
            <a:endParaRPr lang="en-GB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4521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47128" y="1340768"/>
            <a:ext cx="8717360" cy="48245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0243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3"/>
          </p:nvPr>
        </p:nvSpPr>
        <p:spPr>
          <a:xfrm>
            <a:off x="247128" y="1484313"/>
            <a:ext cx="8645352" cy="45370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383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0096" y="0"/>
            <a:ext cx="10274664" cy="68853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262" y="380704"/>
            <a:ext cx="1295976" cy="41096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-590096" y="6309320"/>
            <a:ext cx="102746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-590096" y="1124744"/>
            <a:ext cx="102746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1175" y="1772817"/>
            <a:ext cx="7772400" cy="1224136"/>
          </a:xfrm>
        </p:spPr>
        <p:txBody>
          <a:bodyPr anchor="b"/>
          <a:lstStyle>
            <a:lvl1pPr algn="l">
              <a:defRPr sz="32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96119" y="3099172"/>
            <a:ext cx="7772400" cy="1409948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7102" y="6522925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+mj-lt"/>
              </a:rPr>
              <a:t>ore.catapult.org.uk</a:t>
            </a:r>
            <a:endParaRPr lang="en-GB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3923928" y="6528906"/>
            <a:ext cx="216024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+mj-lt"/>
              </a:rPr>
              <a:t>@ORECatapult</a:t>
            </a:r>
            <a:endParaRPr lang="en-GB" sz="1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76193" y="6587131"/>
            <a:ext cx="191323" cy="19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2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128" y="114510"/>
            <a:ext cx="6917160" cy="80004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127" y="5949279"/>
            <a:ext cx="8285685" cy="2594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2100"/>
            </a:lvl2pPr>
            <a:lvl3pPr marL="914400" indent="0">
              <a:buNone/>
              <a:defRPr sz="2100"/>
            </a:lvl3pPr>
            <a:lvl4pPr marL="1371600" indent="0">
              <a:buNone/>
              <a:defRPr sz="2100"/>
            </a:lvl4pPr>
            <a:lvl5pPr marL="1828800" indent="0">
              <a:buNone/>
              <a:defRPr sz="2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47128" y="1268413"/>
            <a:ext cx="8285685" cy="460851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853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12160" y="1268928"/>
            <a:ext cx="2844000" cy="4896376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247128" y="5977854"/>
            <a:ext cx="5621016" cy="2594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2100"/>
            </a:lvl2pPr>
            <a:lvl3pPr marL="914400" indent="0">
              <a:buNone/>
              <a:defRPr sz="2100"/>
            </a:lvl3pPr>
            <a:lvl4pPr marL="1371600" indent="0">
              <a:buNone/>
              <a:defRPr sz="2100"/>
            </a:lvl4pPr>
            <a:lvl5pPr marL="1828800" indent="0">
              <a:buNone/>
              <a:defRPr sz="2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47128" y="1268928"/>
            <a:ext cx="5621016" cy="460799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98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12160" y="1268928"/>
            <a:ext cx="2844000" cy="151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247128" y="5977854"/>
            <a:ext cx="5621016" cy="2594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2100"/>
            </a:lvl2pPr>
            <a:lvl3pPr marL="914400" indent="0">
              <a:buNone/>
              <a:defRPr sz="2100"/>
            </a:lvl3pPr>
            <a:lvl4pPr marL="1371600" indent="0">
              <a:buNone/>
              <a:defRPr sz="2100"/>
            </a:lvl4pPr>
            <a:lvl5pPr marL="1828800" indent="0">
              <a:buNone/>
              <a:defRPr sz="2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020098" y="2934442"/>
            <a:ext cx="2844000" cy="151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012160" y="4630788"/>
            <a:ext cx="2844000" cy="151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7"/>
          </p:nvPr>
        </p:nvSpPr>
        <p:spPr>
          <a:xfrm>
            <a:off x="247128" y="1268928"/>
            <a:ext cx="5621016" cy="460799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066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47128" y="1268760"/>
            <a:ext cx="5173688" cy="468052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247128" y="6009496"/>
            <a:ext cx="5173688" cy="2594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2100"/>
            </a:lvl2pPr>
            <a:lvl3pPr marL="914400" indent="0">
              <a:buNone/>
              <a:defRPr sz="2100"/>
            </a:lvl3pPr>
            <a:lvl4pPr marL="1371600" indent="0">
              <a:buNone/>
              <a:defRPr sz="2100"/>
            </a:lvl4pPr>
            <a:lvl5pPr marL="1828800" indent="0">
              <a:buNone/>
              <a:defRPr sz="2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5580112" y="1268760"/>
            <a:ext cx="3283545" cy="4392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10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514407"/>
            <a:ext cx="9142834" cy="343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128" y="114510"/>
            <a:ext cx="6336704" cy="8000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412776"/>
            <a:ext cx="8640792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404664"/>
            <a:ext cx="1439992" cy="456131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0" y="1023167"/>
            <a:ext cx="9144000" cy="725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247128" y="6553738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accent2"/>
                </a:solidFill>
                <a:latin typeface="+mj-lt"/>
              </a:rPr>
              <a:t>ore.catapult.org.uk</a:t>
            </a:r>
            <a:endParaRPr lang="en-GB" sz="12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043954" y="6559719"/>
            <a:ext cx="216024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accent2"/>
                </a:solidFill>
                <a:latin typeface="+mj-lt"/>
              </a:rPr>
              <a:t>@ORECatapult</a:t>
            </a:r>
            <a:endParaRPr lang="en-GB" sz="1200" b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896219" y="6617944"/>
            <a:ext cx="191323" cy="191323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-1166" y="6514421"/>
            <a:ext cx="9144000" cy="725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18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62" r:id="rId4"/>
    <p:sldLayoutId id="2147483663" r:id="rId5"/>
    <p:sldLayoutId id="2147483664" r:id="rId6"/>
    <p:sldLayoutId id="2147483667" r:id="rId7"/>
    <p:sldLayoutId id="2147483666" r:id="rId8"/>
    <p:sldLayoutId id="2147483668" r:id="rId9"/>
    <p:sldLayoutId id="2147483670" r:id="rId10"/>
    <p:sldLayoutId id="2147483654" r:id="rId11"/>
    <p:sldLayoutId id="2147483669" r:id="rId12"/>
    <p:sldLayoutId id="2147483655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ts val="2400"/>
        </a:lnSpc>
        <a:spcBef>
          <a:spcPct val="0"/>
        </a:spcBef>
        <a:buNone/>
        <a:defRPr sz="2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ts val="26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ts val="26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ts val="26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ts val="26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57300" indent="-228600" algn="l" defTabSz="914400" rtl="0" eaLnBrk="1" latinLnBrk="0" hangingPunct="1">
        <a:lnSpc>
          <a:spcPts val="26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tbrite.co.uk/e/offshore-wind-sensors-technology-demonstration-opportunity-tickets-29331619664" TargetMode="External"/><Relationship Id="rId2" Type="http://schemas.openxmlformats.org/officeDocument/2006/relationships/hyperlink" Target="mailto:wosc.calls@ore.catapult.org.uk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00" b="8090"/>
          <a:stretch/>
        </p:blipFill>
        <p:spPr>
          <a:xfrm>
            <a:off x="0" y="-3001"/>
            <a:ext cx="9143602" cy="6861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-3001"/>
            <a:ext cx="5562611" cy="50261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PCWG Welcome and introduction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4365104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/>
                </a:solidFill>
              </a:rPr>
              <a:t>13</a:t>
            </a:r>
            <a:r>
              <a:rPr lang="en-GB" sz="1400" baseline="30000" dirty="0" smtClean="0">
                <a:solidFill>
                  <a:schemeClr val="bg1"/>
                </a:solidFill>
              </a:rPr>
              <a:t>th</a:t>
            </a:r>
            <a:r>
              <a:rPr lang="en-GB" sz="1400" dirty="0" smtClean="0">
                <a:solidFill>
                  <a:schemeClr val="bg1"/>
                </a:solidFill>
              </a:rPr>
              <a:t> December 2016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94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Housekeeping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5536" y="2852936"/>
            <a:ext cx="8208912" cy="2376264"/>
          </a:xfrm>
        </p:spPr>
        <p:txBody>
          <a:bodyPr>
            <a:normAutofit/>
          </a:bodyPr>
          <a:lstStyle/>
          <a:p>
            <a:r>
              <a:rPr lang="en-GB" dirty="0" smtClean="0"/>
              <a:t>Morning coffee booked for 11:00</a:t>
            </a:r>
          </a:p>
          <a:p>
            <a:r>
              <a:rPr lang="en-GB" dirty="0" smtClean="0"/>
              <a:t>Lunch booked for 13:00</a:t>
            </a:r>
          </a:p>
          <a:p>
            <a:r>
              <a:rPr lang="en-GB" dirty="0" smtClean="0"/>
              <a:t>Please see me during break for parking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139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485403" y="1378943"/>
            <a:ext cx="720080" cy="556489"/>
          </a:xfrm>
          <a:prstGeom prst="ellipse">
            <a:avLst/>
          </a:prstGeom>
          <a:solidFill>
            <a:srgbClr val="FE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07261" y="6309320"/>
            <a:ext cx="8169195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Catapult Network</a:t>
            </a:r>
            <a:br>
              <a:rPr lang="en-GB" dirty="0"/>
            </a:br>
            <a:r>
              <a:rPr lang="en-GB" sz="1800" i="1" dirty="0" smtClean="0"/>
              <a:t>A </a:t>
            </a:r>
            <a:r>
              <a:rPr lang="en-GB" sz="1800" i="1" dirty="0"/>
              <a:t>long-term vision for innovation &amp; </a:t>
            </a:r>
            <a:r>
              <a:rPr lang="en-GB" sz="1800" i="1" dirty="0" smtClean="0"/>
              <a:t>growth</a:t>
            </a:r>
            <a:endParaRPr lang="en-GB" sz="1800" i="1" dirty="0"/>
          </a:p>
        </p:txBody>
      </p:sp>
      <p:sp>
        <p:nvSpPr>
          <p:cNvPr id="6" name="Rectangle 5"/>
          <p:cNvSpPr/>
          <p:nvPr/>
        </p:nvSpPr>
        <p:spPr>
          <a:xfrm>
            <a:off x="323529" y="2103460"/>
            <a:ext cx="3456383" cy="2585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Established </a:t>
            </a:r>
            <a:r>
              <a:rPr lang="en-GB" dirty="0">
                <a:solidFill>
                  <a:schemeClr val="tx1"/>
                </a:solidFill>
              </a:rPr>
              <a:t>by </a:t>
            </a:r>
            <a:r>
              <a:rPr lang="en-GB" dirty="0" smtClean="0">
                <a:solidFill>
                  <a:schemeClr val="tx1"/>
                </a:solidFill>
              </a:rPr>
              <a:t>InnovateUK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Designed </a:t>
            </a:r>
            <a:r>
              <a:rPr lang="en-GB" dirty="0">
                <a:solidFill>
                  <a:schemeClr val="tx1"/>
                </a:solidFill>
              </a:rPr>
              <a:t>to transform the UK's capability for innovation </a:t>
            </a:r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Core grant leveraged with industry and other public funding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7873" y="1456123"/>
            <a:ext cx="496971" cy="400110"/>
          </a:xfrm>
          <a:prstGeom prst="rect">
            <a:avLst/>
          </a:prstGeom>
          <a:solidFill>
            <a:srgbClr val="FE5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chemeClr val="bg1"/>
                </a:solidFill>
              </a:rPr>
              <a:t>11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85096" y="1348007"/>
            <a:ext cx="15872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/>
              <a:t>Catapults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295511"/>
            <a:ext cx="5042743" cy="48833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 descr="https://interact.innovateuk.org/image/journal/article?img_id=2162377&amp;t=136771721630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5" t="10915" r="5387" b="7884"/>
          <a:stretch/>
        </p:blipFill>
        <p:spPr bwMode="auto">
          <a:xfrm>
            <a:off x="7452320" y="5722105"/>
            <a:ext cx="1370335" cy="45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96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ORE Catapult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5536" y="1268760"/>
            <a:ext cx="4637830" cy="5328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900" b="1" dirty="0" smtClean="0">
                <a:solidFill>
                  <a:schemeClr val="accent1"/>
                </a:solidFill>
              </a:rPr>
              <a:t>Our Vision: </a:t>
            </a:r>
            <a:br>
              <a:rPr lang="en-GB" sz="1900" b="1" dirty="0" smtClean="0">
                <a:solidFill>
                  <a:schemeClr val="accent1"/>
                </a:solidFill>
              </a:rPr>
            </a:br>
            <a:r>
              <a:rPr lang="en-GB" sz="1900" i="1" dirty="0" smtClean="0">
                <a:solidFill>
                  <a:schemeClr val="accent1"/>
                </a:solidFill>
              </a:rPr>
              <a:t>Abundant</a:t>
            </a:r>
            <a:r>
              <a:rPr lang="en-GB" sz="1900" i="1" dirty="0">
                <a:solidFill>
                  <a:schemeClr val="accent1"/>
                </a:solidFill>
              </a:rPr>
              <a:t>, affordable energy from </a:t>
            </a:r>
            <a:r>
              <a:rPr lang="en-GB" sz="1900" i="1" dirty="0" smtClean="0">
                <a:solidFill>
                  <a:schemeClr val="accent1"/>
                </a:solidFill>
              </a:rPr>
              <a:t>offshore </a:t>
            </a:r>
            <a:r>
              <a:rPr lang="en-GB" sz="1900" i="1" dirty="0">
                <a:solidFill>
                  <a:schemeClr val="accent1"/>
                </a:solidFill>
              </a:rPr>
              <a:t>wind, </a:t>
            </a:r>
            <a:r>
              <a:rPr lang="en-GB" sz="1900" i="1" dirty="0" smtClean="0">
                <a:solidFill>
                  <a:schemeClr val="accent1"/>
                </a:solidFill>
              </a:rPr>
              <a:t>wave </a:t>
            </a:r>
            <a:r>
              <a:rPr lang="en-GB" sz="1900" i="1" dirty="0">
                <a:solidFill>
                  <a:schemeClr val="accent1"/>
                </a:solidFill>
              </a:rPr>
              <a:t>and </a:t>
            </a:r>
            <a:r>
              <a:rPr lang="en-GB" sz="1900" i="1" dirty="0" smtClean="0">
                <a:solidFill>
                  <a:schemeClr val="accent1"/>
                </a:solidFill>
              </a:rPr>
              <a:t>tide</a:t>
            </a:r>
            <a:br>
              <a:rPr lang="en-GB" sz="1900" i="1" dirty="0" smtClean="0">
                <a:solidFill>
                  <a:schemeClr val="accent1"/>
                </a:solidFill>
              </a:rPr>
            </a:br>
            <a:endParaRPr lang="en-GB" sz="1900" i="1" dirty="0">
              <a:solidFill>
                <a:schemeClr val="accent1"/>
              </a:solidFill>
            </a:endParaRPr>
          </a:p>
          <a:p>
            <a:r>
              <a:rPr lang="en-GB" dirty="0" smtClean="0"/>
              <a:t>Reduce the </a:t>
            </a:r>
            <a:r>
              <a:rPr lang="en-GB" dirty="0"/>
              <a:t>cost of offshore renewable </a:t>
            </a:r>
            <a:r>
              <a:rPr lang="en-GB" dirty="0" smtClean="0"/>
              <a:t>energy</a:t>
            </a:r>
          </a:p>
          <a:p>
            <a:r>
              <a:rPr lang="en-GB" dirty="0" smtClean="0"/>
              <a:t>Deliver </a:t>
            </a:r>
            <a:r>
              <a:rPr lang="en-GB" dirty="0"/>
              <a:t>UK economic </a:t>
            </a:r>
            <a:r>
              <a:rPr lang="en-GB" dirty="0" smtClean="0"/>
              <a:t>benefit</a:t>
            </a:r>
            <a:endParaRPr lang="en-GB" dirty="0"/>
          </a:p>
          <a:p>
            <a:r>
              <a:rPr lang="en-GB" dirty="0" smtClean="0"/>
              <a:t>Engineering </a:t>
            </a:r>
            <a:r>
              <a:rPr lang="en-GB" dirty="0"/>
              <a:t>and research </a:t>
            </a:r>
            <a:r>
              <a:rPr lang="en-GB" dirty="0" smtClean="0"/>
              <a:t>experts with </a:t>
            </a:r>
            <a:r>
              <a:rPr lang="en-GB" dirty="0"/>
              <a:t>deep </a:t>
            </a:r>
            <a:r>
              <a:rPr lang="en-GB" dirty="0" smtClean="0"/>
              <a:t>sector knowledge </a:t>
            </a:r>
          </a:p>
          <a:p>
            <a:r>
              <a:rPr lang="en-GB" dirty="0" smtClean="0"/>
              <a:t>Independent </a:t>
            </a:r>
            <a:r>
              <a:rPr lang="en-GB" dirty="0"/>
              <a:t>and trusted </a:t>
            </a:r>
            <a:r>
              <a:rPr lang="en-GB" dirty="0" smtClean="0"/>
              <a:t>partner </a:t>
            </a:r>
            <a:endParaRPr lang="en-GB" dirty="0"/>
          </a:p>
          <a:p>
            <a:pPr lvl="0"/>
            <a:r>
              <a:rPr lang="en-GB" dirty="0" smtClean="0"/>
              <a:t>Work </a:t>
            </a:r>
            <a:r>
              <a:rPr lang="en-GB" dirty="0"/>
              <a:t>with industry and academia to </a:t>
            </a:r>
            <a:r>
              <a:rPr lang="en-GB" dirty="0" smtClean="0"/>
              <a:t>commercialise new technologies</a:t>
            </a:r>
            <a:endParaRPr lang="en-GB" dirty="0"/>
          </a:p>
          <a:p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5868144" y="5358780"/>
            <a:ext cx="2664296" cy="1022548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68144" y="5373216"/>
            <a:ext cx="26642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8</a:t>
            </a:r>
            <a:r>
              <a:rPr lang="en-GB" sz="3200" b="1" dirty="0" smtClean="0">
                <a:solidFill>
                  <a:schemeClr val="bg1"/>
                </a:solidFill>
              </a:rPr>
              <a:t>0</a:t>
            </a:r>
            <a:r>
              <a:rPr lang="en-GB" sz="2000" b="1" dirty="0" smtClean="0">
                <a:solidFill>
                  <a:schemeClr val="bg1"/>
                </a:solidFill>
              </a:rPr>
              <a:t>+</a:t>
            </a:r>
          </a:p>
          <a:p>
            <a:pPr algn="ctr"/>
            <a:r>
              <a:rPr lang="en-GB" b="1" dirty="0" smtClean="0">
                <a:solidFill>
                  <a:schemeClr val="bg2"/>
                </a:solidFill>
              </a:rPr>
              <a:t>technical experts </a:t>
            </a:r>
            <a:endParaRPr lang="en-GB" b="1" dirty="0">
              <a:solidFill>
                <a:schemeClr val="bg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358582"/>
            <a:ext cx="3744416" cy="37444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Connector 5"/>
          <p:cNvCxnSpPr/>
          <p:nvPr/>
        </p:nvCxnSpPr>
        <p:spPr>
          <a:xfrm>
            <a:off x="6156176" y="5877272"/>
            <a:ext cx="21602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61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6"/>
          <a:stretch/>
        </p:blipFill>
        <p:spPr>
          <a:xfrm>
            <a:off x="0" y="1031748"/>
            <a:ext cx="7596336" cy="5843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52693"/>
            <a:ext cx="6408712" cy="656027"/>
          </a:xfrm>
          <a:solidFill>
            <a:schemeClr val="bg1"/>
          </a:solidFill>
        </p:spPr>
        <p:txBody>
          <a:bodyPr/>
          <a:lstStyle/>
          <a:p>
            <a:r>
              <a:rPr lang="en-GB" dirty="0"/>
              <a:t>Our Testing &amp; Demonstration Facilities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707903" y="1700808"/>
            <a:ext cx="3738953" cy="2376264"/>
          </a:xfrm>
          <a:noFill/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GB" sz="2400" dirty="0" smtClean="0">
                <a:solidFill>
                  <a:schemeClr val="bg1"/>
                </a:solidFill>
              </a:rPr>
              <a:t>We operate the largest concentration of </a:t>
            </a:r>
            <a:br>
              <a:rPr lang="en-GB" sz="2400" dirty="0" smtClean="0">
                <a:solidFill>
                  <a:schemeClr val="bg1"/>
                </a:solidFill>
              </a:rPr>
            </a:br>
            <a:r>
              <a:rPr lang="en-GB" sz="2400" dirty="0" smtClean="0">
                <a:solidFill>
                  <a:schemeClr val="bg1"/>
                </a:solidFill>
              </a:rPr>
              <a:t>multi-purpose offshore renewable energy technology test and demonstration facilities in the world.</a:t>
            </a:r>
          </a:p>
          <a:p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50"/>
          <a:stretch/>
        </p:blipFill>
        <p:spPr>
          <a:xfrm>
            <a:off x="7446855" y="1027746"/>
            <a:ext cx="1712737" cy="584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3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52693"/>
            <a:ext cx="6912768" cy="656027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7MW Levenmouth </a:t>
            </a:r>
            <a:r>
              <a:rPr lang="en-US" dirty="0" smtClean="0"/>
              <a:t>Demonstration </a:t>
            </a:r>
            <a:r>
              <a:rPr lang="en-US" dirty="0"/>
              <a:t>Turbine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6" r="10644" b="9522"/>
          <a:stretch/>
        </p:blipFill>
        <p:spPr>
          <a:xfrm>
            <a:off x="0" y="980728"/>
            <a:ext cx="9144000" cy="5544615"/>
          </a:xfrm>
        </p:spPr>
      </p:pic>
      <p:sp>
        <p:nvSpPr>
          <p:cNvPr id="9" name="Rectangle 8"/>
          <p:cNvSpPr/>
          <p:nvPr/>
        </p:nvSpPr>
        <p:spPr>
          <a:xfrm>
            <a:off x="1175914" y="4005064"/>
            <a:ext cx="341987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The world’s most advanced open access offshore wind turbine dedicated to research and product validation</a:t>
            </a:r>
          </a:p>
        </p:txBody>
      </p:sp>
    </p:spTree>
    <p:extLst>
      <p:ext uri="{BB962C8B-B14F-4D97-AF65-F5344CB8AC3E}">
        <p14:creationId xmlns:p14="http://schemas.microsoft.com/office/powerpoint/2010/main" val="98341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128" y="114510"/>
            <a:ext cx="6989168" cy="800043"/>
          </a:xfrm>
        </p:spPr>
        <p:txBody>
          <a:bodyPr/>
          <a:lstStyle/>
          <a:p>
            <a:r>
              <a:rPr lang="en-GB" dirty="0" smtClean="0"/>
              <a:t>Recent announcements of note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1268761"/>
            <a:ext cx="6048672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Call for Wind &amp; Ocean Conditions Scientific Chair </a:t>
            </a:r>
            <a:endParaRPr lang="en-US" sz="1800" b="1" dirty="0" smtClean="0"/>
          </a:p>
          <a:p>
            <a:r>
              <a:rPr lang="en-US" sz="1800" dirty="0" smtClean="0"/>
              <a:t>Deadline for entry: Wednesday </a:t>
            </a:r>
            <a:r>
              <a:rPr lang="en-US" sz="1800" dirty="0"/>
              <a:t>11th January 2017</a:t>
            </a:r>
            <a:r>
              <a:rPr lang="en-US" sz="1800" dirty="0" smtClean="0"/>
              <a:t>.</a:t>
            </a:r>
          </a:p>
          <a:p>
            <a:r>
              <a:rPr lang="en-US" sz="1800" dirty="0" smtClean="0">
                <a:hlinkClick r:id="rId2"/>
              </a:rPr>
              <a:t>wosc.calls@ore.catapult.org.uk</a:t>
            </a:r>
            <a:r>
              <a:rPr lang="en-US" sz="1800" dirty="0" smtClean="0"/>
              <a:t> </a:t>
            </a:r>
          </a:p>
          <a:p>
            <a:r>
              <a:rPr lang="en-US" sz="1800" dirty="0" smtClean="0"/>
              <a:t>More details online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/>
              <a:t>Offshore Wind Sensors Technology Demonstration </a:t>
            </a:r>
            <a:r>
              <a:rPr lang="en-US" sz="1800" b="1" dirty="0" smtClean="0"/>
              <a:t>Opportunity Workshop</a:t>
            </a:r>
          </a:p>
          <a:p>
            <a:pPr>
              <a:lnSpc>
                <a:spcPct val="150000"/>
              </a:lnSpc>
            </a:pPr>
            <a:r>
              <a:rPr lang="en-GB" sz="1800" dirty="0" smtClean="0"/>
              <a:t>Fife (</a:t>
            </a:r>
            <a:r>
              <a:rPr lang="en-GB" sz="1800" dirty="0" err="1" smtClean="0"/>
              <a:t>Levenmouth</a:t>
            </a:r>
            <a:r>
              <a:rPr lang="en-GB" sz="1800" dirty="0" smtClean="0"/>
              <a:t>) on 12</a:t>
            </a:r>
            <a:r>
              <a:rPr lang="en-GB" sz="1800" baseline="30000" dirty="0" smtClean="0"/>
              <a:t>th</a:t>
            </a:r>
            <a:r>
              <a:rPr lang="en-GB" sz="1800" dirty="0" smtClean="0"/>
              <a:t> January 2017 10:00 – 14:00</a:t>
            </a:r>
          </a:p>
          <a:p>
            <a:pPr>
              <a:lnSpc>
                <a:spcPct val="150000"/>
              </a:lnSpc>
            </a:pPr>
            <a:r>
              <a:rPr lang="en-GB" sz="1800" dirty="0" smtClean="0"/>
              <a:t>Register interest online</a:t>
            </a:r>
            <a:endParaRPr lang="en-GB" sz="1800" dirty="0" smtClean="0">
              <a:hlinkClick r:id="rId3"/>
            </a:endParaRPr>
          </a:p>
          <a:p>
            <a:pPr>
              <a:lnSpc>
                <a:spcPct val="150000"/>
              </a:lnSpc>
            </a:pPr>
            <a:r>
              <a:rPr lang="en-GB" sz="1800" dirty="0" smtClean="0">
                <a:hlinkClick r:id="rId3"/>
              </a:rPr>
              <a:t>https</a:t>
            </a:r>
            <a:r>
              <a:rPr lang="en-GB" sz="1800" dirty="0">
                <a:hlinkClick r:id="rId3"/>
              </a:rPr>
              <a:t>://</a:t>
            </a:r>
            <a:r>
              <a:rPr lang="en-GB" sz="1800" dirty="0" smtClean="0">
                <a:hlinkClick r:id="rId3"/>
              </a:rPr>
              <a:t>www.eventbrite.co.uk/e/offshore-wind-sensors-technology-demonstration-opportunity-tickets-29331619664</a:t>
            </a:r>
            <a:r>
              <a:rPr lang="en-GB" sz="1800" dirty="0" smtClean="0"/>
              <a:t> </a:t>
            </a:r>
          </a:p>
          <a:p>
            <a:pPr>
              <a:lnSpc>
                <a:spcPct val="150000"/>
              </a:lnSpc>
            </a:pPr>
            <a:endParaRPr lang="en-GB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6" r="1962"/>
          <a:stretch/>
        </p:blipFill>
        <p:spPr>
          <a:xfrm>
            <a:off x="6372200" y="4149080"/>
            <a:ext cx="2520280" cy="15127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772816"/>
            <a:ext cx="2520280" cy="18895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664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00" b="8090"/>
          <a:stretch/>
        </p:blipFill>
        <p:spPr>
          <a:xfrm>
            <a:off x="0" y="-3001"/>
            <a:ext cx="9143602" cy="6861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0"/>
            <a:ext cx="5562611" cy="50261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4750296" cy="1728192"/>
          </a:xfrm>
        </p:spPr>
        <p:txBody>
          <a:bodyPr/>
          <a:lstStyle/>
          <a:p>
            <a:r>
              <a:rPr lang="en-GB" dirty="0" smtClean="0"/>
              <a:t>Welcome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Thank you PCWG for asking us to host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4365104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/>
                </a:solidFill>
              </a:rPr>
              <a:t>13</a:t>
            </a:r>
            <a:r>
              <a:rPr lang="en-GB" sz="1400" baseline="30000" dirty="0" smtClean="0">
                <a:solidFill>
                  <a:schemeClr val="bg1"/>
                </a:solidFill>
              </a:rPr>
              <a:t>th</a:t>
            </a:r>
            <a:r>
              <a:rPr lang="en-GB" sz="1400" dirty="0" smtClean="0">
                <a:solidFill>
                  <a:schemeClr val="bg1"/>
                </a:solidFill>
              </a:rPr>
              <a:t> December 2016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3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R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B7C6"/>
      </a:accent1>
      <a:accent2>
        <a:srgbClr val="60605B"/>
      </a:accent2>
      <a:accent3>
        <a:srgbClr val="939905"/>
      </a:accent3>
      <a:accent4>
        <a:srgbClr val="C6930A"/>
      </a:accent4>
      <a:accent5>
        <a:srgbClr val="EAAF0F"/>
      </a:accent5>
      <a:accent6>
        <a:srgbClr val="F79646"/>
      </a:accent6>
      <a:hlink>
        <a:srgbClr val="0000FF"/>
      </a:hlink>
      <a:folHlink>
        <a:srgbClr val="800080"/>
      </a:folHlink>
    </a:clrScheme>
    <a:fontScheme name="ORE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ORE (2)</Template>
  <TotalTime>4179</TotalTime>
  <Words>109</Words>
  <Application>Microsoft Office PowerPoint</Application>
  <PresentationFormat>On-screen Show (4:3)</PresentationFormat>
  <Paragraphs>41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Georgia</vt:lpstr>
      <vt:lpstr>Office Theme</vt:lpstr>
      <vt:lpstr>PCWG Welcome and introduction</vt:lpstr>
      <vt:lpstr>Housekeeping</vt:lpstr>
      <vt:lpstr>The Catapult Network A long-term vision for innovation &amp; growth</vt:lpstr>
      <vt:lpstr>ORE Catapult</vt:lpstr>
      <vt:lpstr>Our Testing &amp; Demonstration Facilities</vt:lpstr>
      <vt:lpstr>7MW Levenmouth Demonstration Turbine</vt:lpstr>
      <vt:lpstr>Recent announcements of note</vt:lpstr>
      <vt:lpstr>Welcome  Thank you PCWG for asking us to host</vt:lpstr>
    </vt:vector>
  </TitlesOfParts>
  <Company>Catapult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Vicki Buchan</dc:creator>
  <cp:lastModifiedBy>Owen Murphy</cp:lastModifiedBy>
  <cp:revision>203</cp:revision>
  <cp:lastPrinted>2016-05-09T09:40:16Z</cp:lastPrinted>
  <dcterms:created xsi:type="dcterms:W3CDTF">2014-09-12T09:28:42Z</dcterms:created>
  <dcterms:modified xsi:type="dcterms:W3CDTF">2016-12-12T15:34:33Z</dcterms:modified>
</cp:coreProperties>
</file>