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5"/>
  </p:notesMasterIdLst>
  <p:sldIdLst>
    <p:sldId id="294" r:id="rId4"/>
    <p:sldId id="296" r:id="rId5"/>
    <p:sldId id="314" r:id="rId6"/>
    <p:sldId id="315" r:id="rId7"/>
    <p:sldId id="313" r:id="rId8"/>
    <p:sldId id="321" r:id="rId9"/>
    <p:sldId id="322" r:id="rId10"/>
    <p:sldId id="323" r:id="rId11"/>
    <p:sldId id="311" r:id="rId12"/>
    <p:sldId id="312" r:id="rId13"/>
    <p:sldId id="317" r:id="rId14"/>
    <p:sldId id="316" r:id="rId15"/>
    <p:sldId id="306" r:id="rId16"/>
    <p:sldId id="304" r:id="rId17"/>
    <p:sldId id="310" r:id="rId18"/>
    <p:sldId id="324" r:id="rId19"/>
    <p:sldId id="325" r:id="rId20"/>
    <p:sldId id="327" r:id="rId21"/>
    <p:sldId id="328" r:id="rId22"/>
    <p:sldId id="292" r:id="rId23"/>
    <p:sldId id="326"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140" y="-282"/>
      </p:cViewPr>
      <p:guideLst>
        <p:guide orient="horz" pos="1620"/>
        <p:guide pos="2880"/>
      </p:guideLst>
    </p:cSldViewPr>
  </p:slideViewPr>
  <p:notesTextViewPr>
    <p:cViewPr>
      <p:scale>
        <a:sx n="1" d="1"/>
        <a:sy n="1" d="1"/>
      </p:scale>
      <p:origin x="0" y="0"/>
    </p:cViewPr>
  </p:notesTextViewPr>
  <p:gridSpacing cx="1828668" cy="182866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CB712-5A44-4824-A7A8-BCBCE3FAC351}" type="datetimeFigureOut">
              <a:rPr lang="en-GB" smtClean="0"/>
              <a:t>13/12/2016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4A766-3975-4BC6-ABA8-582EB2B57A00}" type="slidenum">
              <a:rPr lang="en-GB" smtClean="0"/>
              <a:t>‹#›</a:t>
            </a:fld>
            <a:endParaRPr lang="en-GB"/>
          </a:p>
        </p:txBody>
      </p:sp>
    </p:spTree>
    <p:extLst>
      <p:ext uri="{BB962C8B-B14F-4D97-AF65-F5344CB8AC3E}">
        <p14:creationId xmlns:p14="http://schemas.microsoft.com/office/powerpoint/2010/main" val="198980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104A766-3975-4BC6-ABA8-582EB2B57A00}" type="slidenum">
              <a:rPr lang="en-GB" smtClean="0"/>
              <a:t>11</a:t>
            </a:fld>
            <a:endParaRPr lang="en-GB"/>
          </a:p>
        </p:txBody>
      </p:sp>
    </p:spTree>
    <p:extLst>
      <p:ext uri="{BB962C8B-B14F-4D97-AF65-F5344CB8AC3E}">
        <p14:creationId xmlns:p14="http://schemas.microsoft.com/office/powerpoint/2010/main" val="226430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7"/>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331083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9620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87708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7"/>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83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7589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554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1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74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5646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451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76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00851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709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070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00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660449"/>
            <a:ext cx="2687112" cy="1007667"/>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3254525"/>
            <a:ext cx="7153276" cy="978694"/>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38724094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091282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7" y="322219"/>
            <a:ext cx="5527675" cy="242888"/>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41235588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8917286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33" y="596900"/>
            <a:ext cx="9036579"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3854459"/>
            <a:ext cx="5486400" cy="9120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2786946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547689"/>
            <a:ext cx="2019300" cy="398859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547689"/>
            <a:ext cx="5907088" cy="39885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4841081"/>
            <a:ext cx="938212" cy="229791"/>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2"/>
            <a:ext cx="9144000" cy="5144691"/>
          </a:xfrm>
          <a:prstGeom prst="rect">
            <a:avLst/>
          </a:prstGeom>
          <a:noFill/>
          <a:ln w="9525">
            <a:noFill/>
            <a:miter lim="800000"/>
            <a:headEnd/>
            <a:tailEnd/>
          </a:ln>
        </p:spPr>
      </p:pic>
    </p:spTree>
    <p:extLst>
      <p:ext uri="{BB962C8B-B14F-4D97-AF65-F5344CB8AC3E}">
        <p14:creationId xmlns:p14="http://schemas.microsoft.com/office/powerpoint/2010/main" val="7760474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4841081"/>
            <a:ext cx="938212" cy="229791"/>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51435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485901"/>
            <a:ext cx="5507590" cy="3028950"/>
          </a:xfrm>
          <a:prstGeom prst="rect">
            <a:avLst/>
          </a:prstGeom>
          <a:noFill/>
        </p:spPr>
      </p:pic>
      <p:cxnSp>
        <p:nvCxnSpPr>
          <p:cNvPr id="8" name="Straight Connector 7"/>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40" y="1058300"/>
            <a:ext cx="2385181"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WIND</a:t>
            </a:r>
          </a:p>
        </p:txBody>
      </p:sp>
    </p:spTree>
    <p:extLst>
      <p:ext uri="{BB962C8B-B14F-4D97-AF65-F5344CB8AC3E}">
        <p14:creationId xmlns:p14="http://schemas.microsoft.com/office/powerpoint/2010/main" val="34525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17044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1543042"/>
            <a:ext cx="4800600" cy="3038624"/>
          </a:xfrm>
          <a:prstGeom prst="rect">
            <a:avLst/>
          </a:prstGeom>
          <a:noFill/>
        </p:spPr>
      </p:pic>
      <p:cxnSp>
        <p:nvCxnSpPr>
          <p:cNvPr id="9" name="Straight Connector 8"/>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058300"/>
            <a:ext cx="2829005"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SOLAR</a:t>
            </a:r>
          </a:p>
        </p:txBody>
      </p:sp>
    </p:spTree>
    <p:extLst>
      <p:ext uri="{BB962C8B-B14F-4D97-AF65-F5344CB8AC3E}">
        <p14:creationId xmlns:p14="http://schemas.microsoft.com/office/powerpoint/2010/main" val="291924543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4841081"/>
            <a:ext cx="938212" cy="229791"/>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51435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2286000"/>
            <a:ext cx="5279596" cy="2631282"/>
          </a:xfrm>
          <a:prstGeom prst="rect">
            <a:avLst/>
          </a:prstGeom>
          <a:noFill/>
        </p:spPr>
      </p:pic>
      <p:cxnSp>
        <p:nvCxnSpPr>
          <p:cNvPr id="7" name="Straight Connector 6"/>
          <p:cNvCxnSpPr/>
          <p:nvPr userDrawn="1"/>
        </p:nvCxnSpPr>
        <p:spPr>
          <a:xfrm>
            <a:off x="4470400" y="1543040"/>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058300"/>
            <a:ext cx="463845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STORAGE</a:t>
            </a:r>
          </a:p>
        </p:txBody>
      </p:sp>
    </p:spTree>
    <p:extLst>
      <p:ext uri="{BB962C8B-B14F-4D97-AF65-F5344CB8AC3E}">
        <p14:creationId xmlns:p14="http://schemas.microsoft.com/office/powerpoint/2010/main" val="2684409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058300"/>
            <a:ext cx="450782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89" y="1643938"/>
            <a:ext cx="4033381" cy="3296828"/>
          </a:xfrm>
          <a:prstGeom prst="rect">
            <a:avLst/>
          </a:prstGeom>
          <a:noFill/>
        </p:spPr>
      </p:pic>
      <p:cxnSp>
        <p:nvCxnSpPr>
          <p:cNvPr id="7" name="Straight Connector 6"/>
          <p:cNvCxnSpPr/>
          <p:nvPr userDrawn="1"/>
        </p:nvCxnSpPr>
        <p:spPr>
          <a:xfrm>
            <a:off x="4601030" y="1543040"/>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15108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7" y="1058300"/>
            <a:ext cx="3453119"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1661828"/>
            <a:ext cx="4669536" cy="2978761"/>
          </a:xfrm>
          <a:prstGeom prst="rect">
            <a:avLst/>
          </a:prstGeom>
          <a:noFill/>
          <a:ln w="9525">
            <a:noFill/>
            <a:miter lim="800000"/>
            <a:headEnd/>
            <a:tailEnd/>
          </a:ln>
        </p:spPr>
      </p:pic>
    </p:spTree>
    <p:extLst>
      <p:ext uri="{BB962C8B-B14F-4D97-AF65-F5344CB8AC3E}">
        <p14:creationId xmlns:p14="http://schemas.microsoft.com/office/powerpoint/2010/main" val="321386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22566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t>13/12/2016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637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t>13/12/2016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784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t>13/12/2016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352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2861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0553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t>13/12/2016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t>‹#›</a:t>
            </a:fld>
            <a:endParaRPr lang="en-GB"/>
          </a:p>
        </p:txBody>
      </p:sp>
    </p:spTree>
    <p:extLst>
      <p:ext uri="{BB962C8B-B14F-4D97-AF65-F5344CB8AC3E}">
        <p14:creationId xmlns:p14="http://schemas.microsoft.com/office/powerpoint/2010/main" val="25842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solidFill>
                  <a:prstClr val="black">
                    <a:tint val="75000"/>
                  </a:prstClr>
                </a:solidFill>
              </a:rPr>
              <a:pPr/>
              <a:t>13/12/2016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04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850858"/>
            <a:ext cx="8078788" cy="34599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0" y="294882"/>
            <a:ext cx="7416799" cy="303610"/>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7" y="322219"/>
            <a:ext cx="5527675" cy="2428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p:nvPicPr>
        <p:blipFill>
          <a:blip r:embed="rId13" cstate="screen"/>
          <a:srcRect/>
          <a:stretch>
            <a:fillRect/>
          </a:stretch>
        </p:blipFill>
        <p:spPr bwMode="auto">
          <a:xfrm>
            <a:off x="7940523" y="288164"/>
            <a:ext cx="687821" cy="252095"/>
          </a:xfrm>
          <a:prstGeom prst="rect">
            <a:avLst/>
          </a:prstGeom>
          <a:noFill/>
        </p:spPr>
      </p:pic>
      <p:sp>
        <p:nvSpPr>
          <p:cNvPr id="11" name="Rectangle 9"/>
          <p:cNvSpPr>
            <a:spLocks noChangeArrowheads="1"/>
          </p:cNvSpPr>
          <p:nvPr/>
        </p:nvSpPr>
        <p:spPr bwMode="auto">
          <a:xfrm rot="16200000" flipV="1">
            <a:off x="-2244158" y="2791841"/>
            <a:ext cx="4595815"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4046606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orbit.dtu.dk/files/55566391/ris_m_2632.pdf" TargetMode="External"/><Relationship Id="rId1" Type="http://schemas.openxmlformats.org/officeDocument/2006/relationships/slideLayout" Target="../slideLayouts/slideLayout2.xml"/><Relationship Id="rId4" Type="http://schemas.openxmlformats.org/officeDocument/2006/relationships/hyperlink" Target="http://www.pcwg.or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www.pcwg.org/proposals/PCWG-Inner-Outer-Range-Proposal-Dec-2013.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cwg.org/proceedings/2016-08-10/06%20-%20High%20Resolution%20Turbine-Specific%20Matrix,%20Carl%20Ostridge%20(DNV%20GL).pptx" TargetMode="External"/><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pcwg.org/proceedings/2012-12-04/WTWG-04Dec2012-01-MA-RES-Power-Curve-Workshop-Introduction.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386220"/>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a:solidFill>
                  <a:srgbClr val="00B0F0"/>
                </a:solidFill>
              </a:rPr>
              <a:t>PCWG </a:t>
            </a:r>
            <a:r>
              <a:rPr lang="en-GB" altLang="en-US" sz="3200" b="1" dirty="0" smtClean="0">
                <a:solidFill>
                  <a:srgbClr val="00B0F0"/>
                </a:solidFill>
              </a:rPr>
              <a:t>2016 Update</a:t>
            </a:r>
          </a:p>
          <a:p>
            <a:pPr algn="ctr"/>
            <a:r>
              <a:rPr lang="en-GB" altLang="en-US" sz="3200" b="1" dirty="0" smtClean="0">
                <a:solidFill>
                  <a:srgbClr val="00B0F0"/>
                </a:solidFill>
              </a:rPr>
              <a:t> </a:t>
            </a:r>
            <a:endParaRPr lang="en-GB" altLang="en-US" sz="3200" b="1" dirty="0">
              <a:solidFill>
                <a:srgbClr val="00B0F0"/>
              </a:solidFill>
            </a:endParaRPr>
          </a:p>
          <a:p>
            <a:pPr algn="ctr" fontAlgn="base"/>
            <a:r>
              <a:rPr lang="en-GB" sz="3200" b="1" dirty="0">
                <a:solidFill>
                  <a:srgbClr val="00B0F0"/>
                </a:solidFill>
              </a:rPr>
              <a:t>Wednesday, </a:t>
            </a:r>
            <a:r>
              <a:rPr lang="en-GB" sz="3200" b="1" dirty="0" smtClean="0">
                <a:solidFill>
                  <a:srgbClr val="00B0F0"/>
                </a:solidFill>
              </a:rPr>
              <a:t>13 December 2016</a:t>
            </a:r>
            <a:endParaRPr lang="en-GB" sz="3200" b="1" dirty="0">
              <a:solidFill>
                <a:srgbClr val="00B0F0"/>
              </a:solidFill>
            </a:endParaRPr>
          </a:p>
          <a:p>
            <a:pPr algn="ctr"/>
            <a:r>
              <a:rPr lang="en-GB" altLang="en-US" sz="3200" b="1" dirty="0" smtClean="0">
                <a:solidFill>
                  <a:srgbClr val="00B0F0"/>
                </a:solidFill>
              </a:rPr>
              <a:t>Glasgow, Scotland</a:t>
            </a:r>
            <a:endParaRPr lang="en-GB" altLang="en-US" sz="3200" b="1" dirty="0" smtClean="0">
              <a:solidFill>
                <a:srgbClr val="00B0F0"/>
              </a:solidFill>
            </a:endParaRPr>
          </a:p>
          <a:p>
            <a:pPr algn="ctr"/>
            <a:endParaRPr lang="en-GB" altLang="en-US" sz="2400" b="1" dirty="0" smtClean="0">
              <a:solidFill>
                <a:srgbClr val="00B0F0"/>
              </a:solidFill>
            </a:endParaRPr>
          </a:p>
          <a:p>
            <a:pPr algn="ctr"/>
            <a:r>
              <a:rPr lang="en-GB" altLang="en-US" sz="2400" b="1" dirty="0" smtClean="0">
                <a:solidFill>
                  <a:schemeClr val="bg1">
                    <a:lumMod val="65000"/>
                  </a:schemeClr>
                </a:solidFill>
              </a:rPr>
              <a:t>Peter Stuart</a:t>
            </a:r>
            <a:endParaRPr lang="en-GB" altLang="en-US" sz="3200" b="1" dirty="0">
              <a:solidFill>
                <a:schemeClr val="bg1">
                  <a:lumMod val="65000"/>
                </a:schemeClr>
              </a:solidFill>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1395" y="3405639"/>
            <a:ext cx="2181235" cy="1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88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87" y="867287"/>
            <a:ext cx="4065229" cy="400110"/>
          </a:xfrm>
          <a:prstGeom prst="rect">
            <a:avLst/>
          </a:prstGeom>
          <a:noFill/>
        </p:spPr>
        <p:txBody>
          <a:bodyPr wrap="square" rtlCol="0">
            <a:spAutoFit/>
          </a:bodyPr>
          <a:lstStyle/>
          <a:p>
            <a:r>
              <a:rPr lang="en-GB" sz="2000" b="1" dirty="0" smtClean="0">
                <a:solidFill>
                  <a:srgbClr val="00B0F0"/>
                </a:solidFill>
                <a:latin typeface="Calibri" pitchFamily="34" charset="0"/>
              </a:rPr>
              <a:t>Motivation:</a:t>
            </a:r>
          </a:p>
        </p:txBody>
      </p:sp>
      <p:sp>
        <p:nvSpPr>
          <p:cNvPr id="3" name="TextBox 6"/>
          <p:cNvSpPr txBox="1">
            <a:spLocks noChangeArrowheads="1"/>
          </p:cNvSpPr>
          <p:nvPr/>
        </p:nvSpPr>
        <p:spPr bwMode="auto">
          <a:xfrm>
            <a:off x="0" y="251356"/>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PCWG-Share-X: What are we Trying to Achieve?</a:t>
            </a:r>
            <a:endParaRPr lang="en-GB" altLang="en-US" sz="3200" b="1" dirty="0">
              <a:solidFill>
                <a:srgbClr val="00B0F0"/>
              </a:solidFill>
            </a:endParaRPr>
          </a:p>
        </p:txBody>
      </p:sp>
      <p:sp>
        <p:nvSpPr>
          <p:cNvPr id="4" name="TextBox 3"/>
          <p:cNvSpPr txBox="1"/>
          <p:nvPr/>
        </p:nvSpPr>
        <p:spPr>
          <a:xfrm>
            <a:off x="49576" y="1282145"/>
            <a:ext cx="4065229" cy="1477328"/>
          </a:xfrm>
          <a:prstGeom prst="rect">
            <a:avLst/>
          </a:prstGeom>
          <a:noFill/>
        </p:spPr>
        <p:txBody>
          <a:bodyPr wrap="square" rtlCol="0">
            <a:spAutoFit/>
          </a:bodyPr>
          <a:lstStyle/>
          <a:p>
            <a:pPr marL="342900" indent="-342900">
              <a:buFont typeface="Arial" panose="020B0604020202020204" pitchFamily="34" charset="0"/>
              <a:buChar char="•"/>
            </a:pPr>
            <a:r>
              <a:rPr lang="en-GB" b="1" dirty="0"/>
              <a:t>There are currently</a:t>
            </a:r>
            <a:r>
              <a:rPr lang="en-GB" b="1" dirty="0">
                <a:solidFill>
                  <a:srgbClr val="00B0F0"/>
                </a:solidFill>
              </a:rPr>
              <a:t> </a:t>
            </a:r>
            <a:r>
              <a:rPr lang="en-GB" b="1" dirty="0" smtClean="0">
                <a:solidFill>
                  <a:srgbClr val="00B0F0"/>
                </a:solidFill>
              </a:rPr>
              <a:t>many candidate methods</a:t>
            </a:r>
            <a:r>
              <a:rPr lang="en-GB" b="1" dirty="0" smtClean="0"/>
              <a:t> </a:t>
            </a:r>
            <a:r>
              <a:rPr lang="en-GB" b="1" dirty="0"/>
              <a:t>for predicting turbine performance in outer range conditions, but </a:t>
            </a:r>
            <a:r>
              <a:rPr lang="en-GB" b="1" dirty="0">
                <a:solidFill>
                  <a:srgbClr val="00B0F0"/>
                </a:solidFill>
              </a:rPr>
              <a:t>no consensus</a:t>
            </a:r>
            <a:r>
              <a:rPr lang="en-GB" b="1" dirty="0"/>
              <a:t> about which method </a:t>
            </a:r>
            <a:r>
              <a:rPr lang="en-GB" b="1" dirty="0" smtClean="0"/>
              <a:t>works best</a:t>
            </a:r>
            <a:r>
              <a:rPr lang="en-GB" b="1" dirty="0"/>
              <a:t>.</a:t>
            </a:r>
          </a:p>
        </p:txBody>
      </p:sp>
      <p:sp>
        <p:nvSpPr>
          <p:cNvPr id="5" name="TextBox 4"/>
          <p:cNvSpPr txBox="1"/>
          <p:nvPr/>
        </p:nvSpPr>
        <p:spPr>
          <a:xfrm>
            <a:off x="49576" y="2831545"/>
            <a:ext cx="4065229" cy="923330"/>
          </a:xfrm>
          <a:prstGeom prst="rect">
            <a:avLst/>
          </a:prstGeom>
          <a:noFill/>
        </p:spPr>
        <p:txBody>
          <a:bodyPr wrap="square" rtlCol="0">
            <a:spAutoFit/>
          </a:bodyPr>
          <a:lstStyle/>
          <a:p>
            <a:pPr marL="342900" indent="-342900">
              <a:buFont typeface="Arial" panose="020B0604020202020204" pitchFamily="34" charset="0"/>
              <a:buChar char="•"/>
            </a:pPr>
            <a:r>
              <a:rPr lang="en-GB" b="1" dirty="0" smtClean="0"/>
              <a:t>The industry has a wealth of historic power performance </a:t>
            </a:r>
            <a:r>
              <a:rPr lang="en-GB" b="1" dirty="0" smtClean="0">
                <a:solidFill>
                  <a:srgbClr val="00B0F0"/>
                </a:solidFill>
              </a:rPr>
              <a:t>data whose full potential is yet to be realised</a:t>
            </a:r>
            <a:r>
              <a:rPr lang="en-GB" b="1" dirty="0" smtClean="0"/>
              <a:t>.</a:t>
            </a:r>
          </a:p>
        </p:txBody>
      </p:sp>
      <p:sp>
        <p:nvSpPr>
          <p:cNvPr id="8" name="TextBox 7"/>
          <p:cNvSpPr txBox="1"/>
          <p:nvPr/>
        </p:nvSpPr>
        <p:spPr>
          <a:xfrm>
            <a:off x="4241802" y="877384"/>
            <a:ext cx="4065229" cy="400110"/>
          </a:xfrm>
          <a:prstGeom prst="rect">
            <a:avLst/>
          </a:prstGeom>
          <a:noFill/>
        </p:spPr>
        <p:txBody>
          <a:bodyPr wrap="square" rtlCol="0">
            <a:spAutoFit/>
          </a:bodyPr>
          <a:lstStyle/>
          <a:p>
            <a:r>
              <a:rPr lang="en-GB" sz="2000" b="1" dirty="0" smtClean="0">
                <a:solidFill>
                  <a:srgbClr val="00B0F0"/>
                </a:solidFill>
                <a:latin typeface="Calibri" pitchFamily="34" charset="0"/>
              </a:rPr>
              <a:t>Solution:</a:t>
            </a:r>
          </a:p>
        </p:txBody>
      </p:sp>
      <p:sp>
        <p:nvSpPr>
          <p:cNvPr id="9" name="TextBox 8"/>
          <p:cNvSpPr txBox="1"/>
          <p:nvPr/>
        </p:nvSpPr>
        <p:spPr>
          <a:xfrm>
            <a:off x="4190692" y="1313406"/>
            <a:ext cx="4838700" cy="1477328"/>
          </a:xfrm>
          <a:prstGeom prst="rect">
            <a:avLst/>
          </a:prstGeom>
          <a:noFill/>
        </p:spPr>
        <p:txBody>
          <a:bodyPr wrap="square" rtlCol="0">
            <a:spAutoFit/>
          </a:bodyPr>
          <a:lstStyle/>
          <a:p>
            <a:pPr marL="342900" indent="-342900">
              <a:buFont typeface="Arial" panose="020B0604020202020204" pitchFamily="34" charset="0"/>
              <a:buChar char="•"/>
            </a:pPr>
            <a:r>
              <a:rPr lang="en-GB" b="1" dirty="0" smtClean="0"/>
              <a:t>The Power Curve Working Group Intelligence Sharing Initiative (PCWG-Share-X</a:t>
            </a:r>
            <a:r>
              <a:rPr lang="en-GB" b="1" dirty="0"/>
              <a:t>) aims to </a:t>
            </a:r>
            <a:r>
              <a:rPr lang="en-GB" b="1" dirty="0" smtClean="0">
                <a:solidFill>
                  <a:srgbClr val="00B0F0"/>
                </a:solidFill>
              </a:rPr>
              <a:t>objectively test many methods</a:t>
            </a:r>
            <a:r>
              <a:rPr lang="en-GB" b="1" dirty="0" smtClean="0"/>
              <a:t> for predicting outer range turbine performance in order to </a:t>
            </a:r>
            <a:r>
              <a:rPr lang="en-GB" b="1" dirty="0" smtClean="0">
                <a:solidFill>
                  <a:srgbClr val="00B0F0"/>
                </a:solidFill>
              </a:rPr>
              <a:t>determine which works best</a:t>
            </a:r>
            <a:r>
              <a:rPr lang="en-GB" b="1" dirty="0" smtClean="0"/>
              <a:t>.</a:t>
            </a:r>
            <a:endParaRPr lang="en-GB" b="1" dirty="0"/>
          </a:p>
        </p:txBody>
      </p:sp>
      <p:sp>
        <p:nvSpPr>
          <p:cNvPr id="10" name="Rectangle 9"/>
          <p:cNvSpPr/>
          <p:nvPr/>
        </p:nvSpPr>
        <p:spPr>
          <a:xfrm>
            <a:off x="4203700" y="2822417"/>
            <a:ext cx="4838700" cy="923330"/>
          </a:xfrm>
          <a:prstGeom prst="rect">
            <a:avLst/>
          </a:prstGeom>
        </p:spPr>
        <p:txBody>
          <a:bodyPr wrap="square">
            <a:spAutoFit/>
          </a:bodyPr>
          <a:lstStyle/>
          <a:p>
            <a:pPr marL="342900" indent="-342900">
              <a:buFont typeface="Arial" panose="020B0604020202020204" pitchFamily="34" charset="0"/>
              <a:buChar char="•"/>
            </a:pPr>
            <a:r>
              <a:rPr lang="en-GB" b="1" dirty="0"/>
              <a:t>The Power Curve Working Group Intelligence Sharing Initiative (PCWG-Share-X) aims to </a:t>
            </a:r>
            <a:r>
              <a:rPr lang="en-GB" b="1" dirty="0">
                <a:solidFill>
                  <a:srgbClr val="00B0F0"/>
                </a:solidFill>
              </a:rPr>
              <a:t>unlock the full value of </a:t>
            </a:r>
            <a:r>
              <a:rPr lang="en-GB" b="1" dirty="0" smtClean="0">
                <a:solidFill>
                  <a:srgbClr val="00B0F0"/>
                </a:solidFill>
              </a:rPr>
              <a:t>our industry’s data</a:t>
            </a:r>
            <a:r>
              <a:rPr lang="en-GB" b="1" dirty="0"/>
              <a:t>.</a:t>
            </a:r>
          </a:p>
        </p:txBody>
      </p:sp>
      <p:sp>
        <p:nvSpPr>
          <p:cNvPr id="11" name="TextBox 10"/>
          <p:cNvSpPr txBox="1"/>
          <p:nvPr/>
        </p:nvSpPr>
        <p:spPr>
          <a:xfrm>
            <a:off x="1380457" y="4000511"/>
            <a:ext cx="7661947" cy="1015663"/>
          </a:xfrm>
          <a:prstGeom prst="rect">
            <a:avLst/>
          </a:prstGeom>
          <a:noFill/>
        </p:spPr>
        <p:txBody>
          <a:bodyPr wrap="square" rtlCol="0">
            <a:spAutoFit/>
          </a:bodyPr>
          <a:lstStyle/>
          <a:p>
            <a:r>
              <a:rPr lang="en-GB" sz="2000" b="1" dirty="0" smtClean="0">
                <a:latin typeface="Calibri" pitchFamily="34" charset="0"/>
              </a:rPr>
              <a:t>The </a:t>
            </a:r>
            <a:r>
              <a:rPr lang="en-GB" sz="2000" b="1" dirty="0" smtClean="0">
                <a:solidFill>
                  <a:srgbClr val="00B0F0"/>
                </a:solidFill>
                <a:latin typeface="Calibri" pitchFamily="34" charset="0"/>
              </a:rPr>
              <a:t>PCWG Intelligence Sharing Initiative </a:t>
            </a:r>
            <a:r>
              <a:rPr lang="en-GB" sz="2000" b="1" dirty="0" smtClean="0">
                <a:latin typeface="Calibri" pitchFamily="34" charset="0"/>
              </a:rPr>
              <a:t>enables the industry to pool the value of many datasets </a:t>
            </a:r>
            <a:r>
              <a:rPr lang="en-GB" sz="2000" b="1" dirty="0" smtClean="0">
                <a:solidFill>
                  <a:srgbClr val="00B0F0"/>
                </a:solidFill>
                <a:latin typeface="Calibri" pitchFamily="34" charset="0"/>
              </a:rPr>
              <a:t>without actually sharing any commercially sensitive data</a:t>
            </a:r>
            <a:r>
              <a:rPr lang="en-GB" sz="2000" b="1" dirty="0" smtClean="0">
                <a:latin typeface="Calibri" pitchFamily="34" charset="0"/>
              </a:rPr>
              <a:t>.</a:t>
            </a:r>
            <a:endParaRPr lang="en-GB" b="1" dirty="0"/>
          </a:p>
        </p:txBody>
      </p:sp>
      <p:pic>
        <p:nvPicPr>
          <p:cNvPr id="1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835" y="4000502"/>
            <a:ext cx="1090618" cy="832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082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45680"/>
            <a:ext cx="89281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600" b="1" dirty="0" smtClean="0">
                <a:solidFill>
                  <a:srgbClr val="00B0F0"/>
                </a:solidFill>
              </a:rPr>
              <a:t>PCWG-Share-1.1 Comparison of Methods (‘Four Cell’ Matrix)</a:t>
            </a:r>
            <a:endParaRPr lang="en-GB" altLang="en-US" sz="2600" b="1"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9681" b="9084"/>
          <a:stretch/>
        </p:blipFill>
        <p:spPr>
          <a:xfrm>
            <a:off x="558800" y="800101"/>
            <a:ext cx="6172200" cy="4178300"/>
          </a:xfrm>
          <a:prstGeom prst="rect">
            <a:avLst/>
          </a:prstGeom>
        </p:spPr>
      </p:pic>
      <p:sp>
        <p:nvSpPr>
          <p:cNvPr id="6" name="Rectangle 5"/>
          <p:cNvSpPr/>
          <p:nvPr/>
        </p:nvSpPr>
        <p:spPr>
          <a:xfrm>
            <a:off x="1143000" y="787400"/>
            <a:ext cx="2578100" cy="228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Low Turbulence</a:t>
            </a:r>
            <a:endParaRPr lang="en-GB" dirty="0">
              <a:solidFill>
                <a:schemeClr val="tx1"/>
              </a:solidFill>
            </a:endParaRPr>
          </a:p>
        </p:txBody>
      </p:sp>
      <p:sp>
        <p:nvSpPr>
          <p:cNvPr id="7" name="Rectangle 6"/>
          <p:cNvSpPr/>
          <p:nvPr/>
        </p:nvSpPr>
        <p:spPr>
          <a:xfrm>
            <a:off x="3771900" y="787400"/>
            <a:ext cx="2578100" cy="228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High Turbulence</a:t>
            </a:r>
            <a:endParaRPr lang="en-GB" dirty="0">
              <a:solidFill>
                <a:schemeClr val="tx1"/>
              </a:solidFill>
            </a:endParaRPr>
          </a:p>
        </p:txBody>
      </p:sp>
      <p:sp>
        <p:nvSpPr>
          <p:cNvPr id="8" name="Rectangle 7"/>
          <p:cNvSpPr/>
          <p:nvPr/>
        </p:nvSpPr>
        <p:spPr>
          <a:xfrm rot="5400000">
            <a:off x="5962650" y="1454150"/>
            <a:ext cx="1409700"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High Wind Speed</a:t>
            </a:r>
            <a:endParaRPr lang="en-GB" b="1" dirty="0">
              <a:solidFill>
                <a:schemeClr val="tx1"/>
              </a:solidFill>
            </a:endParaRPr>
          </a:p>
        </p:txBody>
      </p:sp>
      <p:sp>
        <p:nvSpPr>
          <p:cNvPr id="9" name="Rectangle 8"/>
          <p:cNvSpPr/>
          <p:nvPr/>
        </p:nvSpPr>
        <p:spPr>
          <a:xfrm rot="5400000">
            <a:off x="5975350" y="2927350"/>
            <a:ext cx="1409700"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Low Wind Speed</a:t>
            </a:r>
            <a:endParaRPr lang="en-GB" b="1" dirty="0">
              <a:solidFill>
                <a:schemeClr val="tx1"/>
              </a:solidFill>
            </a:endParaRPr>
          </a:p>
        </p:txBody>
      </p:sp>
      <p:sp>
        <p:nvSpPr>
          <p:cNvPr id="11" name="TextBox 10"/>
          <p:cNvSpPr txBox="1"/>
          <p:nvPr/>
        </p:nvSpPr>
        <p:spPr>
          <a:xfrm rot="18927212">
            <a:off x="752345" y="4120136"/>
            <a:ext cx="811441" cy="307777"/>
          </a:xfrm>
          <a:prstGeom prst="rect">
            <a:avLst/>
          </a:prstGeom>
          <a:solidFill>
            <a:schemeClr val="bg1"/>
          </a:solidFill>
        </p:spPr>
        <p:txBody>
          <a:bodyPr wrap="none" rtlCol="0">
            <a:spAutoFit/>
          </a:bodyPr>
          <a:lstStyle/>
          <a:p>
            <a:r>
              <a:rPr lang="en-GB" sz="1400" b="1" dirty="0" smtClean="0"/>
              <a:t>Baseline</a:t>
            </a:r>
            <a:endParaRPr lang="en-GB" sz="1400" b="1" dirty="0"/>
          </a:p>
        </p:txBody>
      </p:sp>
      <p:sp>
        <p:nvSpPr>
          <p:cNvPr id="12" name="TextBox 11"/>
          <p:cNvSpPr txBox="1"/>
          <p:nvPr/>
        </p:nvSpPr>
        <p:spPr>
          <a:xfrm rot="18927212">
            <a:off x="1418871" y="4056636"/>
            <a:ext cx="621389" cy="307777"/>
          </a:xfrm>
          <a:prstGeom prst="rect">
            <a:avLst/>
          </a:prstGeom>
          <a:solidFill>
            <a:schemeClr val="bg1"/>
          </a:solidFill>
        </p:spPr>
        <p:txBody>
          <a:bodyPr wrap="none" rtlCol="0">
            <a:spAutoFit/>
          </a:bodyPr>
          <a:lstStyle/>
          <a:p>
            <a:r>
              <a:rPr lang="en-GB" sz="1400" b="1" dirty="0" smtClean="0"/>
              <a:t>REWS</a:t>
            </a:r>
            <a:endParaRPr lang="en-GB" sz="1400" b="1" dirty="0"/>
          </a:p>
        </p:txBody>
      </p:sp>
      <p:sp>
        <p:nvSpPr>
          <p:cNvPr id="13" name="TextBox 12"/>
          <p:cNvSpPr txBox="1"/>
          <p:nvPr/>
        </p:nvSpPr>
        <p:spPr>
          <a:xfrm rot="18927212">
            <a:off x="1691200" y="4144594"/>
            <a:ext cx="879151" cy="307777"/>
          </a:xfrm>
          <a:prstGeom prst="rect">
            <a:avLst/>
          </a:prstGeom>
          <a:solidFill>
            <a:schemeClr val="bg1"/>
          </a:solidFill>
        </p:spPr>
        <p:txBody>
          <a:bodyPr wrap="none" rtlCol="0">
            <a:spAutoFit/>
          </a:bodyPr>
          <a:lstStyle/>
          <a:p>
            <a:r>
              <a:rPr lang="en-GB" sz="1400" b="1" dirty="0" err="1" smtClean="0"/>
              <a:t>Turb</a:t>
            </a:r>
            <a:r>
              <a:rPr lang="en-GB" sz="1400" b="1" dirty="0" smtClean="0"/>
              <a:t> </a:t>
            </a:r>
            <a:r>
              <a:rPr lang="en-GB" sz="1400" b="1" dirty="0" err="1" smtClean="0"/>
              <a:t>Corr</a:t>
            </a:r>
            <a:endParaRPr lang="en-GB" sz="1400" b="1" dirty="0"/>
          </a:p>
        </p:txBody>
      </p:sp>
      <p:sp>
        <p:nvSpPr>
          <p:cNvPr id="14" name="TextBox 13"/>
          <p:cNvSpPr txBox="1"/>
          <p:nvPr/>
        </p:nvSpPr>
        <p:spPr>
          <a:xfrm rot="18927212">
            <a:off x="1673910" y="4357853"/>
            <a:ext cx="1522661" cy="307777"/>
          </a:xfrm>
          <a:prstGeom prst="rect">
            <a:avLst/>
          </a:prstGeom>
          <a:solidFill>
            <a:schemeClr val="bg1"/>
          </a:solidFill>
        </p:spPr>
        <p:txBody>
          <a:bodyPr wrap="none" rtlCol="0">
            <a:spAutoFit/>
          </a:bodyPr>
          <a:lstStyle/>
          <a:p>
            <a:r>
              <a:rPr lang="en-GB" sz="1400" b="1" dirty="0" smtClean="0"/>
              <a:t>REWS &amp; </a:t>
            </a:r>
            <a:r>
              <a:rPr lang="en-GB" sz="1400" b="1" dirty="0" err="1" smtClean="0"/>
              <a:t>Turb</a:t>
            </a:r>
            <a:r>
              <a:rPr lang="en-GB" sz="1400" b="1" dirty="0" smtClean="0"/>
              <a:t> </a:t>
            </a:r>
            <a:r>
              <a:rPr lang="en-GB" sz="1400" b="1" dirty="0" err="1" smtClean="0"/>
              <a:t>Corr</a:t>
            </a:r>
            <a:endParaRPr lang="en-GB" sz="1400" b="1" dirty="0"/>
          </a:p>
        </p:txBody>
      </p:sp>
      <p:sp>
        <p:nvSpPr>
          <p:cNvPr id="15" name="TextBox 14"/>
          <p:cNvSpPr txBox="1"/>
          <p:nvPr/>
        </p:nvSpPr>
        <p:spPr>
          <a:xfrm rot="18927212">
            <a:off x="2155841" y="4376056"/>
            <a:ext cx="1524007" cy="307777"/>
          </a:xfrm>
          <a:prstGeom prst="rect">
            <a:avLst/>
          </a:prstGeom>
          <a:solidFill>
            <a:schemeClr val="bg1"/>
          </a:solidFill>
        </p:spPr>
        <p:txBody>
          <a:bodyPr wrap="none" rtlCol="0">
            <a:spAutoFit/>
          </a:bodyPr>
          <a:lstStyle/>
          <a:p>
            <a:r>
              <a:rPr lang="en-GB" sz="1400" b="1" dirty="0" smtClean="0"/>
              <a:t>Power Dev Matrix</a:t>
            </a:r>
            <a:endParaRPr lang="en-GB" sz="1400" b="1" dirty="0"/>
          </a:p>
        </p:txBody>
      </p:sp>
      <p:sp>
        <p:nvSpPr>
          <p:cNvPr id="16" name="TextBox 15"/>
          <p:cNvSpPr txBox="1"/>
          <p:nvPr/>
        </p:nvSpPr>
        <p:spPr>
          <a:xfrm rot="18927212">
            <a:off x="3419332" y="4146008"/>
            <a:ext cx="811441" cy="307777"/>
          </a:xfrm>
          <a:prstGeom prst="rect">
            <a:avLst/>
          </a:prstGeom>
          <a:solidFill>
            <a:schemeClr val="bg1"/>
          </a:solidFill>
        </p:spPr>
        <p:txBody>
          <a:bodyPr wrap="none" rtlCol="0">
            <a:spAutoFit/>
          </a:bodyPr>
          <a:lstStyle/>
          <a:p>
            <a:r>
              <a:rPr lang="en-GB" sz="1400" b="1" dirty="0" smtClean="0"/>
              <a:t>Baseline</a:t>
            </a:r>
            <a:endParaRPr lang="en-GB" sz="1400" b="1" dirty="0"/>
          </a:p>
        </p:txBody>
      </p:sp>
      <p:sp>
        <p:nvSpPr>
          <p:cNvPr id="17" name="TextBox 16"/>
          <p:cNvSpPr txBox="1"/>
          <p:nvPr/>
        </p:nvSpPr>
        <p:spPr>
          <a:xfrm rot="18927212">
            <a:off x="4085871" y="4082508"/>
            <a:ext cx="621389" cy="307777"/>
          </a:xfrm>
          <a:prstGeom prst="rect">
            <a:avLst/>
          </a:prstGeom>
          <a:solidFill>
            <a:schemeClr val="bg1"/>
          </a:solidFill>
        </p:spPr>
        <p:txBody>
          <a:bodyPr wrap="none" rtlCol="0">
            <a:spAutoFit/>
          </a:bodyPr>
          <a:lstStyle/>
          <a:p>
            <a:r>
              <a:rPr lang="en-GB" sz="1400" b="1" dirty="0" smtClean="0"/>
              <a:t>REWS</a:t>
            </a:r>
            <a:endParaRPr lang="en-GB" sz="1400" b="1" dirty="0"/>
          </a:p>
        </p:txBody>
      </p:sp>
      <p:sp>
        <p:nvSpPr>
          <p:cNvPr id="18" name="TextBox 17"/>
          <p:cNvSpPr txBox="1"/>
          <p:nvPr/>
        </p:nvSpPr>
        <p:spPr>
          <a:xfrm rot="18927212">
            <a:off x="4358186" y="4170466"/>
            <a:ext cx="879151" cy="307777"/>
          </a:xfrm>
          <a:prstGeom prst="rect">
            <a:avLst/>
          </a:prstGeom>
          <a:solidFill>
            <a:schemeClr val="bg1"/>
          </a:solidFill>
        </p:spPr>
        <p:txBody>
          <a:bodyPr wrap="none" rtlCol="0">
            <a:spAutoFit/>
          </a:bodyPr>
          <a:lstStyle/>
          <a:p>
            <a:r>
              <a:rPr lang="en-GB" sz="1400" b="1" dirty="0" err="1" smtClean="0"/>
              <a:t>Turb</a:t>
            </a:r>
            <a:r>
              <a:rPr lang="en-GB" sz="1400" b="1" dirty="0" smtClean="0"/>
              <a:t> </a:t>
            </a:r>
            <a:r>
              <a:rPr lang="en-GB" sz="1400" b="1" dirty="0" err="1" smtClean="0"/>
              <a:t>Corr</a:t>
            </a:r>
            <a:endParaRPr lang="en-GB" sz="1400" b="1" dirty="0"/>
          </a:p>
        </p:txBody>
      </p:sp>
      <p:sp>
        <p:nvSpPr>
          <p:cNvPr id="19" name="TextBox 18"/>
          <p:cNvSpPr txBox="1"/>
          <p:nvPr/>
        </p:nvSpPr>
        <p:spPr>
          <a:xfrm rot="18927212">
            <a:off x="4340922" y="4383725"/>
            <a:ext cx="1522661" cy="307777"/>
          </a:xfrm>
          <a:prstGeom prst="rect">
            <a:avLst/>
          </a:prstGeom>
          <a:solidFill>
            <a:schemeClr val="bg1"/>
          </a:solidFill>
        </p:spPr>
        <p:txBody>
          <a:bodyPr wrap="none" rtlCol="0">
            <a:spAutoFit/>
          </a:bodyPr>
          <a:lstStyle/>
          <a:p>
            <a:r>
              <a:rPr lang="en-GB" sz="1400" b="1" dirty="0" smtClean="0"/>
              <a:t>REWS &amp; </a:t>
            </a:r>
            <a:r>
              <a:rPr lang="en-GB" sz="1400" b="1" dirty="0" err="1" smtClean="0"/>
              <a:t>Turb</a:t>
            </a:r>
            <a:r>
              <a:rPr lang="en-GB" sz="1400" b="1" dirty="0" smtClean="0"/>
              <a:t> </a:t>
            </a:r>
            <a:r>
              <a:rPr lang="en-GB" sz="1400" b="1" dirty="0" err="1" smtClean="0"/>
              <a:t>Corr</a:t>
            </a:r>
            <a:endParaRPr lang="en-GB" sz="1400" b="1" dirty="0"/>
          </a:p>
        </p:txBody>
      </p:sp>
      <p:sp>
        <p:nvSpPr>
          <p:cNvPr id="20" name="TextBox 19"/>
          <p:cNvSpPr txBox="1"/>
          <p:nvPr/>
        </p:nvSpPr>
        <p:spPr>
          <a:xfrm rot="18927212">
            <a:off x="4822853" y="4401928"/>
            <a:ext cx="1524007" cy="307777"/>
          </a:xfrm>
          <a:prstGeom prst="rect">
            <a:avLst/>
          </a:prstGeom>
          <a:solidFill>
            <a:schemeClr val="bg1"/>
          </a:solidFill>
        </p:spPr>
        <p:txBody>
          <a:bodyPr wrap="none" rtlCol="0">
            <a:spAutoFit/>
          </a:bodyPr>
          <a:lstStyle/>
          <a:p>
            <a:r>
              <a:rPr lang="en-GB" sz="1400" b="1" dirty="0" smtClean="0"/>
              <a:t>Power Dev Matrix</a:t>
            </a:r>
            <a:endParaRPr lang="en-GB" sz="1400" b="1" dirty="0"/>
          </a:p>
        </p:txBody>
      </p:sp>
      <p:sp>
        <p:nvSpPr>
          <p:cNvPr id="21" name="Rectangle 20"/>
          <p:cNvSpPr/>
          <p:nvPr/>
        </p:nvSpPr>
        <p:spPr>
          <a:xfrm rot="16200000">
            <a:off x="409160" y="3362748"/>
            <a:ext cx="807296"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00B050"/>
                </a:solidFill>
              </a:rPr>
              <a:t>Better</a:t>
            </a:r>
            <a:endParaRPr lang="en-GB" b="1" dirty="0">
              <a:solidFill>
                <a:srgbClr val="00B050"/>
              </a:solidFill>
            </a:endParaRPr>
          </a:p>
        </p:txBody>
      </p:sp>
      <p:sp>
        <p:nvSpPr>
          <p:cNvPr id="24" name="Rectangle 23"/>
          <p:cNvSpPr/>
          <p:nvPr/>
        </p:nvSpPr>
        <p:spPr>
          <a:xfrm rot="16200000">
            <a:off x="346824" y="1770274"/>
            <a:ext cx="929852"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00B050"/>
                </a:solidFill>
              </a:rPr>
              <a:t>Better</a:t>
            </a:r>
            <a:endParaRPr lang="en-GB" b="1" dirty="0">
              <a:solidFill>
                <a:srgbClr val="00B050"/>
              </a:solidFill>
            </a:endParaRPr>
          </a:p>
        </p:txBody>
      </p:sp>
      <p:sp>
        <p:nvSpPr>
          <p:cNvPr id="23" name="Rectangle 22"/>
          <p:cNvSpPr/>
          <p:nvPr/>
        </p:nvSpPr>
        <p:spPr>
          <a:xfrm rot="16200000">
            <a:off x="408102" y="1086696"/>
            <a:ext cx="807296"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Worse</a:t>
            </a:r>
            <a:endParaRPr lang="en-GB" b="1" dirty="0">
              <a:solidFill>
                <a:srgbClr val="FF0000"/>
              </a:solidFill>
            </a:endParaRPr>
          </a:p>
        </p:txBody>
      </p:sp>
      <p:sp>
        <p:nvSpPr>
          <p:cNvPr id="30" name="TextBox 29"/>
          <p:cNvSpPr txBox="1"/>
          <p:nvPr/>
        </p:nvSpPr>
        <p:spPr>
          <a:xfrm>
            <a:off x="7061200" y="1222625"/>
            <a:ext cx="1993900" cy="923330"/>
          </a:xfrm>
          <a:prstGeom prst="rect">
            <a:avLst/>
          </a:prstGeom>
          <a:noFill/>
        </p:spPr>
        <p:txBody>
          <a:bodyPr wrap="square" rtlCol="0">
            <a:spAutoFit/>
          </a:bodyPr>
          <a:lstStyle/>
          <a:p>
            <a:pPr algn="ctr"/>
            <a:r>
              <a:rPr lang="en-GB" b="1" dirty="0" smtClean="0"/>
              <a:t>Seek to determine which methods work well when.</a:t>
            </a:r>
            <a:endParaRPr lang="en-GB" b="1" dirty="0"/>
          </a:p>
        </p:txBody>
      </p:sp>
      <p:sp>
        <p:nvSpPr>
          <p:cNvPr id="31" name="TextBox 30"/>
          <p:cNvSpPr txBox="1"/>
          <p:nvPr/>
        </p:nvSpPr>
        <p:spPr>
          <a:xfrm>
            <a:off x="7061200" y="2476500"/>
            <a:ext cx="1993900" cy="923330"/>
          </a:xfrm>
          <a:prstGeom prst="rect">
            <a:avLst/>
          </a:prstGeom>
          <a:noFill/>
        </p:spPr>
        <p:txBody>
          <a:bodyPr wrap="square" rtlCol="0">
            <a:spAutoFit/>
          </a:bodyPr>
          <a:lstStyle/>
          <a:p>
            <a:pPr algn="ctr"/>
            <a:r>
              <a:rPr lang="en-GB" b="1" dirty="0" smtClean="0"/>
              <a:t>PCWG-Share-2 to expand upon these results.</a:t>
            </a:r>
            <a:endParaRPr lang="en-GB" b="1" dirty="0"/>
          </a:p>
        </p:txBody>
      </p:sp>
      <p:sp>
        <p:nvSpPr>
          <p:cNvPr id="22" name="Rectangle 21"/>
          <p:cNvSpPr/>
          <p:nvPr/>
        </p:nvSpPr>
        <p:spPr>
          <a:xfrm rot="16200000">
            <a:off x="409160" y="2638848"/>
            <a:ext cx="807296"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Worse</a:t>
            </a:r>
            <a:endParaRPr lang="en-GB" b="1" dirty="0">
              <a:solidFill>
                <a:srgbClr val="FF0000"/>
              </a:solidFill>
            </a:endParaRPr>
          </a:p>
        </p:txBody>
      </p:sp>
      <p:sp>
        <p:nvSpPr>
          <p:cNvPr id="10" name="Rectangle 9"/>
          <p:cNvSpPr/>
          <p:nvPr/>
        </p:nvSpPr>
        <p:spPr>
          <a:xfrm rot="16200000">
            <a:off x="-1010701" y="2147618"/>
            <a:ext cx="30099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Percentage Reduction in Error</a:t>
            </a:r>
            <a:endParaRPr lang="en-GB" b="1" dirty="0">
              <a:solidFill>
                <a:schemeClr val="tx1"/>
              </a:solidFill>
            </a:endParaRPr>
          </a:p>
        </p:txBody>
      </p:sp>
    </p:spTree>
    <p:extLst>
      <p:ext uri="{BB962C8B-B14F-4D97-AF65-F5344CB8AC3E}">
        <p14:creationId xmlns:p14="http://schemas.microsoft.com/office/powerpoint/2010/main" val="24291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9300" y="660048"/>
            <a:ext cx="8255000" cy="1200329"/>
          </a:xfrm>
          <a:prstGeom prst="rect">
            <a:avLst/>
          </a:prstGeom>
        </p:spPr>
        <p:txBody>
          <a:bodyPr wrap="square">
            <a:spAutoFit/>
          </a:bodyPr>
          <a:lstStyle/>
          <a:p>
            <a:r>
              <a:rPr lang="en-GB" b="1" dirty="0" smtClean="0"/>
              <a:t>PCWG-Share-1</a:t>
            </a:r>
            <a:endParaRPr lang="en-GB" dirty="0" smtClean="0"/>
          </a:p>
          <a:p>
            <a:pPr marL="285750" indent="-285750">
              <a:buFont typeface="Arial" panose="020B0604020202020204" pitchFamily="34" charset="0"/>
              <a:buChar char="•"/>
            </a:pPr>
            <a:r>
              <a:rPr lang="en-GB" dirty="0" smtClean="0"/>
              <a:t>≈50 participant datasets (4 remote sensing datasets)</a:t>
            </a:r>
          </a:p>
          <a:p>
            <a:pPr marL="285750" indent="-285750">
              <a:buFont typeface="Arial" panose="020B0604020202020204" pitchFamily="34" charset="0"/>
              <a:buChar char="•"/>
            </a:pPr>
            <a:r>
              <a:rPr lang="en-GB" dirty="0" smtClean="0"/>
              <a:t>3 method tested (REWS, IEC Turbulence Correction &amp; Power Deviation Matrix)</a:t>
            </a:r>
          </a:p>
          <a:p>
            <a:pPr marL="285750" indent="-285750">
              <a:buFont typeface="Arial" panose="020B0604020202020204" pitchFamily="34" charset="0"/>
              <a:buChar char="•"/>
            </a:pPr>
            <a:r>
              <a:rPr lang="en-GB" b="1" dirty="0" smtClean="0"/>
              <a:t>Calculation Issues: Interpolation Errors and Erroneous Outliers</a:t>
            </a:r>
          </a:p>
        </p:txBody>
      </p:sp>
      <p:sp>
        <p:nvSpPr>
          <p:cNvPr id="6" name="TextBox 6"/>
          <p:cNvSpPr txBox="1">
            <a:spLocks noChangeArrowheads="1"/>
          </p:cNvSpPr>
          <p:nvPr/>
        </p:nvSpPr>
        <p:spPr bwMode="auto">
          <a:xfrm>
            <a:off x="0" y="145680"/>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PCWG-Share-X Timeline</a:t>
            </a:r>
            <a:endParaRPr lang="en-GB" altLang="en-US" sz="3200" b="1" dirty="0"/>
          </a:p>
        </p:txBody>
      </p:sp>
      <p:cxnSp>
        <p:nvCxnSpPr>
          <p:cNvPr id="9" name="Straight Arrow Connector 8"/>
          <p:cNvCxnSpPr/>
          <p:nvPr/>
        </p:nvCxnSpPr>
        <p:spPr>
          <a:xfrm>
            <a:off x="685800" y="597428"/>
            <a:ext cx="0" cy="4278483"/>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755" y="817922"/>
            <a:ext cx="715555" cy="646331"/>
          </a:xfrm>
          <a:prstGeom prst="rect">
            <a:avLst/>
          </a:prstGeom>
        </p:spPr>
        <p:txBody>
          <a:bodyPr wrap="square">
            <a:spAutoFit/>
          </a:bodyPr>
          <a:lstStyle/>
          <a:p>
            <a:pPr algn="ctr"/>
            <a:r>
              <a:rPr lang="en-GB" b="1" dirty="0" smtClean="0"/>
              <a:t>Dec 2015</a:t>
            </a:r>
            <a:endParaRPr lang="en-GB" dirty="0"/>
          </a:p>
        </p:txBody>
      </p:sp>
      <p:sp>
        <p:nvSpPr>
          <p:cNvPr id="12" name="Rectangle 11"/>
          <p:cNvSpPr/>
          <p:nvPr/>
        </p:nvSpPr>
        <p:spPr>
          <a:xfrm>
            <a:off x="-29755" y="2068692"/>
            <a:ext cx="715555" cy="646331"/>
          </a:xfrm>
          <a:prstGeom prst="rect">
            <a:avLst/>
          </a:prstGeom>
        </p:spPr>
        <p:txBody>
          <a:bodyPr wrap="square">
            <a:spAutoFit/>
          </a:bodyPr>
          <a:lstStyle/>
          <a:p>
            <a:pPr algn="ctr"/>
            <a:r>
              <a:rPr lang="en-GB" b="1" dirty="0" smtClean="0"/>
              <a:t>Sept2016</a:t>
            </a:r>
            <a:endParaRPr lang="en-GB" dirty="0"/>
          </a:p>
        </p:txBody>
      </p:sp>
      <p:sp>
        <p:nvSpPr>
          <p:cNvPr id="13" name="Rectangle 12"/>
          <p:cNvSpPr/>
          <p:nvPr/>
        </p:nvSpPr>
        <p:spPr>
          <a:xfrm>
            <a:off x="-55156" y="3624614"/>
            <a:ext cx="779056" cy="923330"/>
          </a:xfrm>
          <a:prstGeom prst="rect">
            <a:avLst/>
          </a:prstGeom>
        </p:spPr>
        <p:txBody>
          <a:bodyPr wrap="square">
            <a:spAutoFit/>
          </a:bodyPr>
          <a:lstStyle/>
          <a:p>
            <a:pPr algn="ctr"/>
            <a:r>
              <a:rPr lang="en-GB" b="1" dirty="0" smtClean="0"/>
              <a:t>Oct to</a:t>
            </a:r>
          </a:p>
          <a:p>
            <a:pPr algn="ctr"/>
            <a:r>
              <a:rPr lang="en-GB" b="1" dirty="0" smtClean="0"/>
              <a:t>Dec</a:t>
            </a:r>
          </a:p>
          <a:p>
            <a:pPr algn="ctr"/>
            <a:r>
              <a:rPr lang="en-GB" b="1" dirty="0" smtClean="0"/>
              <a:t>2016</a:t>
            </a:r>
            <a:endParaRPr lang="en-GB" dirty="0"/>
          </a:p>
        </p:txBody>
      </p:sp>
      <p:sp>
        <p:nvSpPr>
          <p:cNvPr id="14" name="Rectangle 13"/>
          <p:cNvSpPr/>
          <p:nvPr/>
        </p:nvSpPr>
        <p:spPr>
          <a:xfrm>
            <a:off x="711200" y="2018940"/>
            <a:ext cx="8432800" cy="1477328"/>
          </a:xfrm>
          <a:prstGeom prst="rect">
            <a:avLst/>
          </a:prstGeom>
        </p:spPr>
        <p:txBody>
          <a:bodyPr wrap="square">
            <a:spAutoFit/>
          </a:bodyPr>
          <a:lstStyle/>
          <a:p>
            <a:r>
              <a:rPr lang="en-GB" b="1" dirty="0" smtClean="0"/>
              <a:t>PCWG-Share-1.1</a:t>
            </a:r>
            <a:endParaRPr lang="en-GB" dirty="0" smtClean="0"/>
          </a:p>
          <a:p>
            <a:pPr marL="285750" indent="-285750">
              <a:buFont typeface="Arial" panose="020B0604020202020204" pitchFamily="34" charset="0"/>
              <a:buChar char="•"/>
            </a:pPr>
            <a:r>
              <a:rPr lang="en-GB" dirty="0" smtClean="0"/>
              <a:t>≈44 participant datasets (11 remote sensing datasets)</a:t>
            </a:r>
          </a:p>
          <a:p>
            <a:pPr marL="285750" indent="-285750">
              <a:buFont typeface="Arial" panose="020B0604020202020204" pitchFamily="34" charset="0"/>
              <a:buChar char="•"/>
            </a:pPr>
            <a:r>
              <a:rPr lang="en-GB" dirty="0" smtClean="0"/>
              <a:t>Same 3 method tested (REWS, IEC Turbulence Correction &amp; Power Deviation Matrix)</a:t>
            </a:r>
          </a:p>
          <a:p>
            <a:pPr marL="285750" indent="-285750">
              <a:buFont typeface="Arial" panose="020B0604020202020204" pitchFamily="34" charset="0"/>
              <a:buChar char="•"/>
            </a:pPr>
            <a:r>
              <a:rPr lang="en-GB" dirty="0" smtClean="0"/>
              <a:t>Streamlined participation process</a:t>
            </a:r>
          </a:p>
          <a:p>
            <a:pPr marL="285750" indent="-285750">
              <a:buFont typeface="Arial" panose="020B0604020202020204" pitchFamily="34" charset="0"/>
              <a:buChar char="•"/>
            </a:pPr>
            <a:r>
              <a:rPr lang="en-GB" b="1" dirty="0" smtClean="0"/>
              <a:t>PCWG-Share-1 Calculation Issues Resolved</a:t>
            </a:r>
          </a:p>
        </p:txBody>
      </p:sp>
      <p:sp>
        <p:nvSpPr>
          <p:cNvPr id="15" name="Rectangle 14"/>
          <p:cNvSpPr/>
          <p:nvPr/>
        </p:nvSpPr>
        <p:spPr>
          <a:xfrm>
            <a:off x="749300" y="3648676"/>
            <a:ext cx="8432800" cy="1200329"/>
          </a:xfrm>
          <a:prstGeom prst="rect">
            <a:avLst/>
          </a:prstGeom>
        </p:spPr>
        <p:txBody>
          <a:bodyPr wrap="square">
            <a:spAutoFit/>
          </a:bodyPr>
          <a:lstStyle/>
          <a:p>
            <a:r>
              <a:rPr lang="en-GB" b="1" dirty="0" smtClean="0"/>
              <a:t>PCWG-Share-2</a:t>
            </a:r>
            <a:endParaRPr lang="en-GB" dirty="0" smtClean="0"/>
          </a:p>
          <a:p>
            <a:pPr marL="285750" indent="-285750">
              <a:buFont typeface="Arial" panose="020B0604020202020204" pitchFamily="34" charset="0"/>
              <a:buChar char="•"/>
            </a:pPr>
            <a:r>
              <a:rPr lang="en-GB" b="1" dirty="0" smtClean="0"/>
              <a:t>Target</a:t>
            </a:r>
            <a:r>
              <a:rPr lang="en-GB" dirty="0" smtClean="0"/>
              <a:t>: 100 participant datasets (25 remote sensing datasets)</a:t>
            </a:r>
          </a:p>
          <a:p>
            <a:pPr marL="285750" indent="-285750">
              <a:buFont typeface="Arial" panose="020B0604020202020204" pitchFamily="34" charset="0"/>
              <a:buChar char="•"/>
            </a:pPr>
            <a:r>
              <a:rPr lang="en-GB" dirty="0" smtClean="0"/>
              <a:t>Additional methods to be tested e.g. 3D Power Deviation Matrix &amp; REWS with </a:t>
            </a:r>
            <a:r>
              <a:rPr lang="en-GB" dirty="0" err="1" smtClean="0"/>
              <a:t>Upflow</a:t>
            </a:r>
            <a:endParaRPr lang="en-GB" dirty="0" smtClean="0"/>
          </a:p>
          <a:p>
            <a:pPr marL="285750" indent="-285750">
              <a:buFont typeface="Arial" panose="020B0604020202020204" pitchFamily="34" charset="0"/>
              <a:buChar char="•"/>
            </a:pPr>
            <a:r>
              <a:rPr lang="en-GB" dirty="0" smtClean="0"/>
              <a:t>Refined results analysis</a:t>
            </a:r>
          </a:p>
        </p:txBody>
      </p:sp>
      <p:sp>
        <p:nvSpPr>
          <p:cNvPr id="2" name="Rectangle 1"/>
          <p:cNvSpPr/>
          <p:nvPr/>
        </p:nvSpPr>
        <p:spPr>
          <a:xfrm>
            <a:off x="0" y="3648668"/>
            <a:ext cx="9144000" cy="1367832"/>
          </a:xfrm>
          <a:prstGeom prst="rect">
            <a:avLst/>
          </a:prstGeom>
          <a:solidFill>
            <a:srgbClr val="C00000">
              <a:alpha val="4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60900" y="4547944"/>
            <a:ext cx="4038600" cy="369332"/>
          </a:xfrm>
          <a:prstGeom prst="rect">
            <a:avLst/>
          </a:prstGeom>
          <a:noFill/>
        </p:spPr>
        <p:txBody>
          <a:bodyPr wrap="square" rtlCol="0">
            <a:spAutoFit/>
          </a:bodyPr>
          <a:lstStyle/>
          <a:p>
            <a:pPr algn="ctr"/>
            <a:r>
              <a:rPr lang="en-GB" b="1" dirty="0" smtClean="0"/>
              <a:t>Behind </a:t>
            </a:r>
            <a:r>
              <a:rPr lang="en-GB" b="1" dirty="0" smtClean="0"/>
              <a:t>Schedule, sorry! </a:t>
            </a:r>
            <a:r>
              <a:rPr lang="en-GB" b="1" dirty="0" smtClean="0"/>
              <a:t>(more later)</a:t>
            </a:r>
            <a:endParaRPr lang="en-GB" b="1" dirty="0"/>
          </a:p>
        </p:txBody>
      </p:sp>
    </p:spTree>
    <p:extLst>
      <p:ext uri="{BB962C8B-B14F-4D97-AF65-F5344CB8AC3E}">
        <p14:creationId xmlns:p14="http://schemas.microsoft.com/office/powerpoint/2010/main" val="251525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707788"/>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a:solidFill>
                  <a:srgbClr val="00B0F0"/>
                </a:solidFill>
              </a:rPr>
              <a:t>IEC 61400-12-1 </a:t>
            </a:r>
            <a:r>
              <a:rPr lang="en-GB" altLang="en-US" sz="3200" b="1" dirty="0" smtClean="0">
                <a:solidFill>
                  <a:srgbClr val="00B0F0"/>
                </a:solidFill>
              </a:rPr>
              <a:t>Ed 2</a:t>
            </a:r>
          </a:p>
          <a:p>
            <a:pPr algn="ctr"/>
            <a:r>
              <a:rPr lang="en-GB" altLang="en-US" sz="3200" b="1" dirty="0" smtClean="0">
                <a:solidFill>
                  <a:srgbClr val="00B0F0"/>
                </a:solidFill>
              </a:rPr>
              <a:t>Getting Ready for the New Standard</a:t>
            </a:r>
          </a:p>
          <a:p>
            <a:pPr algn="ctr"/>
            <a:endParaRPr lang="en-GB" altLang="en-US" sz="3200" b="1" dirty="0" smtClean="0">
              <a:solidFill>
                <a:srgbClr val="00B0F0"/>
              </a:solidFill>
            </a:endParaRPr>
          </a:p>
          <a:p>
            <a:pPr algn="ctr"/>
            <a:r>
              <a:rPr lang="en-GB" altLang="en-US" sz="3200" b="1" dirty="0" smtClean="0">
                <a:solidFill>
                  <a:srgbClr val="00B0F0"/>
                </a:solidFill>
              </a:rPr>
              <a:t>PCWG: </a:t>
            </a:r>
            <a:r>
              <a:rPr lang="en-GB" altLang="en-US" sz="3200" b="1" dirty="0" smtClean="0"/>
              <a:t>Uncertainty Worked Examples</a:t>
            </a:r>
          </a:p>
          <a:p>
            <a:pPr algn="ctr"/>
            <a:endParaRPr lang="en-GB" altLang="en-US" sz="3200" b="1" dirty="0" smtClean="0">
              <a:solidFill>
                <a:srgbClr val="00B0F0"/>
              </a:solidFill>
            </a:endParaRPr>
          </a:p>
          <a:p>
            <a:pPr algn="ctr"/>
            <a:r>
              <a:rPr lang="en-GB" altLang="en-US" sz="3200" b="1" dirty="0" smtClean="0">
                <a:solidFill>
                  <a:srgbClr val="00B0F0"/>
                </a:solidFill>
              </a:rPr>
              <a:t>IEA Task 32: </a:t>
            </a:r>
            <a:r>
              <a:rPr lang="en-GB" altLang="en-US" sz="3200" b="1" dirty="0" smtClean="0"/>
              <a:t>Uncertainty Round Robin</a:t>
            </a:r>
            <a:endParaRPr lang="en-GB" altLang="en-US" sz="3200" b="1" dirty="0"/>
          </a:p>
          <a:p>
            <a:pPr algn="ctr"/>
            <a:endParaRPr lang="en-GB" altLang="en-US" sz="3200" b="1" dirty="0">
              <a:solidFill>
                <a:srgbClr val="00B0F0"/>
              </a:solidFill>
            </a:endParaRPr>
          </a:p>
          <a:p>
            <a:pPr algn="ct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716" y="3306780"/>
            <a:ext cx="2009877" cy="1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388" y="3420729"/>
            <a:ext cx="3708003" cy="123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999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4010" y="95375"/>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61400-12-1 Edition 2 Status</a:t>
            </a:r>
            <a:endParaRPr lang="en-GB" altLang="en-US" sz="3200" b="1" dirty="0">
              <a:solidFill>
                <a:srgbClr val="00B0F0"/>
              </a:solidFill>
            </a:endParaRPr>
          </a:p>
        </p:txBody>
      </p:sp>
      <p:sp>
        <p:nvSpPr>
          <p:cNvPr id="9" name="Rectangle 8"/>
          <p:cNvSpPr/>
          <p:nvPr/>
        </p:nvSpPr>
        <p:spPr>
          <a:xfrm>
            <a:off x="81296" y="1905000"/>
            <a:ext cx="8924160" cy="11811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541" y="4327364"/>
            <a:ext cx="1090618" cy="832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345764" y="4326675"/>
            <a:ext cx="7725089" cy="707886"/>
          </a:xfrm>
          <a:prstGeom prst="rect">
            <a:avLst/>
          </a:prstGeom>
          <a:noFill/>
        </p:spPr>
        <p:txBody>
          <a:bodyPr wrap="square" rtlCol="0">
            <a:spAutoFit/>
          </a:bodyPr>
          <a:lstStyle/>
          <a:p>
            <a:r>
              <a:rPr lang="en-GB" sz="2000" b="1" i="1" dirty="0" smtClean="0"/>
              <a:t>The PCWG in collaboration with IEA Task 32</a:t>
            </a:r>
            <a:r>
              <a:rPr lang="en-GB" sz="2000" i="1" dirty="0" smtClean="0"/>
              <a:t> are seeking to build industry understanding of the new Power Performance Standard. </a:t>
            </a:r>
            <a:r>
              <a:rPr lang="en-GB" sz="2000" i="1" dirty="0" smtClean="0">
                <a:hlinkClick r:id="rId3"/>
              </a:rPr>
              <a:t>www.pcwg.org</a:t>
            </a:r>
            <a:r>
              <a:rPr lang="en-GB" sz="2000" i="1" dirty="0" smtClean="0"/>
              <a:t>.</a:t>
            </a:r>
            <a:endParaRPr lang="en-GB" sz="2000" i="1" dirty="0"/>
          </a:p>
        </p:txBody>
      </p:sp>
      <p:graphicFrame>
        <p:nvGraphicFramePr>
          <p:cNvPr id="4" name="Table 3"/>
          <p:cNvGraphicFramePr>
            <a:graphicFrameLocks noGrp="1"/>
          </p:cNvGraphicFramePr>
          <p:nvPr>
            <p:extLst>
              <p:ext uri="{D42A27DB-BD31-4B8C-83A1-F6EECF244321}">
                <p14:modId xmlns:p14="http://schemas.microsoft.com/office/powerpoint/2010/main" val="2779242131"/>
              </p:ext>
            </p:extLst>
          </p:nvPr>
        </p:nvGraphicFramePr>
        <p:xfrm>
          <a:off x="80699" y="467195"/>
          <a:ext cx="8928992" cy="3704462"/>
        </p:xfrm>
        <a:graphic>
          <a:graphicData uri="http://schemas.openxmlformats.org/drawingml/2006/table">
            <a:tbl>
              <a:tblPr firstRow="1" firstCol="1" bandRow="1">
                <a:tableStyleId>{5C22544A-7EE6-4342-B048-85BDC9FD1C3A}</a:tableStyleId>
              </a:tblPr>
              <a:tblGrid>
                <a:gridCol w="2016224"/>
                <a:gridCol w="4482557"/>
                <a:gridCol w="2430211"/>
              </a:tblGrid>
              <a:tr h="497116">
                <a:tc>
                  <a:txBody>
                    <a:bodyPr/>
                    <a:lstStyle/>
                    <a:p>
                      <a:pPr algn="ctr">
                        <a:lnSpc>
                          <a:spcPct val="115000"/>
                        </a:lnSpc>
                        <a:spcAft>
                          <a:spcPts val="0"/>
                        </a:spcAft>
                      </a:pPr>
                      <a:r>
                        <a:rPr lang="en-GB" sz="1600" dirty="0">
                          <a:solidFill>
                            <a:schemeClr val="tx1"/>
                          </a:solidFill>
                          <a:effectLst/>
                        </a:rPr>
                        <a:t>Document Stage</a:t>
                      </a:r>
                      <a:endParaRPr lang="en-GB" sz="16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1600" b="1" dirty="0" smtClean="0">
                          <a:solidFill>
                            <a:schemeClr val="tx1"/>
                          </a:solidFill>
                          <a:effectLst/>
                        </a:rPr>
                        <a:t>Document </a:t>
                      </a:r>
                      <a:r>
                        <a:rPr lang="en-GB" sz="1600" b="1" dirty="0">
                          <a:solidFill>
                            <a:schemeClr val="tx1"/>
                          </a:solidFill>
                          <a:effectLst/>
                        </a:rPr>
                        <a:t>Stage Description</a:t>
                      </a:r>
                      <a:endParaRPr lang="en-GB" sz="16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1600" dirty="0">
                          <a:solidFill>
                            <a:schemeClr val="tx1"/>
                          </a:solidFill>
                          <a:effectLst/>
                        </a:rPr>
                        <a:t>IEC61400-12-1 Ed 2 Status</a:t>
                      </a:r>
                      <a:endParaRPr lang="en-GB" sz="16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9160">
                <a:tc>
                  <a:txBody>
                    <a:bodyPr/>
                    <a:lstStyle/>
                    <a:p>
                      <a:pPr algn="ctr">
                        <a:lnSpc>
                          <a:spcPct val="115000"/>
                        </a:lnSpc>
                        <a:spcAft>
                          <a:spcPts val="0"/>
                        </a:spcAft>
                      </a:pPr>
                      <a:r>
                        <a:rPr lang="en-GB" sz="1500" dirty="0">
                          <a:solidFill>
                            <a:schemeClr val="tx1"/>
                          </a:solidFill>
                          <a:effectLst/>
                        </a:rPr>
                        <a:t>CDV</a:t>
                      </a:r>
                    </a:p>
                    <a:p>
                      <a:pPr algn="ctr">
                        <a:lnSpc>
                          <a:spcPct val="115000"/>
                        </a:lnSpc>
                        <a:spcAft>
                          <a:spcPts val="0"/>
                        </a:spcAft>
                      </a:pPr>
                      <a:r>
                        <a:rPr lang="en-GB" sz="1500" dirty="0">
                          <a:solidFill>
                            <a:schemeClr val="tx1"/>
                          </a:solidFill>
                          <a:effectLst/>
                        </a:rPr>
                        <a:t>Committee Draft for Voting</a:t>
                      </a:r>
                      <a:endParaRPr lang="en-GB" sz="15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100" b="1" dirty="0">
                          <a:solidFill>
                            <a:schemeClr val="tx1"/>
                          </a:solidFill>
                          <a:effectLst/>
                        </a:rPr>
                        <a:t>Feedback Stage</a:t>
                      </a:r>
                      <a:r>
                        <a:rPr lang="en-GB" sz="1100" dirty="0">
                          <a:solidFill>
                            <a:schemeClr val="tx1"/>
                          </a:solidFill>
                          <a:effectLst/>
                        </a:rPr>
                        <a:t>: Document is sent to the various National Committees for comment. </a:t>
                      </a:r>
                    </a:p>
                    <a:p>
                      <a:pPr algn="just">
                        <a:lnSpc>
                          <a:spcPct val="115000"/>
                        </a:lnSpc>
                        <a:spcAft>
                          <a:spcPts val="0"/>
                        </a:spcAft>
                      </a:pPr>
                      <a:r>
                        <a:rPr lang="en-GB" sz="1100" dirty="0">
                          <a:solidFill>
                            <a:schemeClr val="tx1"/>
                          </a:solidFill>
                          <a:effectLst/>
                        </a:rPr>
                        <a:t> </a:t>
                      </a:r>
                    </a:p>
                    <a:p>
                      <a:pPr algn="just">
                        <a:lnSpc>
                          <a:spcPct val="115000"/>
                        </a:lnSpc>
                        <a:spcAft>
                          <a:spcPts val="0"/>
                        </a:spcAft>
                      </a:pPr>
                      <a:r>
                        <a:rPr lang="en-GB" sz="1100" dirty="0">
                          <a:solidFill>
                            <a:schemeClr val="tx1"/>
                          </a:solidFill>
                          <a:effectLst/>
                        </a:rPr>
                        <a:t>Once the feedback is received the TC (Technical Committee) integrated the feedback and prepares the FDIS.</a:t>
                      </a:r>
                      <a:endParaRPr lang="en-GB" sz="11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500" b="1" dirty="0">
                          <a:solidFill>
                            <a:schemeClr val="tx1"/>
                          </a:solidFill>
                          <a:effectLst/>
                        </a:rPr>
                        <a:t>Completed</a:t>
                      </a:r>
                      <a:endParaRPr lang="en-GB" sz="15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19231">
                <a:tc>
                  <a:txBody>
                    <a:bodyPr/>
                    <a:lstStyle/>
                    <a:p>
                      <a:pPr algn="ctr">
                        <a:lnSpc>
                          <a:spcPct val="115000"/>
                        </a:lnSpc>
                        <a:spcAft>
                          <a:spcPts val="0"/>
                        </a:spcAft>
                      </a:pPr>
                      <a:r>
                        <a:rPr lang="en-GB" sz="1500" dirty="0">
                          <a:solidFill>
                            <a:schemeClr val="tx1"/>
                          </a:solidFill>
                          <a:effectLst/>
                        </a:rPr>
                        <a:t>FDIS</a:t>
                      </a:r>
                    </a:p>
                    <a:p>
                      <a:pPr algn="ctr">
                        <a:lnSpc>
                          <a:spcPct val="115000"/>
                        </a:lnSpc>
                        <a:spcAft>
                          <a:spcPts val="0"/>
                        </a:spcAft>
                      </a:pPr>
                      <a:r>
                        <a:rPr lang="en-GB" sz="1500" dirty="0">
                          <a:solidFill>
                            <a:schemeClr val="tx1"/>
                          </a:solidFill>
                          <a:effectLst/>
                        </a:rPr>
                        <a:t>Final Draft International Standard</a:t>
                      </a:r>
                      <a:endParaRPr lang="en-GB" sz="15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100" b="1" dirty="0">
                          <a:solidFill>
                            <a:schemeClr val="tx1"/>
                          </a:solidFill>
                          <a:effectLst/>
                        </a:rPr>
                        <a:t>Approval Stage</a:t>
                      </a:r>
                      <a:r>
                        <a:rPr lang="en-GB" sz="1100" dirty="0">
                          <a:solidFill>
                            <a:schemeClr val="tx1"/>
                          </a:solidFill>
                          <a:effectLst/>
                        </a:rPr>
                        <a:t>: Document is sent to the National Committees for voting. At this stage no comments or requests for change are accepted although typographical errors can be pointed out for correction by IEC prior to publication. </a:t>
                      </a:r>
                      <a:r>
                        <a:rPr lang="en-GB" sz="1100" dirty="0" smtClean="0">
                          <a:solidFill>
                            <a:schemeClr val="tx1"/>
                          </a:solidFill>
                          <a:effectLst/>
                        </a:rPr>
                        <a:t>If</a:t>
                      </a:r>
                      <a:r>
                        <a:rPr lang="en-GB" sz="1100" dirty="0" smtClean="0">
                          <a:solidFill>
                            <a:schemeClr val="tx1"/>
                          </a:solidFill>
                          <a:effectLst/>
                        </a:rPr>
                        <a:t>, after the FDIS vote, the publication is approved, no more changes of a technical nature can be made to it. Only obvious editorial mistakes can be corrected. </a:t>
                      </a:r>
                      <a:endParaRPr lang="en-GB" sz="11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500" b="1" dirty="0" smtClean="0">
                          <a:solidFill>
                            <a:schemeClr val="tx1"/>
                          </a:solidFill>
                          <a:effectLst/>
                        </a:rPr>
                        <a:t>Complete</a:t>
                      </a:r>
                    </a:p>
                    <a:p>
                      <a:pPr algn="ctr">
                        <a:lnSpc>
                          <a:spcPct val="115000"/>
                        </a:lnSpc>
                        <a:spcAft>
                          <a:spcPts val="0"/>
                        </a:spcAft>
                      </a:pPr>
                      <a:r>
                        <a:rPr lang="en-GB" sz="1500" b="1" dirty="0" smtClean="0">
                          <a:solidFill>
                            <a:schemeClr val="tx1"/>
                          </a:solidFill>
                          <a:effectLst/>
                        </a:rPr>
                        <a:t>(Nov</a:t>
                      </a:r>
                      <a:r>
                        <a:rPr lang="en-GB" sz="1500" b="1" baseline="0" dirty="0" smtClean="0">
                          <a:solidFill>
                            <a:schemeClr val="tx1"/>
                          </a:solidFill>
                          <a:effectLst/>
                        </a:rPr>
                        <a:t> 2016)</a:t>
                      </a:r>
                      <a:endParaRPr lang="en-GB" sz="15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6700">
                <a:tc>
                  <a:txBody>
                    <a:bodyPr/>
                    <a:lstStyle/>
                    <a:p>
                      <a:pPr algn="ctr">
                        <a:lnSpc>
                          <a:spcPct val="115000"/>
                        </a:lnSpc>
                        <a:spcAft>
                          <a:spcPts val="0"/>
                        </a:spcAft>
                      </a:pPr>
                      <a:r>
                        <a:rPr lang="en-GB" sz="1500" dirty="0">
                          <a:solidFill>
                            <a:schemeClr val="tx1"/>
                          </a:solidFill>
                          <a:effectLst/>
                        </a:rPr>
                        <a:t>Publication of IS</a:t>
                      </a:r>
                    </a:p>
                    <a:p>
                      <a:pPr algn="ctr">
                        <a:lnSpc>
                          <a:spcPct val="115000"/>
                        </a:lnSpc>
                        <a:spcAft>
                          <a:spcPts val="0"/>
                        </a:spcAft>
                      </a:pPr>
                      <a:r>
                        <a:rPr lang="en-GB" sz="1500" dirty="0">
                          <a:solidFill>
                            <a:schemeClr val="tx1"/>
                          </a:solidFill>
                          <a:effectLst/>
                        </a:rPr>
                        <a:t>(International Standard)</a:t>
                      </a:r>
                      <a:endParaRPr lang="en-GB" sz="15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100" b="1" dirty="0" smtClean="0">
                          <a:solidFill>
                            <a:schemeClr val="tx1"/>
                          </a:solidFill>
                          <a:effectLst/>
                        </a:rPr>
                        <a:t>Final Stage</a:t>
                      </a:r>
                      <a:r>
                        <a:rPr lang="en-GB" sz="1100" dirty="0">
                          <a:solidFill>
                            <a:schemeClr val="tx1"/>
                          </a:solidFill>
                          <a:effectLst/>
                        </a:rPr>
                        <a:t>: The IEC generates the cover pages and prepares the document for publication. The document is published and put on sale in the IEC Web Store. Note that editorial errors not captured prior to publication can still be issued as corrigendum by IEC throughout the life of a specific publication.</a:t>
                      </a:r>
                      <a:endParaRPr lang="en-GB" sz="11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500" b="1" dirty="0">
                          <a:solidFill>
                            <a:schemeClr val="tx1"/>
                          </a:solidFill>
                          <a:effectLst/>
                        </a:rPr>
                        <a:t>Expected </a:t>
                      </a:r>
                      <a:r>
                        <a:rPr lang="en-GB" sz="1500" b="1" dirty="0" smtClean="0">
                          <a:solidFill>
                            <a:schemeClr val="tx1"/>
                          </a:solidFill>
                          <a:effectLst/>
                        </a:rPr>
                        <a:t>Early 2017</a:t>
                      </a:r>
                      <a:endParaRPr lang="en-GB" sz="15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8852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19175"/>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IEA Task32 &amp; PCWG Activities Timeline (2016)</a:t>
            </a:r>
            <a:endParaRPr lang="en-GB" altLang="en-US" sz="3200" b="1" dirty="0">
              <a:solidFill>
                <a:srgbClr val="00B0F0"/>
              </a:solidFill>
            </a:endParaRPr>
          </a:p>
        </p:txBody>
      </p:sp>
      <p:sp>
        <p:nvSpPr>
          <p:cNvPr id="5" name="TextBox 6"/>
          <p:cNvSpPr txBox="1">
            <a:spLocks noChangeArrowheads="1"/>
          </p:cNvSpPr>
          <p:nvPr/>
        </p:nvSpPr>
        <p:spPr bwMode="auto">
          <a:xfrm>
            <a:off x="673100" y="1135535"/>
            <a:ext cx="4508500" cy="396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176213" indent="-176213">
              <a:buFont typeface="Arial" panose="020B0604020202020204" pitchFamily="34" charset="0"/>
              <a:buChar char="•"/>
              <a:tabLst>
                <a:tab pos="265113" algn="l"/>
              </a:tabLst>
            </a:pPr>
            <a:r>
              <a:rPr lang="en-GB" altLang="en-US" sz="1700" dirty="0" smtClean="0">
                <a:solidFill>
                  <a:srgbClr val="00B0F0"/>
                </a:solidFill>
              </a:rPr>
              <a:t>Distribution of </a:t>
            </a:r>
            <a:r>
              <a:rPr lang="en-GB" altLang="en-US" sz="1700" dirty="0">
                <a:solidFill>
                  <a:srgbClr val="00B0F0"/>
                </a:solidFill>
              </a:rPr>
              <a:t>round robin dataset and instructions to </a:t>
            </a:r>
            <a:r>
              <a:rPr lang="en-GB" altLang="en-US" sz="1700" dirty="0" smtClean="0">
                <a:solidFill>
                  <a:srgbClr val="00B0F0"/>
                </a:solidFill>
              </a:rPr>
              <a:t>participants</a:t>
            </a:r>
            <a:r>
              <a:rPr lang="en-GB" altLang="en-US" sz="1700" dirty="0">
                <a:solidFill>
                  <a:srgbClr val="00B0F0"/>
                </a:solidFill>
              </a:rPr>
              <a:t>. </a:t>
            </a:r>
            <a:endParaRPr lang="en-GB" altLang="en-US" sz="1700" dirty="0" smtClean="0">
              <a:solidFill>
                <a:srgbClr val="00B0F0"/>
              </a:solidFill>
            </a:endParaRPr>
          </a:p>
          <a:p>
            <a:pPr>
              <a:tabLst>
                <a:tab pos="265113" algn="l"/>
              </a:tabLst>
            </a:pPr>
            <a:endParaRPr lang="en-GB" altLang="en-US" sz="1700" dirty="0" smtClean="0">
              <a:solidFill>
                <a:srgbClr val="00B0F0"/>
              </a:solidFill>
            </a:endParaRPr>
          </a:p>
          <a:p>
            <a:pPr marL="176213" indent="-176213">
              <a:buFont typeface="Arial" panose="020B0604020202020204" pitchFamily="34" charset="0"/>
              <a:buChar char="•"/>
              <a:tabLst>
                <a:tab pos="265113" algn="l"/>
              </a:tabLst>
            </a:pPr>
            <a:r>
              <a:rPr lang="en-GB" altLang="en-US" sz="1700" dirty="0" smtClean="0">
                <a:solidFill>
                  <a:srgbClr val="00B0F0"/>
                </a:solidFill>
              </a:rPr>
              <a:t>Initial round robin results presented at Pamplona and Minneapolis PCWG meetings.</a:t>
            </a:r>
            <a:endParaRPr lang="en-GB" altLang="en-US" sz="1700" dirty="0">
              <a:solidFill>
                <a:srgbClr val="00B0F0"/>
              </a:solidFill>
            </a:endParaRPr>
          </a:p>
          <a:p>
            <a:pPr marL="176213" indent="-176213">
              <a:buFont typeface="Arial" panose="020B0604020202020204" pitchFamily="34" charset="0"/>
              <a:buChar char="•"/>
              <a:tabLst>
                <a:tab pos="265113" algn="l"/>
              </a:tabLst>
            </a:pPr>
            <a:endParaRPr lang="en-GB" altLang="en-US" sz="1700" dirty="0" smtClean="0">
              <a:solidFill>
                <a:srgbClr val="00B0F0"/>
              </a:solidFill>
            </a:endParaRPr>
          </a:p>
          <a:p>
            <a:pPr marL="176213" indent="-176213">
              <a:buFont typeface="Arial" panose="020B0604020202020204" pitchFamily="34" charset="0"/>
              <a:buChar char="•"/>
              <a:tabLst>
                <a:tab pos="265113" algn="l"/>
              </a:tabLst>
            </a:pPr>
            <a:endParaRPr lang="en-GB" altLang="en-US" sz="1700" dirty="0" smtClean="0">
              <a:solidFill>
                <a:srgbClr val="00B0F0"/>
              </a:solidFill>
            </a:endParaRPr>
          </a:p>
          <a:p>
            <a:pPr marL="176213" indent="-176213">
              <a:buFont typeface="Arial" panose="020B0604020202020204" pitchFamily="34" charset="0"/>
              <a:buChar char="•"/>
              <a:tabLst>
                <a:tab pos="265113" algn="l"/>
              </a:tabLst>
            </a:pPr>
            <a:r>
              <a:rPr lang="en-GB" altLang="en-US" sz="1700" dirty="0" smtClean="0">
                <a:solidFill>
                  <a:srgbClr val="00B0F0"/>
                </a:solidFill>
              </a:rPr>
              <a:t>Second </a:t>
            </a:r>
            <a:r>
              <a:rPr lang="en-GB" altLang="en-US" sz="1700" dirty="0">
                <a:solidFill>
                  <a:srgbClr val="00B0F0"/>
                </a:solidFill>
              </a:rPr>
              <a:t>round robin </a:t>
            </a:r>
            <a:r>
              <a:rPr lang="en-GB" altLang="en-US" sz="1700" dirty="0" smtClean="0">
                <a:solidFill>
                  <a:srgbClr val="00B0F0"/>
                </a:solidFill>
              </a:rPr>
              <a:t>initiated, </a:t>
            </a:r>
            <a:r>
              <a:rPr lang="en-GB" altLang="en-US" sz="1700" dirty="0">
                <a:solidFill>
                  <a:srgbClr val="00B0F0"/>
                </a:solidFill>
              </a:rPr>
              <a:t>results due by end of </a:t>
            </a:r>
            <a:r>
              <a:rPr lang="en-GB" altLang="en-US" sz="1700" dirty="0" smtClean="0">
                <a:solidFill>
                  <a:srgbClr val="00B0F0"/>
                </a:solidFill>
              </a:rPr>
              <a:t>October.</a:t>
            </a:r>
            <a:endParaRPr lang="en-GB" altLang="en-US" sz="1700" dirty="0">
              <a:solidFill>
                <a:srgbClr val="00B0F0"/>
              </a:solidFill>
            </a:endParaRPr>
          </a:p>
          <a:p>
            <a:pPr marL="176213" indent="-176213">
              <a:buFont typeface="Arial" panose="020B0604020202020204" pitchFamily="34" charset="0"/>
              <a:buChar char="•"/>
              <a:tabLst>
                <a:tab pos="265113" algn="l"/>
              </a:tabLst>
            </a:pPr>
            <a:endParaRPr lang="en-GB" altLang="en-US" sz="1700" dirty="0" smtClean="0">
              <a:solidFill>
                <a:srgbClr val="00B0F0"/>
              </a:solidFill>
            </a:endParaRPr>
          </a:p>
          <a:p>
            <a:pPr marL="176213" indent="-176213">
              <a:buFont typeface="Arial" panose="020B0604020202020204" pitchFamily="34" charset="0"/>
              <a:buChar char="•"/>
              <a:tabLst>
                <a:tab pos="265113" algn="l"/>
              </a:tabLst>
            </a:pPr>
            <a:r>
              <a:rPr lang="en-GB" altLang="en-US" sz="1700" dirty="0" smtClean="0">
                <a:solidFill>
                  <a:srgbClr val="00B0F0"/>
                </a:solidFill>
              </a:rPr>
              <a:t>Collation of </a:t>
            </a:r>
            <a:r>
              <a:rPr lang="en-GB" altLang="en-US" sz="1700" dirty="0">
                <a:solidFill>
                  <a:srgbClr val="00B0F0"/>
                </a:solidFill>
              </a:rPr>
              <a:t>final </a:t>
            </a:r>
            <a:r>
              <a:rPr lang="en-GB" altLang="en-US" sz="1700" dirty="0" smtClean="0">
                <a:solidFill>
                  <a:srgbClr val="00B0F0"/>
                </a:solidFill>
              </a:rPr>
              <a:t>results</a:t>
            </a:r>
          </a:p>
          <a:p>
            <a:pPr marL="176213" indent="-176213">
              <a:buFont typeface="Arial" panose="020B0604020202020204" pitchFamily="34" charset="0"/>
              <a:buChar char="•"/>
              <a:tabLst>
                <a:tab pos="265113" algn="l"/>
              </a:tabLst>
            </a:pPr>
            <a:endParaRPr lang="en-GB" altLang="en-US" sz="1700" dirty="0">
              <a:solidFill>
                <a:srgbClr val="00B0F0"/>
              </a:solidFill>
            </a:endParaRPr>
          </a:p>
          <a:p>
            <a:pPr marL="176213" indent="-176213">
              <a:buFont typeface="Arial" panose="020B0604020202020204" pitchFamily="34" charset="0"/>
              <a:buChar char="•"/>
              <a:tabLst>
                <a:tab pos="265113" algn="l"/>
              </a:tabLst>
            </a:pPr>
            <a:r>
              <a:rPr lang="en-GB" altLang="en-US" sz="1700" b="1" dirty="0" smtClean="0"/>
              <a:t>Presentation of final results at PCWG</a:t>
            </a:r>
            <a:r>
              <a:rPr lang="en-GB" altLang="en-US" sz="1700" b="1" dirty="0"/>
              <a:t> </a:t>
            </a:r>
            <a:r>
              <a:rPr lang="en-GB" altLang="en-US" sz="1700" b="1" dirty="0" smtClean="0"/>
              <a:t>meeting in Glasgow.</a:t>
            </a:r>
          </a:p>
        </p:txBody>
      </p:sp>
      <p:cxnSp>
        <p:nvCxnSpPr>
          <p:cNvPr id="4" name="Straight Connector 3"/>
          <p:cNvCxnSpPr/>
          <p:nvPr/>
        </p:nvCxnSpPr>
        <p:spPr>
          <a:xfrm>
            <a:off x="5041900" y="532535"/>
            <a:ext cx="0" cy="4569972"/>
          </a:xfrm>
          <a:prstGeom prst="line">
            <a:avLst/>
          </a:prstGeom>
          <a:ln w="222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27200" y="603054"/>
            <a:ext cx="2959100" cy="430887"/>
          </a:xfrm>
          <a:prstGeom prst="rect">
            <a:avLst/>
          </a:prstGeom>
          <a:noFill/>
        </p:spPr>
        <p:txBody>
          <a:bodyPr wrap="square" rtlCol="0">
            <a:spAutoFit/>
          </a:bodyPr>
          <a:lstStyle/>
          <a:p>
            <a:pPr algn="ctr"/>
            <a:r>
              <a:rPr lang="en-GB" sz="2200" b="1" dirty="0" smtClean="0"/>
              <a:t>IEC Round Robin</a:t>
            </a:r>
            <a:endParaRPr lang="en-GB" sz="2200" b="1" dirty="0"/>
          </a:p>
        </p:txBody>
      </p:sp>
      <p:sp>
        <p:nvSpPr>
          <p:cNvPr id="7" name="TextBox 6"/>
          <p:cNvSpPr txBox="1"/>
          <p:nvPr/>
        </p:nvSpPr>
        <p:spPr>
          <a:xfrm>
            <a:off x="6129567" y="575168"/>
            <a:ext cx="2696572" cy="430887"/>
          </a:xfrm>
          <a:prstGeom prst="rect">
            <a:avLst/>
          </a:prstGeom>
          <a:noFill/>
        </p:spPr>
        <p:txBody>
          <a:bodyPr wrap="none" rtlCol="0">
            <a:spAutoFit/>
          </a:bodyPr>
          <a:lstStyle/>
          <a:p>
            <a:r>
              <a:rPr lang="en-GB" sz="2200" b="1" dirty="0" smtClean="0"/>
              <a:t>IEC Worked Examples</a:t>
            </a:r>
            <a:endParaRPr lang="en-GB" sz="2200" b="1" dirty="0"/>
          </a:p>
        </p:txBody>
      </p:sp>
      <p:sp>
        <p:nvSpPr>
          <p:cNvPr id="8" name="Rectangle 7"/>
          <p:cNvSpPr/>
          <p:nvPr/>
        </p:nvSpPr>
        <p:spPr>
          <a:xfrm>
            <a:off x="5041900" y="1135534"/>
            <a:ext cx="4093410" cy="3754874"/>
          </a:xfrm>
          <a:prstGeom prst="rect">
            <a:avLst/>
          </a:prstGeom>
        </p:spPr>
        <p:txBody>
          <a:bodyPr wrap="square">
            <a:spAutoFit/>
          </a:bodyPr>
          <a:lstStyle/>
          <a:p>
            <a:pPr marL="88900" indent="-88900">
              <a:buFont typeface="Arial" panose="020B0604020202020204" pitchFamily="34" charset="0"/>
              <a:buChar char="•"/>
              <a:tabLst>
                <a:tab pos="88900" algn="l"/>
              </a:tabLst>
            </a:pPr>
            <a:r>
              <a:rPr lang="en-GB" altLang="en-US" sz="1700" dirty="0" smtClean="0">
                <a:solidFill>
                  <a:srgbClr val="00B0F0"/>
                </a:solidFill>
              </a:rPr>
              <a:t> Preparation of work examples. </a:t>
            </a:r>
          </a:p>
          <a:p>
            <a:pPr>
              <a:tabLst>
                <a:tab pos="88900" algn="l"/>
              </a:tabLst>
            </a:pPr>
            <a:endParaRPr lang="en-GB" altLang="en-US" sz="1700" dirty="0">
              <a:solidFill>
                <a:srgbClr val="00B0F0"/>
              </a:solidFill>
            </a:endParaRPr>
          </a:p>
          <a:p>
            <a:pPr marL="176213" indent="-176213">
              <a:buFont typeface="Arial" panose="020B0604020202020204" pitchFamily="34" charset="0"/>
              <a:buChar char="•"/>
              <a:tabLst>
                <a:tab pos="265113" algn="l"/>
              </a:tabLst>
            </a:pPr>
            <a:r>
              <a:rPr lang="en-GB" altLang="en-US" sz="1700" dirty="0" smtClean="0">
                <a:solidFill>
                  <a:srgbClr val="00B0F0"/>
                </a:solidFill>
              </a:rPr>
              <a:t>Presentation of full suite of worked examples at September PCWG Meetings. Release of worked examples on PCWG </a:t>
            </a:r>
            <a:r>
              <a:rPr lang="en-GB" altLang="en-US" sz="1700" dirty="0" err="1" smtClean="0">
                <a:solidFill>
                  <a:srgbClr val="00B0F0"/>
                </a:solidFill>
              </a:rPr>
              <a:t>DropBox</a:t>
            </a:r>
            <a:r>
              <a:rPr lang="en-GB" altLang="en-US" sz="1700" dirty="0" smtClean="0">
                <a:solidFill>
                  <a:srgbClr val="00B0F0"/>
                </a:solidFill>
              </a:rPr>
              <a:t>.</a:t>
            </a:r>
          </a:p>
          <a:p>
            <a:pPr marL="176213" indent="-176213">
              <a:buFont typeface="Arial" panose="020B0604020202020204" pitchFamily="34" charset="0"/>
              <a:buChar char="•"/>
              <a:tabLst>
                <a:tab pos="265113" algn="l"/>
              </a:tabLst>
            </a:pPr>
            <a:endParaRPr lang="en-GB" altLang="en-US" sz="1700" dirty="0">
              <a:solidFill>
                <a:srgbClr val="00B0F0"/>
              </a:solidFill>
            </a:endParaRPr>
          </a:p>
          <a:p>
            <a:pPr marL="176213" indent="-176213">
              <a:buFont typeface="Arial" panose="020B0604020202020204" pitchFamily="34" charset="0"/>
              <a:buChar char="•"/>
              <a:tabLst>
                <a:tab pos="265113" algn="l"/>
              </a:tabLst>
            </a:pPr>
            <a:endParaRPr lang="en-GB" altLang="en-US" sz="1700" dirty="0" smtClean="0">
              <a:solidFill>
                <a:srgbClr val="00B0F0"/>
              </a:solidFill>
            </a:endParaRPr>
          </a:p>
          <a:p>
            <a:pPr marL="176213" indent="-176213">
              <a:buFont typeface="Arial" panose="020B0604020202020204" pitchFamily="34" charset="0"/>
              <a:buChar char="•"/>
              <a:tabLst>
                <a:tab pos="265113" algn="l"/>
              </a:tabLst>
            </a:pPr>
            <a:r>
              <a:rPr lang="en-GB" altLang="en-US" sz="1700" dirty="0" smtClean="0">
                <a:solidFill>
                  <a:srgbClr val="00B0F0"/>
                </a:solidFill>
              </a:rPr>
              <a:t>IEA32 &amp; PCWG members to review worked examples and provide feedback.</a:t>
            </a:r>
            <a:endParaRPr lang="en-GB" altLang="en-US" sz="1700" b="1" dirty="0" smtClean="0">
              <a:solidFill>
                <a:srgbClr val="00B0F0"/>
              </a:solidFill>
            </a:endParaRPr>
          </a:p>
          <a:p>
            <a:pPr marL="176213" indent="-176213">
              <a:buFont typeface="Arial" panose="020B0604020202020204" pitchFamily="34" charset="0"/>
              <a:buChar char="•"/>
              <a:tabLst>
                <a:tab pos="265113" algn="l"/>
              </a:tabLst>
            </a:pPr>
            <a:endParaRPr lang="en-GB" altLang="en-US" sz="1700" b="1" dirty="0" smtClean="0">
              <a:solidFill>
                <a:srgbClr val="00B0F0"/>
              </a:solidFill>
            </a:endParaRPr>
          </a:p>
          <a:p>
            <a:pPr marL="176213" indent="-176213">
              <a:buFont typeface="Arial" panose="020B0604020202020204" pitchFamily="34" charset="0"/>
              <a:buChar char="•"/>
              <a:tabLst>
                <a:tab pos="265113" algn="l"/>
              </a:tabLst>
            </a:pPr>
            <a:endParaRPr lang="en-GB" altLang="en-US" sz="1700" b="1" dirty="0">
              <a:solidFill>
                <a:srgbClr val="00B0F0"/>
              </a:solidFill>
            </a:endParaRPr>
          </a:p>
          <a:p>
            <a:pPr marL="176213" indent="-176213">
              <a:buFont typeface="Arial" panose="020B0604020202020204" pitchFamily="34" charset="0"/>
              <a:buChar char="•"/>
              <a:tabLst>
                <a:tab pos="265113" algn="l"/>
              </a:tabLst>
            </a:pPr>
            <a:r>
              <a:rPr lang="en-GB" altLang="en-US" sz="1700" b="1" dirty="0" smtClean="0"/>
              <a:t>Public publication of work examples after Dec PCWG meeting (www.pcwg.org)</a:t>
            </a:r>
            <a:endParaRPr lang="en-GB" altLang="en-US" sz="2000" b="1" dirty="0"/>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1091"/>
          <a:stretch/>
        </p:blipFill>
        <p:spPr bwMode="auto">
          <a:xfrm>
            <a:off x="952500" y="532535"/>
            <a:ext cx="1028700" cy="580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388" y="526846"/>
            <a:ext cx="790782" cy="603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a:off x="673100" y="679973"/>
            <a:ext cx="0" cy="427848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875" y="1193289"/>
            <a:ext cx="716575" cy="646331"/>
          </a:xfrm>
          <a:prstGeom prst="rect">
            <a:avLst/>
          </a:prstGeom>
        </p:spPr>
        <p:txBody>
          <a:bodyPr wrap="square">
            <a:spAutoFit/>
          </a:bodyPr>
          <a:lstStyle/>
          <a:p>
            <a:pPr algn="ctr"/>
            <a:r>
              <a:rPr lang="en-GB" altLang="en-US" b="1" dirty="0" smtClean="0">
                <a:solidFill>
                  <a:srgbClr val="00B0F0"/>
                </a:solidFill>
              </a:rPr>
              <a:t>Jul &amp; Aug</a:t>
            </a:r>
            <a:endParaRPr lang="en-GB" dirty="0"/>
          </a:p>
        </p:txBody>
      </p:sp>
      <p:sp>
        <p:nvSpPr>
          <p:cNvPr id="13" name="Rectangle 12"/>
          <p:cNvSpPr/>
          <p:nvPr/>
        </p:nvSpPr>
        <p:spPr>
          <a:xfrm>
            <a:off x="-56175" y="1980684"/>
            <a:ext cx="716575" cy="369332"/>
          </a:xfrm>
          <a:prstGeom prst="rect">
            <a:avLst/>
          </a:prstGeom>
        </p:spPr>
        <p:txBody>
          <a:bodyPr wrap="square">
            <a:spAutoFit/>
          </a:bodyPr>
          <a:lstStyle/>
          <a:p>
            <a:pPr algn="ctr"/>
            <a:r>
              <a:rPr lang="en-GB" altLang="en-US" b="1" dirty="0" smtClean="0">
                <a:solidFill>
                  <a:srgbClr val="00B0F0"/>
                </a:solidFill>
              </a:rPr>
              <a:t>Sept</a:t>
            </a:r>
            <a:endParaRPr lang="en-GB" dirty="0"/>
          </a:p>
        </p:txBody>
      </p:sp>
      <p:sp>
        <p:nvSpPr>
          <p:cNvPr id="14" name="Rectangle 13"/>
          <p:cNvSpPr/>
          <p:nvPr/>
        </p:nvSpPr>
        <p:spPr>
          <a:xfrm>
            <a:off x="-5375" y="3008537"/>
            <a:ext cx="665775" cy="369332"/>
          </a:xfrm>
          <a:prstGeom prst="rect">
            <a:avLst/>
          </a:prstGeom>
        </p:spPr>
        <p:txBody>
          <a:bodyPr wrap="square">
            <a:spAutoFit/>
          </a:bodyPr>
          <a:lstStyle/>
          <a:p>
            <a:pPr algn="ctr"/>
            <a:r>
              <a:rPr lang="en-GB" altLang="en-US" b="1" dirty="0" smtClean="0">
                <a:solidFill>
                  <a:srgbClr val="00B0F0"/>
                </a:solidFill>
              </a:rPr>
              <a:t>Oct</a:t>
            </a:r>
            <a:endParaRPr lang="en-GB" dirty="0"/>
          </a:p>
        </p:txBody>
      </p:sp>
      <p:sp>
        <p:nvSpPr>
          <p:cNvPr id="15" name="Rectangle 14"/>
          <p:cNvSpPr/>
          <p:nvPr/>
        </p:nvSpPr>
        <p:spPr>
          <a:xfrm>
            <a:off x="20040" y="3750640"/>
            <a:ext cx="665775" cy="369332"/>
          </a:xfrm>
          <a:prstGeom prst="rect">
            <a:avLst/>
          </a:prstGeom>
        </p:spPr>
        <p:txBody>
          <a:bodyPr wrap="square">
            <a:spAutoFit/>
          </a:bodyPr>
          <a:lstStyle/>
          <a:p>
            <a:pPr algn="ctr"/>
            <a:r>
              <a:rPr lang="en-GB" altLang="en-US" b="1" dirty="0" smtClean="0">
                <a:solidFill>
                  <a:srgbClr val="00B0F0"/>
                </a:solidFill>
              </a:rPr>
              <a:t>Nov</a:t>
            </a:r>
            <a:endParaRPr lang="en-GB" dirty="0"/>
          </a:p>
        </p:txBody>
      </p:sp>
      <p:sp>
        <p:nvSpPr>
          <p:cNvPr id="16" name="Rectangle 15"/>
          <p:cNvSpPr/>
          <p:nvPr/>
        </p:nvSpPr>
        <p:spPr>
          <a:xfrm>
            <a:off x="-5375" y="4357797"/>
            <a:ext cx="665775" cy="369332"/>
          </a:xfrm>
          <a:prstGeom prst="rect">
            <a:avLst/>
          </a:prstGeom>
        </p:spPr>
        <p:txBody>
          <a:bodyPr wrap="square">
            <a:spAutoFit/>
          </a:bodyPr>
          <a:lstStyle/>
          <a:p>
            <a:pPr algn="ctr"/>
            <a:r>
              <a:rPr lang="en-GB" altLang="en-US" b="1" dirty="0" smtClean="0">
                <a:solidFill>
                  <a:srgbClr val="00B0F0"/>
                </a:solidFill>
              </a:rPr>
              <a:t>Dec</a:t>
            </a:r>
            <a:endParaRPr lang="en-GB" dirty="0"/>
          </a:p>
        </p:txBody>
      </p:sp>
    </p:spTree>
    <p:extLst>
      <p:ext uri="{BB962C8B-B14F-4D97-AF65-F5344CB8AC3E}">
        <p14:creationId xmlns:p14="http://schemas.microsoft.com/office/powerpoint/2010/main" val="2704139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707788"/>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Agenda Overview</a:t>
            </a:r>
          </a:p>
          <a:p>
            <a:pPr algn="ctr"/>
            <a:r>
              <a:rPr lang="en-GB" altLang="en-US" sz="3200" b="1" dirty="0" smtClean="0">
                <a:solidFill>
                  <a:srgbClr val="00B0F0"/>
                </a:solidFill>
              </a:rPr>
              <a:t>13 December 2016</a:t>
            </a:r>
            <a:endParaRPr lang="en-GB" altLang="en-US" sz="3200" b="1" dirty="0">
              <a:solidFill>
                <a:srgbClr val="00B0F0"/>
              </a:solidFill>
            </a:endParaRPr>
          </a:p>
          <a:p>
            <a:pPr algn="ct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7061" y="3116280"/>
            <a:ext cx="2009877" cy="1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360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3700" y="833627"/>
            <a:ext cx="8382000" cy="396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lvl="0"/>
            <a:r>
              <a:rPr lang="en-GB" sz="1800" b="1" dirty="0"/>
              <a:t>09.30 - 10.00 </a:t>
            </a:r>
            <a:r>
              <a:rPr lang="en-GB" sz="1800" b="1" dirty="0" smtClean="0"/>
              <a:t>Introductions &amp; Welcome</a:t>
            </a:r>
          </a:p>
          <a:p>
            <a:pPr lvl="0"/>
            <a:endParaRPr lang="en-GB" sz="1800" dirty="0"/>
          </a:p>
          <a:p>
            <a:pPr lvl="1"/>
            <a:r>
              <a:rPr lang="en-GB" sz="1800" b="1" dirty="0"/>
              <a:t>09.30 - 09.40 </a:t>
            </a:r>
            <a:r>
              <a:rPr lang="en-GB" sz="1800" b="1" dirty="0" smtClean="0"/>
              <a:t>Welcome from our hosts, </a:t>
            </a:r>
            <a:r>
              <a:rPr lang="en-GB" sz="1800" dirty="0"/>
              <a:t>Owen Murphy, ORE Catapult</a:t>
            </a:r>
          </a:p>
          <a:p>
            <a:pPr lvl="1"/>
            <a:r>
              <a:rPr lang="en-GB" sz="1800" b="1" dirty="0"/>
              <a:t>09.40 - 10.00</a:t>
            </a:r>
            <a:r>
              <a:rPr lang="en-GB" sz="1800" dirty="0"/>
              <a:t>, </a:t>
            </a:r>
            <a:r>
              <a:rPr lang="en-GB" sz="1800" b="1" dirty="0"/>
              <a:t>PCWG Update/Overview</a:t>
            </a:r>
            <a:r>
              <a:rPr lang="en-GB" sz="1800" dirty="0"/>
              <a:t>, Peter Stuart (RES</a:t>
            </a:r>
            <a:r>
              <a:rPr lang="en-GB" sz="1800" dirty="0" smtClean="0"/>
              <a:t>)</a:t>
            </a:r>
          </a:p>
          <a:p>
            <a:pPr lvl="1"/>
            <a:endParaRPr lang="en-GB" sz="1800" dirty="0"/>
          </a:p>
          <a:p>
            <a:pPr lvl="0"/>
            <a:r>
              <a:rPr lang="en-GB" sz="1800" b="1" dirty="0"/>
              <a:t>10.00 - 11.00: PCWG-Share-X Results (Intelligence Sharing Initiative</a:t>
            </a:r>
            <a:r>
              <a:rPr lang="en-GB" sz="1800" b="1" dirty="0" smtClean="0"/>
              <a:t>),</a:t>
            </a:r>
          </a:p>
          <a:p>
            <a:pPr lvl="0"/>
            <a:endParaRPr lang="en-GB" sz="1800" dirty="0"/>
          </a:p>
          <a:p>
            <a:pPr lvl="1"/>
            <a:r>
              <a:rPr lang="en-US" sz="1800" dirty="0"/>
              <a:t>10.00 - 10.40: Results Presentation, Peter Stuart (RES) &amp; Andy Clifton (NREL)</a:t>
            </a:r>
            <a:endParaRPr lang="en-GB" sz="1800" dirty="0"/>
          </a:p>
          <a:p>
            <a:pPr lvl="1"/>
            <a:r>
              <a:rPr lang="en-US" sz="1800" dirty="0"/>
              <a:t>10.40 - 11.00: </a:t>
            </a:r>
            <a:r>
              <a:rPr lang="en-US" sz="1800" dirty="0" smtClean="0"/>
              <a:t>Q&amp;A</a:t>
            </a:r>
          </a:p>
          <a:p>
            <a:pPr lvl="1"/>
            <a:endParaRPr lang="en-GB" sz="1800" dirty="0"/>
          </a:p>
          <a:p>
            <a:pPr lvl="0"/>
            <a:r>
              <a:rPr lang="en-GB" sz="1800" b="1" dirty="0"/>
              <a:t>11.00 - 11.10: Coffee </a:t>
            </a:r>
            <a:r>
              <a:rPr lang="en-GB" sz="1800" b="1" dirty="0" smtClean="0"/>
              <a:t>Break</a:t>
            </a:r>
          </a:p>
          <a:p>
            <a:pPr lvl="0"/>
            <a:endParaRPr lang="en-GB" sz="1800" b="1" dirty="0"/>
          </a:p>
          <a:p>
            <a:r>
              <a:rPr lang="en-GB" sz="1800" b="1" dirty="0"/>
              <a:t>11.10 - 11.25: Machine Learning Sub Group Presentation, </a:t>
            </a:r>
            <a:r>
              <a:rPr lang="en-US" sz="1800" dirty="0"/>
              <a:t>Andy Clifton (NREL)</a:t>
            </a:r>
            <a:endParaRPr lang="en-GB" sz="1800" dirty="0"/>
          </a:p>
          <a:p>
            <a:pPr lvl="0"/>
            <a:endParaRPr lang="en-GB" sz="1800" dirty="0"/>
          </a:p>
        </p:txBody>
      </p:sp>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Agenda Overview (Morning)</a:t>
            </a:r>
          </a:p>
        </p:txBody>
      </p:sp>
    </p:spTree>
    <p:extLst>
      <p:ext uri="{BB962C8B-B14F-4D97-AF65-F5344CB8AC3E}">
        <p14:creationId xmlns:p14="http://schemas.microsoft.com/office/powerpoint/2010/main" val="425682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3700" y="795527"/>
            <a:ext cx="8382000" cy="396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lvl="0"/>
            <a:r>
              <a:rPr lang="en-GB" sz="1800" b="1" dirty="0"/>
              <a:t>11.25 - 12.20: Preparing for 61400-12-1 Ed 2</a:t>
            </a:r>
            <a:endParaRPr lang="en-GB" sz="1800" dirty="0"/>
          </a:p>
          <a:p>
            <a:r>
              <a:rPr lang="en-GB" sz="1800" b="1" dirty="0"/>
              <a:t> </a:t>
            </a:r>
            <a:endParaRPr lang="en-GB" sz="1800" dirty="0"/>
          </a:p>
          <a:p>
            <a:pPr lvl="1"/>
            <a:r>
              <a:rPr lang="en-US" sz="1800" dirty="0"/>
              <a:t>11.25 – 11.40: </a:t>
            </a:r>
            <a:r>
              <a:rPr lang="en-GB" sz="1800" dirty="0"/>
              <a:t>12-1 Ed 2 Round Robin Results Overview, Luke J Simmons, DNV </a:t>
            </a:r>
            <a:r>
              <a:rPr lang="en-GB" sz="1800" dirty="0" smtClean="0"/>
              <a:t>GL</a:t>
            </a:r>
            <a:endParaRPr lang="en-GB" sz="1800" dirty="0"/>
          </a:p>
          <a:p>
            <a:pPr lvl="1"/>
            <a:r>
              <a:rPr lang="en-US" sz="1800" dirty="0"/>
              <a:t>11.40 – 11.55: </a:t>
            </a:r>
            <a:r>
              <a:rPr lang="en-GB" sz="1800" dirty="0"/>
              <a:t>12-1 Ed 2 Work Examples Overview, Lee Cameron, </a:t>
            </a:r>
            <a:r>
              <a:rPr lang="en-GB" sz="1800" dirty="0" smtClean="0"/>
              <a:t>RES</a:t>
            </a:r>
            <a:endParaRPr lang="en-GB" sz="1800" dirty="0"/>
          </a:p>
          <a:p>
            <a:pPr lvl="1"/>
            <a:r>
              <a:rPr lang="en-US" sz="1800" dirty="0"/>
              <a:t>11.55 – 12.10: </a:t>
            </a:r>
            <a:r>
              <a:rPr lang="en-GB" sz="1800" dirty="0"/>
              <a:t>12-1 Ed 2 Worked Examples Feedback, Axel Albers, </a:t>
            </a:r>
            <a:r>
              <a:rPr lang="en-GB" sz="1800" dirty="0" err="1" smtClean="0"/>
              <a:t>WindGuard</a:t>
            </a:r>
            <a:endParaRPr lang="en-GB" sz="1800" dirty="0"/>
          </a:p>
          <a:p>
            <a:pPr lvl="1"/>
            <a:r>
              <a:rPr lang="en-US" sz="1800" dirty="0"/>
              <a:t>12.10 – 12.20: Q&amp;A</a:t>
            </a:r>
            <a:endParaRPr lang="en-GB" sz="1800" dirty="0"/>
          </a:p>
          <a:p>
            <a:pPr lvl="0"/>
            <a:endParaRPr lang="en-GB" sz="1800" dirty="0" smtClean="0"/>
          </a:p>
          <a:p>
            <a:r>
              <a:rPr lang="en-US" sz="1800" b="1" dirty="0"/>
              <a:t>12.20 – </a:t>
            </a:r>
            <a:r>
              <a:rPr lang="en-US" sz="1800" b="1" dirty="0" smtClean="0"/>
              <a:t>13.00: </a:t>
            </a:r>
            <a:r>
              <a:rPr lang="en-GB" sz="1800" b="1" dirty="0" smtClean="0"/>
              <a:t>Morning </a:t>
            </a:r>
            <a:r>
              <a:rPr lang="en-GB" sz="1800" b="1" dirty="0"/>
              <a:t>Presentation Session</a:t>
            </a:r>
            <a:r>
              <a:rPr lang="en-GB" sz="1800" dirty="0" smtClean="0"/>
              <a:t>:</a:t>
            </a:r>
          </a:p>
          <a:p>
            <a:endParaRPr lang="en-GB" sz="1800" dirty="0"/>
          </a:p>
          <a:p>
            <a:pPr lvl="1"/>
            <a:r>
              <a:rPr lang="en-US" sz="1800" dirty="0"/>
              <a:t>12.20 – 12.35: “</a:t>
            </a:r>
            <a:r>
              <a:rPr lang="en-GB" sz="1800" dirty="0"/>
              <a:t>Nacelle Lidar measurements of the Induction Zone from Multiple Offshore Wind Farms</a:t>
            </a:r>
            <a:r>
              <a:rPr lang="en-US" sz="1800" dirty="0"/>
              <a:t>”, </a:t>
            </a:r>
            <a:r>
              <a:rPr lang="en-GB" sz="1800" dirty="0"/>
              <a:t>Frederik Brink</a:t>
            </a:r>
            <a:r>
              <a:rPr lang="en-US" sz="1800" dirty="0"/>
              <a:t>, Dong Energy</a:t>
            </a:r>
            <a:endParaRPr lang="en-GB" sz="1800" dirty="0"/>
          </a:p>
          <a:p>
            <a:pPr lvl="1"/>
            <a:r>
              <a:rPr lang="en-US" sz="1800" dirty="0"/>
              <a:t>12.35 – 12.40: </a:t>
            </a:r>
            <a:r>
              <a:rPr lang="en-US" sz="1800" dirty="0" smtClean="0"/>
              <a:t>Q&amp;A</a:t>
            </a:r>
            <a:endParaRPr lang="en-GB" sz="1800" dirty="0"/>
          </a:p>
          <a:p>
            <a:pPr lvl="1"/>
            <a:r>
              <a:rPr lang="en-US" sz="1800" dirty="0"/>
              <a:t> </a:t>
            </a:r>
            <a:endParaRPr lang="en-GB" sz="1800" dirty="0"/>
          </a:p>
          <a:p>
            <a:pPr lvl="1"/>
            <a:r>
              <a:rPr lang="en-US" sz="1800" dirty="0" smtClean="0"/>
              <a:t>12.40 </a:t>
            </a:r>
            <a:r>
              <a:rPr lang="en-US" sz="1800" dirty="0"/>
              <a:t>– 12.55: “Turbine performance – Veer”, Matthew Colls, Prevailing</a:t>
            </a:r>
            <a:endParaRPr lang="en-GB" sz="1800" dirty="0"/>
          </a:p>
          <a:p>
            <a:pPr lvl="1"/>
            <a:r>
              <a:rPr lang="en-US" sz="1800" dirty="0"/>
              <a:t>12.55 – 13.00: Q&amp;A</a:t>
            </a:r>
            <a:endParaRPr lang="en-GB" sz="1800" dirty="0"/>
          </a:p>
          <a:p>
            <a:pPr lvl="0"/>
            <a:endParaRPr lang="en-GB" sz="1800" dirty="0"/>
          </a:p>
        </p:txBody>
      </p:sp>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Agenda Overview (Morning &amp; Early Afternoon)</a:t>
            </a:r>
          </a:p>
        </p:txBody>
      </p:sp>
    </p:spTree>
    <p:extLst>
      <p:ext uri="{BB962C8B-B14F-4D97-AF65-F5344CB8AC3E}">
        <p14:creationId xmlns:p14="http://schemas.microsoft.com/office/powerpoint/2010/main" val="2598874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3700" y="643127"/>
            <a:ext cx="8382000" cy="396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lvl="0"/>
            <a:r>
              <a:rPr lang="en-GB" sz="1800" b="1" dirty="0" smtClean="0"/>
              <a:t>13.00 - 14.00: Lunch</a:t>
            </a:r>
            <a:endParaRPr lang="en-GB" sz="1800" dirty="0" smtClean="0"/>
          </a:p>
          <a:p>
            <a:r>
              <a:rPr lang="en-GB" sz="1800" b="1" dirty="0" smtClean="0"/>
              <a:t> </a:t>
            </a:r>
            <a:endParaRPr lang="en-GB" sz="1800" dirty="0" smtClean="0"/>
          </a:p>
          <a:p>
            <a:r>
              <a:rPr lang="en-GB" sz="1800" b="1" dirty="0" smtClean="0"/>
              <a:t>14.00 - 14:40: Afternoon Presentation Session</a:t>
            </a:r>
            <a:r>
              <a:rPr lang="en-GB" sz="1800" dirty="0" smtClean="0"/>
              <a:t>:</a:t>
            </a:r>
          </a:p>
          <a:p>
            <a:endParaRPr lang="en-GB" sz="1800" dirty="0" smtClean="0"/>
          </a:p>
          <a:p>
            <a:pPr lvl="1"/>
            <a:r>
              <a:rPr lang="en-GB" sz="1800" dirty="0" smtClean="0"/>
              <a:t>• 14.00 – 14.15: “Evaluating The Wind Resource From Rotor Equivalent Wind Speeds.”, Christiane </a:t>
            </a:r>
            <a:r>
              <a:rPr lang="en-GB" sz="1800" dirty="0" err="1" smtClean="0"/>
              <a:t>Montavon</a:t>
            </a:r>
            <a:r>
              <a:rPr lang="en-GB" sz="1800" dirty="0" smtClean="0"/>
              <a:t> , ANSYS</a:t>
            </a:r>
          </a:p>
          <a:p>
            <a:pPr lvl="1"/>
            <a:r>
              <a:rPr lang="en-GB" sz="1800" dirty="0" smtClean="0"/>
              <a:t>• 14.15 – 14.20: Q&amp;A</a:t>
            </a:r>
          </a:p>
          <a:p>
            <a:pPr lvl="1"/>
            <a:r>
              <a:rPr lang="en-GB" sz="1800" dirty="0" smtClean="0"/>
              <a:t>• 14.20 – 14.35: ‘Blade Leading Edge Erosion Project‘, Owen Murphy, ORE Catapult</a:t>
            </a:r>
          </a:p>
          <a:p>
            <a:pPr lvl="1"/>
            <a:r>
              <a:rPr lang="en-GB" sz="1800" dirty="0" smtClean="0"/>
              <a:t>• 14.35 – 14.40: Q&amp;A</a:t>
            </a:r>
            <a:endParaRPr lang="en-GB" sz="1800" dirty="0"/>
          </a:p>
        </p:txBody>
      </p:sp>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Agenda Overview (Afternoon)</a:t>
            </a:r>
          </a:p>
        </p:txBody>
      </p:sp>
      <p:sp>
        <p:nvSpPr>
          <p:cNvPr id="2" name="Rectangle 1"/>
          <p:cNvSpPr/>
          <p:nvPr/>
        </p:nvSpPr>
        <p:spPr>
          <a:xfrm>
            <a:off x="419100" y="3344902"/>
            <a:ext cx="4889928" cy="369332"/>
          </a:xfrm>
          <a:prstGeom prst="rect">
            <a:avLst/>
          </a:prstGeom>
        </p:spPr>
        <p:txBody>
          <a:bodyPr wrap="none">
            <a:spAutoFit/>
          </a:bodyPr>
          <a:lstStyle/>
          <a:p>
            <a:pPr lvl="0"/>
            <a:r>
              <a:rPr lang="en-GB" b="1" dirty="0" smtClean="0"/>
              <a:t>14.40 </a:t>
            </a:r>
            <a:r>
              <a:rPr lang="en-GB" b="1" dirty="0"/>
              <a:t>- </a:t>
            </a:r>
            <a:r>
              <a:rPr lang="en-GB" b="1" dirty="0" smtClean="0"/>
              <a:t>15.00</a:t>
            </a:r>
            <a:r>
              <a:rPr lang="en-GB" b="1" dirty="0"/>
              <a:t>: </a:t>
            </a:r>
            <a:r>
              <a:rPr lang="en-GB" b="1" dirty="0" smtClean="0"/>
              <a:t>Break &amp; Adaptive Problem Exercise</a:t>
            </a:r>
            <a:endParaRPr lang="en-GB" dirty="0"/>
          </a:p>
        </p:txBody>
      </p:sp>
      <p:sp>
        <p:nvSpPr>
          <p:cNvPr id="3" name="Rectangle 2"/>
          <p:cNvSpPr/>
          <p:nvPr/>
        </p:nvSpPr>
        <p:spPr>
          <a:xfrm>
            <a:off x="412964" y="3795236"/>
            <a:ext cx="4572000" cy="923330"/>
          </a:xfrm>
          <a:prstGeom prst="rect">
            <a:avLst/>
          </a:prstGeom>
        </p:spPr>
        <p:txBody>
          <a:bodyPr>
            <a:spAutoFit/>
          </a:bodyPr>
          <a:lstStyle/>
          <a:p>
            <a:r>
              <a:rPr lang="en-GB" b="1" dirty="0" smtClean="0"/>
              <a:t>15.00 - 16:00 Afternoon </a:t>
            </a:r>
            <a:r>
              <a:rPr lang="en-GB" b="1" dirty="0"/>
              <a:t>Discussion Session</a:t>
            </a:r>
            <a:r>
              <a:rPr lang="en-GB" dirty="0" smtClean="0"/>
              <a:t>:</a:t>
            </a:r>
          </a:p>
          <a:p>
            <a:pPr lvl="1"/>
            <a:r>
              <a:rPr lang="en-GB" dirty="0" smtClean="0"/>
              <a:t>• </a:t>
            </a:r>
            <a:r>
              <a:rPr lang="en-GB" dirty="0"/>
              <a:t>The Future of the PCWG</a:t>
            </a:r>
          </a:p>
          <a:p>
            <a:pPr lvl="1"/>
            <a:r>
              <a:rPr lang="en-GB" dirty="0"/>
              <a:t>• PCWG-Share-X Next </a:t>
            </a:r>
            <a:r>
              <a:rPr lang="en-GB" dirty="0" smtClean="0"/>
              <a:t>Steps</a:t>
            </a:r>
          </a:p>
        </p:txBody>
      </p:sp>
      <p:sp>
        <p:nvSpPr>
          <p:cNvPr id="6" name="Rectangle 5"/>
          <p:cNvSpPr/>
          <p:nvPr/>
        </p:nvSpPr>
        <p:spPr>
          <a:xfrm>
            <a:off x="446543" y="4730750"/>
            <a:ext cx="2488053" cy="369332"/>
          </a:xfrm>
          <a:prstGeom prst="rect">
            <a:avLst/>
          </a:prstGeom>
        </p:spPr>
        <p:txBody>
          <a:bodyPr wrap="none">
            <a:spAutoFit/>
          </a:bodyPr>
          <a:lstStyle/>
          <a:p>
            <a:r>
              <a:rPr lang="en-GB" b="1" dirty="0"/>
              <a:t>16.00 – </a:t>
            </a:r>
            <a:r>
              <a:rPr lang="en-GB" b="1" dirty="0" smtClean="0"/>
              <a:t>16.30: Wrap Up</a:t>
            </a:r>
            <a:endParaRPr lang="en-GB" dirty="0"/>
          </a:p>
        </p:txBody>
      </p:sp>
    </p:spTree>
    <p:extLst>
      <p:ext uri="{BB962C8B-B14F-4D97-AF65-F5344CB8AC3E}">
        <p14:creationId xmlns:p14="http://schemas.microsoft.com/office/powerpoint/2010/main" val="3643343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100584" y="181876"/>
            <a:ext cx="8970264"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1800" b="1" dirty="0" smtClean="0">
              <a:solidFill>
                <a:srgbClr val="00B0F0"/>
              </a:solidFill>
            </a:endParaRPr>
          </a:p>
          <a:p>
            <a:pPr algn="ctr"/>
            <a:r>
              <a:rPr lang="en-GB" altLang="en-US" sz="2400" b="1" dirty="0" smtClean="0">
                <a:solidFill>
                  <a:srgbClr val="00B0F0"/>
                </a:solidFill>
              </a:rPr>
              <a:t>We’ve Always Known that Real World Wind Turbine Performance is </a:t>
            </a:r>
            <a:r>
              <a:rPr lang="en-GB" altLang="en-US" sz="2400" b="1" dirty="0" smtClean="0"/>
              <a:t>NOT</a:t>
            </a:r>
            <a:r>
              <a:rPr lang="en-GB" altLang="en-US" sz="2400" b="1" dirty="0" smtClean="0">
                <a:solidFill>
                  <a:srgbClr val="00B0F0"/>
                </a:solidFill>
              </a:rPr>
              <a:t> as Simple as Power=P(v, </a:t>
            </a:r>
            <a:r>
              <a:rPr lang="el-GR" altLang="en-US" sz="2400" b="1" dirty="0">
                <a:solidFill>
                  <a:srgbClr val="00B0F0"/>
                </a:solidFill>
              </a:rPr>
              <a:t>ρ</a:t>
            </a:r>
            <a:r>
              <a:rPr lang="en-GB" altLang="en-US" sz="2400" b="1" dirty="0" smtClean="0">
                <a:solidFill>
                  <a:srgbClr val="00B0F0"/>
                </a:solidFill>
              </a:rPr>
              <a:t>)! </a:t>
            </a:r>
            <a:endParaRPr lang="en-GB" altLang="en-US" sz="2400" b="1" dirty="0">
              <a:solidFill>
                <a:srgbClr val="00B0F0"/>
              </a:solidFill>
            </a:endParaRPr>
          </a:p>
        </p:txBody>
      </p:sp>
      <p:sp>
        <p:nvSpPr>
          <p:cNvPr id="6" name="Rectangle 5"/>
          <p:cNvSpPr/>
          <p:nvPr/>
        </p:nvSpPr>
        <p:spPr>
          <a:xfrm>
            <a:off x="113284" y="1019252"/>
            <a:ext cx="9043416" cy="353943"/>
          </a:xfrm>
          <a:prstGeom prst="rect">
            <a:avLst/>
          </a:prstGeom>
        </p:spPr>
        <p:txBody>
          <a:bodyPr wrap="square">
            <a:spAutoFit/>
          </a:bodyPr>
          <a:lstStyle/>
          <a:p>
            <a:r>
              <a:rPr lang="da-DK" altLang="en-US" sz="1700" b="1" dirty="0"/>
              <a:t>Extract from</a:t>
            </a:r>
            <a:r>
              <a:rPr lang="da-DK" altLang="en-US" sz="1700" dirty="0"/>
              <a:t> </a:t>
            </a:r>
            <a:r>
              <a:rPr lang="da-DK" altLang="en-US" sz="1700" dirty="0" smtClean="0">
                <a:hlinkClick r:id="rId2"/>
              </a:rPr>
              <a:t>C.J</a:t>
            </a:r>
            <a:r>
              <a:rPr lang="da-DK" altLang="en-US" sz="1700" dirty="0">
                <a:hlinkClick r:id="rId2"/>
              </a:rPr>
              <a:t>. Christensen et al: ”Accuracy of power curve measurements”, Risø-M-2632, </a:t>
            </a:r>
            <a:r>
              <a:rPr lang="da-DK" altLang="en-US" sz="1700" dirty="0" smtClean="0">
                <a:hlinkClick r:id="rId2"/>
              </a:rPr>
              <a:t>1986</a:t>
            </a:r>
            <a:r>
              <a:rPr lang="da-DK" altLang="en-US" sz="1700" b="1" dirty="0"/>
              <a:t>...</a:t>
            </a:r>
            <a:endParaRPr lang="en-GB" sz="1700" b="1" dirty="0"/>
          </a:p>
        </p:txBody>
      </p:sp>
      <p:sp>
        <p:nvSpPr>
          <p:cNvPr id="10" name="Rectangle 9"/>
          <p:cNvSpPr/>
          <p:nvPr/>
        </p:nvSpPr>
        <p:spPr>
          <a:xfrm>
            <a:off x="471711" y="1523702"/>
            <a:ext cx="4590288" cy="2585323"/>
          </a:xfrm>
          <a:prstGeom prst="rect">
            <a:avLst/>
          </a:prstGeom>
          <a:solidFill>
            <a:schemeClr val="bg1">
              <a:lumMod val="85000"/>
            </a:schemeClr>
          </a:solidFill>
          <a:ln w="25400">
            <a:noFill/>
            <a:prstDash val="dash"/>
          </a:ln>
        </p:spPr>
        <p:txBody>
          <a:bodyPr wrap="square">
            <a:spAutoFit/>
          </a:bodyPr>
          <a:lstStyle/>
          <a:p>
            <a:r>
              <a:rPr lang="en-GB" i="1" dirty="0"/>
              <a:t>”… The power curve is then seen as the relation between the </a:t>
            </a:r>
            <a:r>
              <a:rPr lang="en-GB" b="1" i="1" dirty="0">
                <a:solidFill>
                  <a:srgbClr val="00B0F0"/>
                </a:solidFill>
              </a:rPr>
              <a:t>power P(v)</a:t>
            </a:r>
            <a:r>
              <a:rPr lang="en-GB" i="1" dirty="0"/>
              <a:t> produced by this </a:t>
            </a:r>
            <a:r>
              <a:rPr lang="en-GB" b="1" i="1" dirty="0">
                <a:solidFill>
                  <a:srgbClr val="00B0F0"/>
                </a:solidFill>
              </a:rPr>
              <a:t>undisturbed wind v</a:t>
            </a:r>
            <a:r>
              <a:rPr lang="en-GB" i="1" dirty="0" smtClean="0"/>
              <a:t>.</a:t>
            </a:r>
          </a:p>
          <a:p>
            <a:endParaRPr lang="en-GB" i="1" dirty="0"/>
          </a:p>
          <a:p>
            <a:r>
              <a:rPr lang="en-GB" i="1" dirty="0"/>
              <a:t>This definition is, however, of</a:t>
            </a:r>
            <a:r>
              <a:rPr lang="en-GB" b="1" i="1" dirty="0"/>
              <a:t> </a:t>
            </a:r>
            <a:r>
              <a:rPr lang="en-GB" b="1" i="1" dirty="0">
                <a:solidFill>
                  <a:srgbClr val="00B0F0"/>
                </a:solidFill>
              </a:rPr>
              <a:t>very doubtful </a:t>
            </a:r>
            <a:r>
              <a:rPr lang="en-GB" i="1" dirty="0"/>
              <a:t>value for a windmill in the natural wind. The main difficulty is that it assumes a </a:t>
            </a:r>
            <a:r>
              <a:rPr lang="en-GB" b="1" i="1" dirty="0">
                <a:solidFill>
                  <a:srgbClr val="00B0F0"/>
                </a:solidFill>
              </a:rPr>
              <a:t>smooth laminar flow of high degree of homogeneity and </a:t>
            </a:r>
            <a:r>
              <a:rPr lang="en-GB" b="1" i="1" dirty="0" smtClean="0">
                <a:solidFill>
                  <a:srgbClr val="00B0F0"/>
                </a:solidFill>
              </a:rPr>
              <a:t>symmetry</a:t>
            </a:r>
            <a:r>
              <a:rPr lang="en-GB" i="1" dirty="0"/>
              <a:t>”</a:t>
            </a:r>
          </a:p>
        </p:txBody>
      </p:sp>
      <p:grpSp>
        <p:nvGrpSpPr>
          <p:cNvPr id="3" name="Group 2"/>
          <p:cNvGrpSpPr/>
          <p:nvPr/>
        </p:nvGrpSpPr>
        <p:grpSpPr>
          <a:xfrm>
            <a:off x="5308659" y="1612590"/>
            <a:ext cx="3385164" cy="2421028"/>
            <a:chOff x="5205610" y="1210709"/>
            <a:chExt cx="3385164" cy="2421028"/>
          </a:xfrm>
        </p:grpSpPr>
        <p:grpSp>
          <p:nvGrpSpPr>
            <p:cNvPr id="40" name="Group 39"/>
            <p:cNvGrpSpPr/>
            <p:nvPr/>
          </p:nvGrpSpPr>
          <p:grpSpPr>
            <a:xfrm>
              <a:off x="5205610" y="1368559"/>
              <a:ext cx="3377708" cy="2263178"/>
              <a:chOff x="5272516" y="1491220"/>
              <a:chExt cx="3377708" cy="2263178"/>
            </a:xfrm>
          </p:grpSpPr>
          <p:grpSp>
            <p:nvGrpSpPr>
              <p:cNvPr id="39" name="Group 38"/>
              <p:cNvGrpSpPr/>
              <p:nvPr/>
            </p:nvGrpSpPr>
            <p:grpSpPr>
              <a:xfrm>
                <a:off x="5272516" y="1491220"/>
                <a:ext cx="3377708" cy="2263178"/>
                <a:chOff x="5272516" y="1491220"/>
                <a:chExt cx="3377708" cy="2263178"/>
              </a:xfrm>
            </p:grpSpPr>
            <p:cxnSp>
              <p:nvCxnSpPr>
                <p:cNvPr id="13" name="Straight Arrow Connector 12"/>
                <p:cNvCxnSpPr/>
                <p:nvPr/>
              </p:nvCxnSpPr>
              <p:spPr>
                <a:xfrm flipV="1">
                  <a:off x="5641848" y="1491220"/>
                  <a:ext cx="0" cy="18938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272516" y="1491220"/>
                  <a:ext cx="3377708" cy="2263178"/>
                  <a:chOff x="5272516" y="1491220"/>
                  <a:chExt cx="3377708" cy="2263178"/>
                </a:xfrm>
              </p:grpSpPr>
              <p:cxnSp>
                <p:nvCxnSpPr>
                  <p:cNvPr id="12" name="Straight Arrow Connector 11"/>
                  <p:cNvCxnSpPr/>
                  <p:nvPr/>
                </p:nvCxnSpPr>
                <p:spPr>
                  <a:xfrm>
                    <a:off x="5641848" y="3385066"/>
                    <a:ext cx="300837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5971032" y="1841005"/>
                    <a:ext cx="1014984" cy="1534917"/>
                  </a:xfrm>
                  <a:custGeom>
                    <a:avLst/>
                    <a:gdLst>
                      <a:gd name="connsiteX0" fmla="*/ 0 w 1014984"/>
                      <a:gd name="connsiteY0" fmla="*/ 1534917 h 1534917"/>
                      <a:gd name="connsiteX1" fmla="*/ 393192 w 1014984"/>
                      <a:gd name="connsiteY1" fmla="*/ 1288029 h 1534917"/>
                      <a:gd name="connsiteX2" fmla="*/ 685800 w 1014984"/>
                      <a:gd name="connsiteY2" fmla="*/ 190749 h 1534917"/>
                      <a:gd name="connsiteX3" fmla="*/ 1014984 w 1014984"/>
                      <a:gd name="connsiteY3" fmla="*/ 7869 h 1534917"/>
                    </a:gdLst>
                    <a:ahLst/>
                    <a:cxnLst>
                      <a:cxn ang="0">
                        <a:pos x="connsiteX0" y="connsiteY0"/>
                      </a:cxn>
                      <a:cxn ang="0">
                        <a:pos x="connsiteX1" y="connsiteY1"/>
                      </a:cxn>
                      <a:cxn ang="0">
                        <a:pos x="connsiteX2" y="connsiteY2"/>
                      </a:cxn>
                      <a:cxn ang="0">
                        <a:pos x="connsiteX3" y="connsiteY3"/>
                      </a:cxn>
                    </a:cxnLst>
                    <a:rect l="l" t="t" r="r" b="b"/>
                    <a:pathLst>
                      <a:path w="1014984" h="1534917">
                        <a:moveTo>
                          <a:pt x="0" y="1534917"/>
                        </a:moveTo>
                        <a:cubicBezTo>
                          <a:pt x="139446" y="1523487"/>
                          <a:pt x="278892" y="1512057"/>
                          <a:pt x="393192" y="1288029"/>
                        </a:cubicBezTo>
                        <a:cubicBezTo>
                          <a:pt x="507492" y="1064001"/>
                          <a:pt x="582168" y="404109"/>
                          <a:pt x="685800" y="190749"/>
                        </a:cubicBezTo>
                        <a:cubicBezTo>
                          <a:pt x="789432" y="-22611"/>
                          <a:pt x="902208" y="-7371"/>
                          <a:pt x="1014984" y="786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p:cNvCxnSpPr/>
                  <p:nvPr/>
                </p:nvCxnSpPr>
                <p:spPr>
                  <a:xfrm>
                    <a:off x="6903720" y="1841005"/>
                    <a:ext cx="1161288" cy="0"/>
                  </a:xfrm>
                  <a:prstGeom prst="lin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V="1">
                    <a:off x="8065008" y="1841006"/>
                    <a:ext cx="0" cy="1544060"/>
                  </a:xfrm>
                  <a:prstGeom prst="lin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sp>
                <p:nvSpPr>
                  <p:cNvPr id="28" name="TextBox 27"/>
                  <p:cNvSpPr txBox="1"/>
                  <p:nvPr/>
                </p:nvSpPr>
                <p:spPr>
                  <a:xfrm rot="16200000">
                    <a:off x="4514831" y="2248905"/>
                    <a:ext cx="1884702" cy="369332"/>
                  </a:xfrm>
                  <a:prstGeom prst="rect">
                    <a:avLst/>
                  </a:prstGeom>
                  <a:noFill/>
                </p:spPr>
                <p:txBody>
                  <a:bodyPr wrap="square" rtlCol="0">
                    <a:spAutoFit/>
                  </a:bodyPr>
                  <a:lstStyle/>
                  <a:p>
                    <a:pPr algn="ctr"/>
                    <a:r>
                      <a:rPr lang="en-GB" dirty="0" smtClean="0"/>
                      <a:t>Power (P)</a:t>
                    </a:r>
                    <a:endParaRPr lang="en-GB" dirty="0"/>
                  </a:p>
                </p:txBody>
              </p:sp>
              <p:sp>
                <p:nvSpPr>
                  <p:cNvPr id="29" name="TextBox 28"/>
                  <p:cNvSpPr txBox="1"/>
                  <p:nvPr/>
                </p:nvSpPr>
                <p:spPr>
                  <a:xfrm>
                    <a:off x="6180306" y="3385066"/>
                    <a:ext cx="1884702" cy="369332"/>
                  </a:xfrm>
                  <a:prstGeom prst="rect">
                    <a:avLst/>
                  </a:prstGeom>
                  <a:noFill/>
                </p:spPr>
                <p:txBody>
                  <a:bodyPr wrap="square" rtlCol="0">
                    <a:spAutoFit/>
                  </a:bodyPr>
                  <a:lstStyle/>
                  <a:p>
                    <a:pPr algn="ctr"/>
                    <a:r>
                      <a:rPr lang="en-GB" dirty="0" smtClean="0"/>
                      <a:t>Wind Speed (v)</a:t>
                    </a:r>
                    <a:endParaRPr lang="en-GB" dirty="0"/>
                  </a:p>
                </p:txBody>
              </p:sp>
            </p:grpSp>
          </p:grpSp>
          <p:sp>
            <p:nvSpPr>
              <p:cNvPr id="37" name="Rectangle 36"/>
              <p:cNvSpPr/>
              <p:nvPr/>
            </p:nvSpPr>
            <p:spPr>
              <a:xfrm>
                <a:off x="6903720" y="1859294"/>
                <a:ext cx="740664" cy="2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Rectangle 40"/>
            <p:cNvSpPr/>
            <p:nvPr/>
          </p:nvSpPr>
          <p:spPr>
            <a:xfrm>
              <a:off x="5884389" y="1228497"/>
              <a:ext cx="1020600" cy="369332"/>
            </a:xfrm>
            <a:prstGeom prst="rect">
              <a:avLst/>
            </a:prstGeom>
          </p:spPr>
          <p:txBody>
            <a:bodyPr wrap="none">
              <a:spAutoFit/>
            </a:bodyPr>
            <a:lstStyle/>
            <a:p>
              <a:r>
                <a:rPr lang="en-GB" altLang="en-US" b="1" dirty="0"/>
                <a:t>P=P(v, </a:t>
              </a:r>
              <a:r>
                <a:rPr lang="el-GR" altLang="en-US" b="1" dirty="0"/>
                <a:t>ρ</a:t>
              </a:r>
              <a:r>
                <a:rPr lang="en-GB" altLang="en-US" b="1" dirty="0" smtClean="0"/>
                <a:t>)</a:t>
              </a:r>
              <a:endParaRPr lang="en-GB" dirty="0"/>
            </a:p>
          </p:txBody>
        </p:sp>
        <p:sp>
          <p:nvSpPr>
            <p:cNvPr id="42" name="Rectangle 41"/>
            <p:cNvSpPr/>
            <p:nvPr/>
          </p:nvSpPr>
          <p:spPr>
            <a:xfrm>
              <a:off x="7011496" y="1210709"/>
              <a:ext cx="1579278" cy="369332"/>
            </a:xfrm>
            <a:prstGeom prst="rect">
              <a:avLst/>
            </a:prstGeom>
          </p:spPr>
          <p:txBody>
            <a:bodyPr wrap="none">
              <a:spAutoFit/>
            </a:bodyPr>
            <a:lstStyle/>
            <a:p>
              <a:r>
                <a:rPr lang="el-GR" altLang="en-US" b="1" dirty="0" smtClean="0"/>
                <a:t>ρ</a:t>
              </a:r>
              <a:r>
                <a:rPr lang="en-GB" altLang="en-US" b="1" dirty="0" smtClean="0"/>
                <a:t> = Air Density</a:t>
              </a:r>
              <a:endParaRPr lang="en-GB" dirty="0"/>
            </a:p>
          </p:txBody>
        </p:sp>
      </p:gr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141" y="4289264"/>
            <a:ext cx="1090618" cy="832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45764" y="4326675"/>
            <a:ext cx="7725089" cy="707886"/>
          </a:xfrm>
          <a:prstGeom prst="rect">
            <a:avLst/>
          </a:prstGeom>
          <a:noFill/>
        </p:spPr>
        <p:txBody>
          <a:bodyPr wrap="square" rtlCol="0">
            <a:spAutoFit/>
          </a:bodyPr>
          <a:lstStyle/>
          <a:p>
            <a:r>
              <a:rPr lang="en-GB" sz="2000" i="1" dirty="0" smtClean="0"/>
              <a:t>The PCWG aims to build industry consensus on how best to predict real world turbine performance and look </a:t>
            </a:r>
            <a:r>
              <a:rPr lang="en-GB" sz="2000" i="1" dirty="0"/>
              <a:t>beyond </a:t>
            </a:r>
            <a:r>
              <a:rPr lang="en-GB" altLang="en-US" sz="2000" b="1" dirty="0">
                <a:solidFill>
                  <a:srgbClr val="00B0F0"/>
                </a:solidFill>
              </a:rPr>
              <a:t>P=P(v, </a:t>
            </a:r>
            <a:r>
              <a:rPr lang="el-GR" altLang="en-US" sz="2000" b="1" dirty="0">
                <a:solidFill>
                  <a:srgbClr val="00B0F0"/>
                </a:solidFill>
              </a:rPr>
              <a:t>ρ</a:t>
            </a:r>
            <a:r>
              <a:rPr lang="en-GB" altLang="en-US" sz="2000" b="1" dirty="0">
                <a:solidFill>
                  <a:srgbClr val="00B0F0"/>
                </a:solidFill>
              </a:rPr>
              <a:t>)</a:t>
            </a:r>
            <a:r>
              <a:rPr lang="en-GB" sz="2000" i="1" dirty="0" smtClean="0"/>
              <a:t>. </a:t>
            </a:r>
            <a:r>
              <a:rPr lang="en-GB" sz="2000" i="1" dirty="0" smtClean="0">
                <a:hlinkClick r:id="rId4"/>
              </a:rPr>
              <a:t>www.pcwg.org</a:t>
            </a:r>
            <a:r>
              <a:rPr lang="en-GB" sz="2000" i="1" dirty="0" smtClean="0"/>
              <a:t>.</a:t>
            </a:r>
            <a:endParaRPr lang="en-GB" sz="2000" i="1" dirty="0"/>
          </a:p>
        </p:txBody>
      </p:sp>
    </p:spTree>
    <p:extLst>
      <p:ext uri="{BB962C8B-B14F-4D97-AF65-F5344CB8AC3E}">
        <p14:creationId xmlns:p14="http://schemas.microsoft.com/office/powerpoint/2010/main" val="13398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0348" y="734151"/>
            <a:ext cx="2808312" cy="2465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0" y="3427391"/>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4096990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53811"/>
            <a:ext cx="8748464" cy="500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52950" y="285750"/>
            <a:ext cx="4220666" cy="23431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8" y="951571"/>
            <a:ext cx="7308304" cy="41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87800" y="4000500"/>
            <a:ext cx="2984500" cy="276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15900" y="4005262"/>
            <a:ext cx="3606800" cy="976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15900" y="3048000"/>
            <a:ext cx="3606800" cy="866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5900" y="1200150"/>
            <a:ext cx="3606800" cy="942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2019300" y="904101"/>
            <a:ext cx="5270500" cy="369332"/>
          </a:xfrm>
          <a:prstGeom prst="rect">
            <a:avLst/>
          </a:prstGeom>
          <a:noFill/>
        </p:spPr>
        <p:txBody>
          <a:bodyPr wrap="square" rtlCol="0">
            <a:spAutoFit/>
          </a:bodyPr>
          <a:lstStyle/>
          <a:p>
            <a:r>
              <a:rPr lang="en-GB" b="1" dirty="0" smtClean="0">
                <a:solidFill>
                  <a:srgbClr val="FF0000"/>
                </a:solidFill>
              </a:rPr>
              <a:t>Priority Actions (what we are working on right now)</a:t>
            </a:r>
            <a:endParaRPr lang="en-GB" b="1" dirty="0">
              <a:solidFill>
                <a:srgbClr val="FF0000"/>
              </a:solidFill>
            </a:endParaRPr>
          </a:p>
        </p:txBody>
      </p:sp>
      <p:sp>
        <p:nvSpPr>
          <p:cNvPr id="10" name="TextBox 9"/>
          <p:cNvSpPr txBox="1"/>
          <p:nvPr/>
        </p:nvSpPr>
        <p:spPr>
          <a:xfrm>
            <a:off x="3901034" y="4539476"/>
            <a:ext cx="3668166" cy="461665"/>
          </a:xfrm>
          <a:prstGeom prst="rect">
            <a:avLst/>
          </a:prstGeom>
          <a:noFill/>
        </p:spPr>
        <p:txBody>
          <a:bodyPr wrap="square" rtlCol="0">
            <a:spAutoFit/>
          </a:bodyPr>
          <a:lstStyle/>
          <a:p>
            <a:r>
              <a:rPr lang="en-GB" sz="1200" b="1" dirty="0" smtClean="0">
                <a:solidFill>
                  <a:srgbClr val="FF0000"/>
                </a:solidFill>
              </a:rPr>
              <a:t>Note: as IEA Task 32 also planned a IEC61400-12 Round Robin the PCWG has focused on worked </a:t>
            </a:r>
            <a:r>
              <a:rPr lang="en-GB" sz="1200" b="1" dirty="0" smtClean="0">
                <a:solidFill>
                  <a:srgbClr val="FF0000"/>
                </a:solidFill>
              </a:rPr>
              <a:t>examples.</a:t>
            </a:r>
            <a:endParaRPr lang="en-GB" sz="1200" b="1" dirty="0">
              <a:solidFill>
                <a:srgbClr val="FF0000"/>
              </a:solidFill>
            </a:endParaRPr>
          </a:p>
        </p:txBody>
      </p:sp>
    </p:spTree>
    <p:extLst>
      <p:ext uri="{BB962C8B-B14F-4D97-AF65-F5344CB8AC3E}">
        <p14:creationId xmlns:p14="http://schemas.microsoft.com/office/powerpoint/2010/main" val="344319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165039" y="511716"/>
            <a:ext cx="877824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000" b="1" dirty="0" smtClean="0"/>
              <a:t>Categories of Turbine Performance Corrections</a:t>
            </a:r>
            <a:endParaRPr lang="en-GB" altLang="en-US" sz="2000" b="1" dirty="0"/>
          </a:p>
        </p:txBody>
      </p:sp>
      <p:sp>
        <p:nvSpPr>
          <p:cNvPr id="5" name="Rectangle 4"/>
          <p:cNvSpPr/>
          <p:nvPr/>
        </p:nvSpPr>
        <p:spPr>
          <a:xfrm>
            <a:off x="274874" y="1069984"/>
            <a:ext cx="4435848" cy="129353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dirty="0" smtClean="0">
                <a:solidFill>
                  <a:schemeClr val="tx1"/>
                </a:solidFill>
              </a:rPr>
              <a:t>Inner Range Performance</a:t>
            </a:r>
          </a:p>
          <a:p>
            <a:pPr algn="ctr"/>
            <a:r>
              <a:rPr lang="en-GB" dirty="0" smtClean="0">
                <a:solidFill>
                  <a:schemeClr val="tx1"/>
                </a:solidFill>
              </a:rPr>
              <a:t>Adjustments to reflect the fact that even under warranted/ideal conditions performance may not be 100%</a:t>
            </a:r>
            <a:endParaRPr lang="en-GB" dirty="0">
              <a:solidFill>
                <a:schemeClr val="tx1"/>
              </a:solidFill>
            </a:endParaRPr>
          </a:p>
        </p:txBody>
      </p:sp>
      <p:sp>
        <p:nvSpPr>
          <p:cNvPr id="33" name="Rectangle 32"/>
          <p:cNvSpPr/>
          <p:nvPr/>
        </p:nvSpPr>
        <p:spPr>
          <a:xfrm>
            <a:off x="274874" y="2476116"/>
            <a:ext cx="4435848" cy="148597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dirty="0" smtClean="0">
                <a:solidFill>
                  <a:schemeClr val="tx1"/>
                </a:solidFill>
              </a:rPr>
              <a:t>Outer Range Performance</a:t>
            </a:r>
          </a:p>
          <a:p>
            <a:pPr algn="ctr"/>
            <a:r>
              <a:rPr lang="en-GB" dirty="0">
                <a:solidFill>
                  <a:schemeClr val="tx1"/>
                </a:solidFill>
              </a:rPr>
              <a:t>Adjustments to reflect the fact that </a:t>
            </a:r>
            <a:r>
              <a:rPr lang="en-GB" dirty="0" smtClean="0">
                <a:solidFill>
                  <a:schemeClr val="tx1"/>
                </a:solidFill>
              </a:rPr>
              <a:t>turbine performance may deviate from Inner </a:t>
            </a:r>
            <a:r>
              <a:rPr lang="en-GB" dirty="0">
                <a:solidFill>
                  <a:schemeClr val="tx1"/>
                </a:solidFill>
              </a:rPr>
              <a:t>R</a:t>
            </a:r>
            <a:r>
              <a:rPr lang="en-GB" dirty="0" smtClean="0">
                <a:solidFill>
                  <a:schemeClr val="tx1"/>
                </a:solidFill>
              </a:rPr>
              <a:t>ange behaviour in Outer Range Conditions</a:t>
            </a:r>
          </a:p>
          <a:p>
            <a:pPr algn="ctr"/>
            <a:r>
              <a:rPr lang="en-GB" dirty="0" smtClean="0">
                <a:solidFill>
                  <a:schemeClr val="tx1"/>
                </a:solidFill>
              </a:rPr>
              <a:t>e.g. Low/High TI, Low/High Shear etc.</a:t>
            </a:r>
            <a:endParaRPr lang="en-GB" dirty="0">
              <a:solidFill>
                <a:schemeClr val="tx1"/>
              </a:solidFill>
            </a:endParaRPr>
          </a:p>
        </p:txBody>
      </p:sp>
      <p:pic>
        <p:nvPicPr>
          <p:cNvPr id="35" name="Picture 3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950" y="1136045"/>
            <a:ext cx="4082345" cy="2803747"/>
          </a:xfrm>
          <a:prstGeom prst="rect">
            <a:avLst/>
          </a:prstGeom>
          <a:noFill/>
          <a:ln>
            <a:noFill/>
          </a:ln>
        </p:spPr>
      </p:pic>
      <p:sp>
        <p:nvSpPr>
          <p:cNvPr id="6" name="TextBox 5"/>
          <p:cNvSpPr txBox="1"/>
          <p:nvPr/>
        </p:nvSpPr>
        <p:spPr>
          <a:xfrm>
            <a:off x="4936581" y="3984388"/>
            <a:ext cx="4118208" cy="923330"/>
          </a:xfrm>
          <a:prstGeom prst="rect">
            <a:avLst/>
          </a:prstGeom>
          <a:noFill/>
        </p:spPr>
        <p:txBody>
          <a:bodyPr wrap="square" rtlCol="0">
            <a:spAutoFit/>
          </a:bodyPr>
          <a:lstStyle/>
          <a:p>
            <a:pPr algn="ctr"/>
            <a:r>
              <a:rPr lang="en-GB" b="1" i="1" dirty="0" smtClean="0"/>
              <a:t>Note</a:t>
            </a:r>
            <a:r>
              <a:rPr lang="en-GB" i="1" dirty="0" smtClean="0"/>
              <a:t>: The </a:t>
            </a:r>
            <a:r>
              <a:rPr lang="en-GB" i="1" dirty="0" smtClean="0">
                <a:hlinkClick r:id="rId3"/>
              </a:rPr>
              <a:t>PCWG Inner-Outer Range Proposal</a:t>
            </a:r>
            <a:r>
              <a:rPr lang="en-GB" i="1" dirty="0" smtClean="0"/>
              <a:t> is </a:t>
            </a:r>
            <a:r>
              <a:rPr lang="en-GB" b="1" i="1" dirty="0" smtClean="0"/>
              <a:t>Conceptual Decomposition</a:t>
            </a:r>
            <a:r>
              <a:rPr lang="en-GB" i="1" dirty="0" smtClean="0"/>
              <a:t>, and does infer specific parameter ranges.</a:t>
            </a:r>
            <a:endParaRPr lang="en-GB" i="1" dirty="0"/>
          </a:p>
        </p:txBody>
      </p:sp>
      <p:sp>
        <p:nvSpPr>
          <p:cNvPr id="8" name="Rectangle 7"/>
          <p:cNvSpPr/>
          <p:nvPr/>
        </p:nvSpPr>
        <p:spPr>
          <a:xfrm>
            <a:off x="37914" y="89216"/>
            <a:ext cx="8961120" cy="461665"/>
          </a:xfrm>
          <a:prstGeom prst="rect">
            <a:avLst/>
          </a:prstGeom>
        </p:spPr>
        <p:txBody>
          <a:bodyPr wrap="square">
            <a:spAutoFit/>
          </a:bodyPr>
          <a:lstStyle/>
          <a:p>
            <a:pPr algn="ctr"/>
            <a:r>
              <a:rPr lang="en-GB" altLang="en-US" sz="2400" b="1" dirty="0" smtClean="0">
                <a:solidFill>
                  <a:srgbClr val="00B0F0"/>
                </a:solidFill>
              </a:rPr>
              <a:t>Reflecting the Real World…</a:t>
            </a:r>
            <a:endParaRPr lang="en-GB" altLang="en-US" sz="2400" b="1" dirty="0">
              <a:solidFill>
                <a:srgbClr val="00B0F0"/>
              </a:solidFill>
            </a:endParaRPr>
          </a:p>
        </p:txBody>
      </p:sp>
      <p:sp>
        <p:nvSpPr>
          <p:cNvPr id="37" name="Rectangle 36"/>
          <p:cNvSpPr/>
          <p:nvPr/>
        </p:nvSpPr>
        <p:spPr>
          <a:xfrm>
            <a:off x="274874" y="4070196"/>
            <a:ext cx="4435848" cy="97409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dirty="0" smtClean="0">
                <a:solidFill>
                  <a:schemeClr val="tx1"/>
                </a:solidFill>
              </a:rPr>
              <a:t>+ Other Performance Corrections</a:t>
            </a:r>
          </a:p>
          <a:p>
            <a:pPr algn="ctr"/>
            <a:r>
              <a:rPr lang="en-GB" dirty="0">
                <a:solidFill>
                  <a:schemeClr val="tx1"/>
                </a:solidFill>
              </a:rPr>
              <a:t>Icing, Blade Degradation, Sub-optimal performance etc.</a:t>
            </a:r>
          </a:p>
        </p:txBody>
      </p:sp>
      <p:sp>
        <p:nvSpPr>
          <p:cNvPr id="9" name="Rectangle 8"/>
          <p:cNvSpPr/>
          <p:nvPr/>
        </p:nvSpPr>
        <p:spPr>
          <a:xfrm>
            <a:off x="6188938" y="2375218"/>
            <a:ext cx="1126273" cy="6913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Inner Range</a:t>
            </a:r>
            <a:endParaRPr lang="en-GB" b="1" dirty="0">
              <a:solidFill>
                <a:schemeClr val="tx1"/>
              </a:solidFill>
            </a:endParaRPr>
          </a:p>
        </p:txBody>
      </p:sp>
      <p:sp>
        <p:nvSpPr>
          <p:cNvPr id="40" name="Rectangle 39"/>
          <p:cNvSpPr/>
          <p:nvPr/>
        </p:nvSpPr>
        <p:spPr>
          <a:xfrm>
            <a:off x="7467604" y="1527185"/>
            <a:ext cx="1126273" cy="691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Outer Range</a:t>
            </a:r>
            <a:endParaRPr lang="en-GB" b="1" dirty="0">
              <a:solidFill>
                <a:schemeClr val="tx1"/>
              </a:solidFill>
            </a:endParaRPr>
          </a:p>
        </p:txBody>
      </p:sp>
    </p:spTree>
    <p:extLst>
      <p:ext uri="{BB962C8B-B14F-4D97-AF65-F5344CB8AC3E}">
        <p14:creationId xmlns:p14="http://schemas.microsoft.com/office/powerpoint/2010/main" val="228693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Data\CPO Temp\AWEA WRA PPT\99 Pres Plots\2015\AEP Hist.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77" y="701574"/>
            <a:ext cx="6119499" cy="36952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6"/>
          <p:cNvSpPr txBox="1">
            <a:spLocks noChangeArrowheads="1"/>
          </p:cNvSpPr>
          <p:nvPr/>
        </p:nvSpPr>
        <p:spPr bwMode="auto">
          <a:xfrm>
            <a:off x="120469" y="190816"/>
            <a:ext cx="8778240" cy="363737"/>
          </a:xfrm>
          <a:prstGeom prst="rect">
            <a:avLst/>
          </a:prstGeom>
          <a:solidFill>
            <a:srgbClr val="92D050"/>
          </a:soli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22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en-US" dirty="0" smtClean="0">
                <a:solidFill>
                  <a:schemeClr val="tx1"/>
                </a:solidFill>
              </a:rPr>
              <a:t>Reflecting </a:t>
            </a:r>
            <a:r>
              <a:rPr lang="en-GB" altLang="en-US" dirty="0">
                <a:solidFill>
                  <a:schemeClr val="tx1"/>
                </a:solidFill>
              </a:rPr>
              <a:t>the Real World: Inner Range Performance</a:t>
            </a:r>
          </a:p>
        </p:txBody>
      </p:sp>
      <p:sp>
        <p:nvSpPr>
          <p:cNvPr id="7" name="Rectangle 6"/>
          <p:cNvSpPr/>
          <p:nvPr/>
        </p:nvSpPr>
        <p:spPr>
          <a:xfrm>
            <a:off x="63501" y="4497177"/>
            <a:ext cx="9144000" cy="646331"/>
          </a:xfrm>
          <a:prstGeom prst="rect">
            <a:avLst/>
          </a:prstGeom>
        </p:spPr>
        <p:txBody>
          <a:bodyPr wrap="square">
            <a:spAutoFit/>
          </a:bodyPr>
          <a:lstStyle/>
          <a:p>
            <a:pPr algn="ctr"/>
            <a:r>
              <a:rPr lang="en-GB" b="1" dirty="0" smtClean="0"/>
              <a:t>Extract from </a:t>
            </a:r>
            <a:r>
              <a:rPr lang="en-GB" b="1" i="1" dirty="0" smtClean="0"/>
              <a:t>‘High </a:t>
            </a:r>
            <a:r>
              <a:rPr lang="en-GB" b="1" i="1" dirty="0"/>
              <a:t>Resolution Turbine-Specific </a:t>
            </a:r>
            <a:r>
              <a:rPr lang="en-GB" b="1" i="1" dirty="0" smtClean="0"/>
              <a:t>Matrix’</a:t>
            </a:r>
            <a:r>
              <a:rPr lang="en-GB" b="1" dirty="0" smtClean="0"/>
              <a:t>, Carl Ostridge DNV GL, </a:t>
            </a:r>
          </a:p>
          <a:p>
            <a:pPr algn="ctr"/>
            <a:r>
              <a:rPr lang="en-GB" b="1" dirty="0" smtClean="0"/>
              <a:t>Colorado PCWG Meeting, 10 August 2016, download from </a:t>
            </a:r>
            <a:r>
              <a:rPr lang="en-GB" b="1" dirty="0" smtClean="0">
                <a:hlinkClick r:id="rId3"/>
              </a:rPr>
              <a:t>www.pcwg.org</a:t>
            </a:r>
            <a:r>
              <a:rPr lang="en-GB" b="1" dirty="0" smtClean="0"/>
              <a:t>. </a:t>
            </a:r>
            <a:endParaRPr lang="en-GB" b="1" dirty="0"/>
          </a:p>
        </p:txBody>
      </p:sp>
      <p:sp>
        <p:nvSpPr>
          <p:cNvPr id="8" name="TextBox 7"/>
          <p:cNvSpPr txBox="1"/>
          <p:nvPr/>
        </p:nvSpPr>
        <p:spPr>
          <a:xfrm>
            <a:off x="3967546" y="803172"/>
            <a:ext cx="2408628" cy="923330"/>
          </a:xfrm>
          <a:prstGeom prst="rect">
            <a:avLst/>
          </a:prstGeom>
          <a:solidFill>
            <a:srgbClr val="92D050"/>
          </a:solidFill>
          <a:ln w="25400">
            <a:solidFill>
              <a:schemeClr val="tx1"/>
            </a:solidFill>
          </a:ln>
        </p:spPr>
        <p:txBody>
          <a:bodyPr wrap="square" rtlCol="0">
            <a:spAutoFit/>
          </a:bodyPr>
          <a:lstStyle/>
          <a:p>
            <a:pPr algn="ctr"/>
            <a:r>
              <a:rPr lang="en-GB" b="1" dirty="0" smtClean="0"/>
              <a:t>Historic Performance Under Inner Range Conditions</a:t>
            </a:r>
            <a:endParaRPr lang="en-GB" b="1" dirty="0"/>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8174" y="912158"/>
            <a:ext cx="1090618" cy="832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439682" y="1670090"/>
            <a:ext cx="2623421" cy="2554545"/>
          </a:xfrm>
          <a:prstGeom prst="rect">
            <a:avLst/>
          </a:prstGeom>
          <a:noFill/>
        </p:spPr>
        <p:txBody>
          <a:bodyPr wrap="square" rtlCol="0">
            <a:spAutoFit/>
          </a:bodyPr>
          <a:lstStyle/>
          <a:p>
            <a:pPr algn="ctr"/>
            <a:r>
              <a:rPr lang="en-GB" sz="2000" i="1" dirty="0" smtClean="0"/>
              <a:t>The PCWG is seeking to design an </a:t>
            </a:r>
            <a:r>
              <a:rPr lang="en-GB" sz="2000" b="1" i="1" dirty="0" smtClean="0"/>
              <a:t>adjustment  framework</a:t>
            </a:r>
            <a:r>
              <a:rPr lang="en-GB" sz="2000" i="1" dirty="0" smtClean="0"/>
              <a:t> to define how to make best use of historic power performance tests when predicting future turbine performance.</a:t>
            </a:r>
            <a:endParaRPr lang="en-GB" sz="2000" i="1"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1" y="4547969"/>
            <a:ext cx="8572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79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16200000">
            <a:off x="6282029" y="1698417"/>
            <a:ext cx="383535" cy="4512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4462511" y="1164897"/>
            <a:ext cx="4425461" cy="2950607"/>
            <a:chOff x="3946761" y="1522608"/>
            <a:chExt cx="4425461" cy="2950607"/>
          </a:xfrm>
        </p:grpSpPr>
        <p:pic>
          <p:nvPicPr>
            <p:cNvPr id="1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9674" b="14243"/>
            <a:stretch/>
          </p:blipFill>
          <p:spPr bwMode="auto">
            <a:xfrm>
              <a:off x="4180842" y="1805511"/>
              <a:ext cx="3788482" cy="226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rot="16200000">
              <a:off x="2667162" y="2802207"/>
              <a:ext cx="2711255" cy="152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Turbulence Intensity [%]</a:t>
              </a:r>
              <a:endParaRPr lang="en-GB" b="1" dirty="0">
                <a:solidFill>
                  <a:schemeClr val="tx1"/>
                </a:solidFill>
              </a:endParaRPr>
            </a:p>
          </p:txBody>
        </p:sp>
        <p:sp>
          <p:nvSpPr>
            <p:cNvPr id="21" name="Rectangle 20"/>
            <p:cNvSpPr/>
            <p:nvPr/>
          </p:nvSpPr>
          <p:spPr>
            <a:xfrm>
              <a:off x="4196643" y="4016170"/>
              <a:ext cx="3665560" cy="457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Wind Speed [m/s]</a:t>
              </a:r>
              <a:endParaRPr lang="en-GB" b="1" dirty="0">
                <a:solidFill>
                  <a:schemeClr val="tx1"/>
                </a:solidFill>
              </a:endParaRPr>
            </a:p>
          </p:txBody>
        </p:sp>
        <p:sp>
          <p:nvSpPr>
            <p:cNvPr id="22" name="Rectangle 21"/>
            <p:cNvSpPr/>
            <p:nvPr/>
          </p:nvSpPr>
          <p:spPr>
            <a:xfrm>
              <a:off x="6618575" y="1774685"/>
              <a:ext cx="1753647" cy="743616"/>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Colour = % Observed Power Deviation</a:t>
              </a:r>
            </a:p>
            <a:p>
              <a:pPr algn="ctr"/>
              <a:r>
                <a:rPr lang="en-GB" sz="1400" b="1" dirty="0" smtClean="0">
                  <a:solidFill>
                    <a:schemeClr val="tx1"/>
                  </a:solidFill>
                </a:rPr>
                <a:t>(Observed - Base)</a:t>
              </a:r>
              <a:endParaRPr lang="en-GB" sz="1400" b="1" dirty="0">
                <a:solidFill>
                  <a:schemeClr val="tx1"/>
                </a:solidFill>
              </a:endParaRPr>
            </a:p>
          </p:txBody>
        </p:sp>
      </p:grpSp>
      <p:grpSp>
        <p:nvGrpSpPr>
          <p:cNvPr id="49" name="Group 48"/>
          <p:cNvGrpSpPr/>
          <p:nvPr/>
        </p:nvGrpSpPr>
        <p:grpSpPr>
          <a:xfrm>
            <a:off x="279892" y="1416965"/>
            <a:ext cx="3377708" cy="2263178"/>
            <a:chOff x="5272516" y="1491220"/>
            <a:chExt cx="3377708" cy="2263178"/>
          </a:xfrm>
        </p:grpSpPr>
        <p:grpSp>
          <p:nvGrpSpPr>
            <p:cNvPr id="50" name="Group 49"/>
            <p:cNvGrpSpPr/>
            <p:nvPr/>
          </p:nvGrpSpPr>
          <p:grpSpPr>
            <a:xfrm>
              <a:off x="5272516" y="1491220"/>
              <a:ext cx="3377708" cy="2263178"/>
              <a:chOff x="5272516" y="1491220"/>
              <a:chExt cx="3377708" cy="2263178"/>
            </a:xfrm>
          </p:grpSpPr>
          <p:cxnSp>
            <p:nvCxnSpPr>
              <p:cNvPr id="52" name="Straight Arrow Connector 51"/>
              <p:cNvCxnSpPr/>
              <p:nvPr/>
            </p:nvCxnSpPr>
            <p:spPr>
              <a:xfrm flipV="1">
                <a:off x="5641848" y="1491220"/>
                <a:ext cx="0" cy="18938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272516" y="1491220"/>
                <a:ext cx="3377708" cy="2263178"/>
                <a:chOff x="5272516" y="1491220"/>
                <a:chExt cx="3377708" cy="2263178"/>
              </a:xfrm>
            </p:grpSpPr>
            <p:cxnSp>
              <p:nvCxnSpPr>
                <p:cNvPr id="54" name="Straight Arrow Connector 53"/>
                <p:cNvCxnSpPr/>
                <p:nvPr/>
              </p:nvCxnSpPr>
              <p:spPr>
                <a:xfrm>
                  <a:off x="5641848" y="3385066"/>
                  <a:ext cx="300837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Freeform 54"/>
                <p:cNvSpPr/>
                <p:nvPr/>
              </p:nvSpPr>
              <p:spPr>
                <a:xfrm>
                  <a:off x="5971032" y="1841005"/>
                  <a:ext cx="1014984" cy="1534917"/>
                </a:xfrm>
                <a:custGeom>
                  <a:avLst/>
                  <a:gdLst>
                    <a:gd name="connsiteX0" fmla="*/ 0 w 1014984"/>
                    <a:gd name="connsiteY0" fmla="*/ 1534917 h 1534917"/>
                    <a:gd name="connsiteX1" fmla="*/ 393192 w 1014984"/>
                    <a:gd name="connsiteY1" fmla="*/ 1288029 h 1534917"/>
                    <a:gd name="connsiteX2" fmla="*/ 685800 w 1014984"/>
                    <a:gd name="connsiteY2" fmla="*/ 190749 h 1534917"/>
                    <a:gd name="connsiteX3" fmla="*/ 1014984 w 1014984"/>
                    <a:gd name="connsiteY3" fmla="*/ 7869 h 1534917"/>
                  </a:gdLst>
                  <a:ahLst/>
                  <a:cxnLst>
                    <a:cxn ang="0">
                      <a:pos x="connsiteX0" y="connsiteY0"/>
                    </a:cxn>
                    <a:cxn ang="0">
                      <a:pos x="connsiteX1" y="connsiteY1"/>
                    </a:cxn>
                    <a:cxn ang="0">
                      <a:pos x="connsiteX2" y="connsiteY2"/>
                    </a:cxn>
                    <a:cxn ang="0">
                      <a:pos x="connsiteX3" y="connsiteY3"/>
                    </a:cxn>
                  </a:cxnLst>
                  <a:rect l="l" t="t" r="r" b="b"/>
                  <a:pathLst>
                    <a:path w="1014984" h="1534917">
                      <a:moveTo>
                        <a:pt x="0" y="1534917"/>
                      </a:moveTo>
                      <a:cubicBezTo>
                        <a:pt x="139446" y="1523487"/>
                        <a:pt x="278892" y="1512057"/>
                        <a:pt x="393192" y="1288029"/>
                      </a:cubicBezTo>
                      <a:cubicBezTo>
                        <a:pt x="507492" y="1064001"/>
                        <a:pt x="582168" y="404109"/>
                        <a:pt x="685800" y="190749"/>
                      </a:cubicBezTo>
                      <a:cubicBezTo>
                        <a:pt x="789432" y="-22611"/>
                        <a:pt x="902208" y="-7371"/>
                        <a:pt x="1014984" y="786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6903720" y="1841005"/>
                  <a:ext cx="1161288" cy="0"/>
                </a:xfrm>
                <a:prstGeom prst="lin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p:nvCxnSpPr>
              <p:spPr>
                <a:xfrm flipV="1">
                  <a:off x="8065008" y="1841006"/>
                  <a:ext cx="0" cy="1544060"/>
                </a:xfrm>
                <a:prstGeom prst="lin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sp>
              <p:nvSpPr>
                <p:cNvPr id="58" name="TextBox 57"/>
                <p:cNvSpPr txBox="1"/>
                <p:nvPr/>
              </p:nvSpPr>
              <p:spPr>
                <a:xfrm rot="16200000">
                  <a:off x="4514831" y="2248905"/>
                  <a:ext cx="1884702" cy="369332"/>
                </a:xfrm>
                <a:prstGeom prst="rect">
                  <a:avLst/>
                </a:prstGeom>
                <a:noFill/>
              </p:spPr>
              <p:txBody>
                <a:bodyPr wrap="square" rtlCol="0">
                  <a:spAutoFit/>
                </a:bodyPr>
                <a:lstStyle/>
                <a:p>
                  <a:pPr algn="ctr"/>
                  <a:r>
                    <a:rPr lang="en-GB" dirty="0" smtClean="0"/>
                    <a:t>Power (P)</a:t>
                  </a:r>
                  <a:endParaRPr lang="en-GB" dirty="0"/>
                </a:p>
              </p:txBody>
            </p:sp>
            <p:sp>
              <p:nvSpPr>
                <p:cNvPr id="59" name="TextBox 58"/>
                <p:cNvSpPr txBox="1"/>
                <p:nvPr/>
              </p:nvSpPr>
              <p:spPr>
                <a:xfrm>
                  <a:off x="6180306" y="3385066"/>
                  <a:ext cx="1884702" cy="369332"/>
                </a:xfrm>
                <a:prstGeom prst="rect">
                  <a:avLst/>
                </a:prstGeom>
                <a:noFill/>
              </p:spPr>
              <p:txBody>
                <a:bodyPr wrap="square" rtlCol="0">
                  <a:spAutoFit/>
                </a:bodyPr>
                <a:lstStyle/>
                <a:p>
                  <a:pPr algn="ctr"/>
                  <a:r>
                    <a:rPr lang="en-GB" dirty="0" smtClean="0"/>
                    <a:t>Wind Speed (v)</a:t>
                  </a:r>
                  <a:endParaRPr lang="en-GB" dirty="0"/>
                </a:p>
              </p:txBody>
            </p:sp>
          </p:grpSp>
        </p:grpSp>
        <p:sp>
          <p:nvSpPr>
            <p:cNvPr id="51" name="Rectangle 50"/>
            <p:cNvSpPr/>
            <p:nvPr/>
          </p:nvSpPr>
          <p:spPr>
            <a:xfrm>
              <a:off x="6903720" y="1859294"/>
              <a:ext cx="740664" cy="2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0" name="Rectangle 59"/>
          <p:cNvSpPr/>
          <p:nvPr/>
        </p:nvSpPr>
        <p:spPr>
          <a:xfrm>
            <a:off x="1771128" y="2145035"/>
            <a:ext cx="1020600" cy="369332"/>
          </a:xfrm>
          <a:prstGeom prst="rect">
            <a:avLst/>
          </a:prstGeom>
        </p:spPr>
        <p:txBody>
          <a:bodyPr wrap="none">
            <a:spAutoFit/>
          </a:bodyPr>
          <a:lstStyle/>
          <a:p>
            <a:r>
              <a:rPr lang="en-GB" altLang="en-US" b="1" dirty="0"/>
              <a:t>P=P(v, </a:t>
            </a:r>
            <a:r>
              <a:rPr lang="el-GR" altLang="en-US" b="1" dirty="0"/>
              <a:t>ρ</a:t>
            </a:r>
            <a:r>
              <a:rPr lang="en-GB" altLang="en-US" b="1" dirty="0" smtClean="0"/>
              <a:t>)</a:t>
            </a:r>
            <a:endParaRPr lang="en-GB" dirty="0"/>
          </a:p>
        </p:txBody>
      </p:sp>
      <p:grpSp>
        <p:nvGrpSpPr>
          <p:cNvPr id="63" name="Group 62"/>
          <p:cNvGrpSpPr/>
          <p:nvPr/>
        </p:nvGrpSpPr>
        <p:grpSpPr>
          <a:xfrm>
            <a:off x="464557" y="1302451"/>
            <a:ext cx="3099816" cy="283892"/>
            <a:chOff x="374904" y="1332790"/>
            <a:chExt cx="3099816" cy="283892"/>
          </a:xfrm>
        </p:grpSpPr>
        <p:cxnSp>
          <p:nvCxnSpPr>
            <p:cNvPr id="7" name="Straight Connector 6"/>
            <p:cNvCxnSpPr/>
            <p:nvPr/>
          </p:nvCxnSpPr>
          <p:spPr>
            <a:xfrm>
              <a:off x="384048" y="1333779"/>
              <a:ext cx="0" cy="28290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74904" y="1343305"/>
              <a:ext cx="309981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474720" y="1332790"/>
              <a:ext cx="0" cy="28290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464570" y="960551"/>
            <a:ext cx="3193043" cy="369332"/>
          </a:xfrm>
          <a:prstGeom prst="rect">
            <a:avLst/>
          </a:prstGeom>
          <a:noFill/>
        </p:spPr>
        <p:txBody>
          <a:bodyPr wrap="square" rtlCol="0">
            <a:spAutoFit/>
          </a:bodyPr>
          <a:lstStyle/>
          <a:p>
            <a:pPr algn="ctr"/>
            <a:r>
              <a:rPr lang="en-GB" b="1" dirty="0" smtClean="0"/>
              <a:t>Inner Range Performance</a:t>
            </a:r>
            <a:endParaRPr lang="en-GB" b="1" dirty="0"/>
          </a:p>
        </p:txBody>
      </p:sp>
      <p:grpSp>
        <p:nvGrpSpPr>
          <p:cNvPr id="66" name="Group 65"/>
          <p:cNvGrpSpPr/>
          <p:nvPr/>
        </p:nvGrpSpPr>
        <p:grpSpPr>
          <a:xfrm>
            <a:off x="4347716" y="1298608"/>
            <a:ext cx="4613411" cy="305036"/>
            <a:chOff x="374904" y="1333779"/>
            <a:chExt cx="4416552" cy="305036"/>
          </a:xfrm>
        </p:grpSpPr>
        <p:cxnSp>
          <p:nvCxnSpPr>
            <p:cNvPr id="67" name="Straight Connector 66"/>
            <p:cNvCxnSpPr/>
            <p:nvPr/>
          </p:nvCxnSpPr>
          <p:spPr>
            <a:xfrm>
              <a:off x="384048" y="1333779"/>
              <a:ext cx="0" cy="28290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74904" y="1343305"/>
              <a:ext cx="4416552" cy="48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791456" y="1355912"/>
              <a:ext cx="0" cy="28290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4356853" y="929274"/>
            <a:ext cx="4604266" cy="369332"/>
          </a:xfrm>
          <a:prstGeom prst="rect">
            <a:avLst/>
          </a:prstGeom>
          <a:noFill/>
        </p:spPr>
        <p:txBody>
          <a:bodyPr wrap="square" rtlCol="0">
            <a:spAutoFit/>
          </a:bodyPr>
          <a:lstStyle/>
          <a:p>
            <a:pPr algn="ctr"/>
            <a:r>
              <a:rPr lang="en-GB" b="1" dirty="0" smtClean="0"/>
              <a:t>Outer Range Deviations (Observed – Base)</a:t>
            </a:r>
            <a:endParaRPr lang="en-GB" b="1" dirty="0"/>
          </a:p>
        </p:txBody>
      </p:sp>
      <p:grpSp>
        <p:nvGrpSpPr>
          <p:cNvPr id="16" name="Group 15"/>
          <p:cNvGrpSpPr/>
          <p:nvPr/>
        </p:nvGrpSpPr>
        <p:grpSpPr>
          <a:xfrm>
            <a:off x="1485900" y="1603650"/>
            <a:ext cx="5353812" cy="1234177"/>
            <a:chOff x="1485900" y="1782058"/>
            <a:chExt cx="5353812" cy="1234177"/>
          </a:xfrm>
        </p:grpSpPr>
        <p:cxnSp>
          <p:nvCxnSpPr>
            <p:cNvPr id="8" name="Straight Connector 7"/>
            <p:cNvCxnSpPr>
              <a:stCxn id="5" idx="6"/>
              <a:endCxn id="37" idx="2"/>
            </p:cNvCxnSpPr>
            <p:nvPr/>
          </p:nvCxnSpPr>
          <p:spPr>
            <a:xfrm>
              <a:off x="2075185" y="2099064"/>
              <a:ext cx="3809318" cy="409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485900" y="1782058"/>
              <a:ext cx="5353812" cy="1234177"/>
              <a:chOff x="1485900" y="1782058"/>
              <a:chExt cx="5353812" cy="1234177"/>
            </a:xfrm>
          </p:grpSpPr>
          <p:sp>
            <p:nvSpPr>
              <p:cNvPr id="5" name="Oval 4"/>
              <p:cNvSpPr/>
              <p:nvPr/>
            </p:nvSpPr>
            <p:spPr>
              <a:xfrm>
                <a:off x="1485900" y="1782058"/>
                <a:ext cx="589285" cy="6340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5884503" y="2060939"/>
                <a:ext cx="955209" cy="894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184708" y="1815906"/>
                <a:ext cx="1168070" cy="1200329"/>
              </a:xfrm>
              <a:prstGeom prst="rect">
                <a:avLst/>
              </a:prstGeom>
              <a:solidFill>
                <a:srgbClr val="FFC000"/>
              </a:solidFill>
              <a:ln w="25400">
                <a:solidFill>
                  <a:schemeClr val="tx1"/>
                </a:solidFill>
              </a:ln>
            </p:spPr>
            <p:txBody>
              <a:bodyPr wrap="square" rtlCol="0">
                <a:spAutoFit/>
              </a:bodyPr>
              <a:lstStyle/>
              <a:p>
                <a:pPr algn="ctr"/>
                <a:r>
                  <a:rPr lang="en-GB" dirty="0" smtClean="0"/>
                  <a:t>High TI &amp; High V</a:t>
                </a:r>
              </a:p>
              <a:p>
                <a:pPr algn="ctr"/>
                <a:r>
                  <a:rPr lang="en-GB" dirty="0" smtClean="0"/>
                  <a:t>Negative Deviation</a:t>
                </a:r>
                <a:endParaRPr lang="en-GB" dirty="0"/>
              </a:p>
            </p:txBody>
          </p:sp>
        </p:grpSp>
      </p:grpSp>
      <p:grpSp>
        <p:nvGrpSpPr>
          <p:cNvPr id="47" name="Group 46"/>
          <p:cNvGrpSpPr/>
          <p:nvPr/>
        </p:nvGrpSpPr>
        <p:grpSpPr>
          <a:xfrm>
            <a:off x="869802" y="2520519"/>
            <a:ext cx="5014707" cy="1242502"/>
            <a:chOff x="869795" y="2330912"/>
            <a:chExt cx="5014707" cy="1242502"/>
          </a:xfrm>
        </p:grpSpPr>
        <p:cxnSp>
          <p:nvCxnSpPr>
            <p:cNvPr id="48" name="Straight Connector 47"/>
            <p:cNvCxnSpPr>
              <a:stCxn id="71" idx="6"/>
              <a:endCxn id="72" idx="2"/>
            </p:cNvCxnSpPr>
            <p:nvPr/>
          </p:nvCxnSpPr>
          <p:spPr>
            <a:xfrm>
              <a:off x="1628078" y="2717182"/>
              <a:ext cx="3084309" cy="3936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69795" y="2330912"/>
              <a:ext cx="5014707" cy="1242502"/>
              <a:chOff x="869795" y="2330912"/>
              <a:chExt cx="5014707" cy="1242502"/>
            </a:xfrm>
          </p:grpSpPr>
          <p:sp>
            <p:nvSpPr>
              <p:cNvPr id="71" name="Oval 70"/>
              <p:cNvSpPr/>
              <p:nvPr/>
            </p:nvSpPr>
            <p:spPr>
              <a:xfrm>
                <a:off x="869795" y="2333452"/>
                <a:ext cx="758283" cy="7674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4712387" y="2648214"/>
                <a:ext cx="1172115" cy="925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p:cNvSpPr txBox="1"/>
              <p:nvPr/>
            </p:nvSpPr>
            <p:spPr>
              <a:xfrm>
                <a:off x="3189190" y="2330912"/>
                <a:ext cx="1168070" cy="1200329"/>
              </a:xfrm>
              <a:prstGeom prst="rect">
                <a:avLst/>
              </a:prstGeom>
              <a:solidFill>
                <a:srgbClr val="FF0000"/>
              </a:solidFill>
              <a:ln w="25400">
                <a:solidFill>
                  <a:schemeClr val="tx1"/>
                </a:solidFill>
              </a:ln>
            </p:spPr>
            <p:txBody>
              <a:bodyPr wrap="square" rtlCol="0">
                <a:spAutoFit/>
              </a:bodyPr>
              <a:lstStyle/>
              <a:p>
                <a:pPr algn="ctr"/>
                <a:r>
                  <a:rPr lang="en-GB" dirty="0" smtClean="0"/>
                  <a:t>Low TI &amp; Low V</a:t>
                </a:r>
              </a:p>
              <a:p>
                <a:pPr algn="ctr"/>
                <a:r>
                  <a:rPr lang="en-GB" dirty="0" smtClean="0"/>
                  <a:t>Negative Deviation</a:t>
                </a:r>
                <a:endParaRPr lang="en-GB" dirty="0"/>
              </a:p>
            </p:txBody>
          </p:sp>
        </p:grpSp>
      </p:grpSp>
      <p:grpSp>
        <p:nvGrpSpPr>
          <p:cNvPr id="74" name="Group 73"/>
          <p:cNvGrpSpPr/>
          <p:nvPr/>
        </p:nvGrpSpPr>
        <p:grpSpPr>
          <a:xfrm>
            <a:off x="869795" y="1462190"/>
            <a:ext cx="5014708" cy="1818390"/>
            <a:chOff x="869795" y="1293672"/>
            <a:chExt cx="5014708" cy="1818390"/>
          </a:xfrm>
        </p:grpSpPr>
        <p:cxnSp>
          <p:nvCxnSpPr>
            <p:cNvPr id="75" name="Straight Connector 74"/>
            <p:cNvCxnSpPr>
              <a:stCxn id="77" idx="6"/>
              <a:endCxn id="78" idx="2"/>
            </p:cNvCxnSpPr>
            <p:nvPr/>
          </p:nvCxnSpPr>
          <p:spPr>
            <a:xfrm flipV="1">
              <a:off x="1628078" y="1852458"/>
              <a:ext cx="3084310" cy="875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869795" y="1293672"/>
              <a:ext cx="5014708" cy="1818390"/>
              <a:chOff x="869795" y="1293672"/>
              <a:chExt cx="5014708" cy="1818390"/>
            </a:xfrm>
          </p:grpSpPr>
          <p:sp>
            <p:nvSpPr>
              <p:cNvPr id="77" name="Oval 76"/>
              <p:cNvSpPr/>
              <p:nvPr/>
            </p:nvSpPr>
            <p:spPr>
              <a:xfrm>
                <a:off x="869795" y="2344603"/>
                <a:ext cx="758283" cy="7674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4712388" y="1293672"/>
                <a:ext cx="1172115" cy="11175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3170232" y="1690230"/>
                <a:ext cx="1168070" cy="1200329"/>
              </a:xfrm>
              <a:prstGeom prst="rect">
                <a:avLst/>
              </a:prstGeom>
              <a:solidFill>
                <a:srgbClr val="92D050"/>
              </a:solidFill>
              <a:ln w="25400">
                <a:solidFill>
                  <a:schemeClr val="tx1"/>
                </a:solidFill>
              </a:ln>
            </p:spPr>
            <p:txBody>
              <a:bodyPr wrap="square" rtlCol="0">
                <a:spAutoFit/>
              </a:bodyPr>
              <a:lstStyle/>
              <a:p>
                <a:pPr algn="ctr"/>
                <a:r>
                  <a:rPr lang="en-GB" dirty="0" smtClean="0"/>
                  <a:t>High TI &amp; Low V</a:t>
                </a:r>
              </a:p>
              <a:p>
                <a:pPr algn="ctr"/>
                <a:r>
                  <a:rPr lang="en-GB" dirty="0" smtClean="0"/>
                  <a:t>Positive Deviation</a:t>
                </a:r>
                <a:endParaRPr lang="en-GB" dirty="0"/>
              </a:p>
            </p:txBody>
          </p:sp>
        </p:grpSp>
      </p:grpSp>
      <p:sp>
        <p:nvSpPr>
          <p:cNvPr id="80" name="TextBox 6"/>
          <p:cNvSpPr txBox="1">
            <a:spLocks noChangeArrowheads="1"/>
          </p:cNvSpPr>
          <p:nvPr/>
        </p:nvSpPr>
        <p:spPr bwMode="auto">
          <a:xfrm>
            <a:off x="196669" y="254316"/>
            <a:ext cx="8778240" cy="363737"/>
          </a:xfrm>
          <a:prstGeom prst="rect">
            <a:avLst/>
          </a:prstGeom>
          <a:solidFill>
            <a:srgbClr val="FFC000"/>
          </a:soli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22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en-US" dirty="0" smtClean="0">
                <a:solidFill>
                  <a:schemeClr val="tx1"/>
                </a:solidFill>
              </a:rPr>
              <a:t>Reflecting </a:t>
            </a:r>
            <a:r>
              <a:rPr lang="en-GB" altLang="en-US" dirty="0">
                <a:solidFill>
                  <a:schemeClr val="tx1"/>
                </a:solidFill>
              </a:rPr>
              <a:t>the Real World: </a:t>
            </a:r>
            <a:r>
              <a:rPr lang="en-GB" altLang="en-US" dirty="0" smtClean="0">
                <a:solidFill>
                  <a:schemeClr val="tx1"/>
                </a:solidFill>
              </a:rPr>
              <a:t>Outer Range </a:t>
            </a:r>
            <a:r>
              <a:rPr lang="en-GB" altLang="en-US" dirty="0">
                <a:solidFill>
                  <a:schemeClr val="tx1"/>
                </a:solidFill>
              </a:rPr>
              <a:t>Performance</a:t>
            </a:r>
          </a:p>
        </p:txBody>
      </p:sp>
      <p:pic>
        <p:nvPicPr>
          <p:cNvPr id="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35" y="4222358"/>
            <a:ext cx="1090618" cy="832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TextBox 81"/>
          <p:cNvSpPr txBox="1"/>
          <p:nvPr/>
        </p:nvSpPr>
        <p:spPr>
          <a:xfrm>
            <a:off x="1278856" y="4259769"/>
            <a:ext cx="7798241" cy="707886"/>
          </a:xfrm>
          <a:prstGeom prst="rect">
            <a:avLst/>
          </a:prstGeom>
          <a:noFill/>
        </p:spPr>
        <p:txBody>
          <a:bodyPr wrap="square" rtlCol="0">
            <a:spAutoFit/>
          </a:bodyPr>
          <a:lstStyle/>
          <a:p>
            <a:r>
              <a:rPr lang="en-GB" sz="2000" i="1" dirty="0" smtClean="0"/>
              <a:t>The PCWG is attempting to evaluate methods for predicting Outer Range performance via the PCWG Intelligence Sharing Initiative (PCWG-Share-X)</a:t>
            </a:r>
            <a:endParaRPr lang="en-GB" sz="2000" i="1" dirty="0"/>
          </a:p>
        </p:txBody>
      </p:sp>
    </p:spTree>
    <p:extLst>
      <p:ext uri="{BB962C8B-B14F-4D97-AF65-F5344CB8AC3E}">
        <p14:creationId xmlns:p14="http://schemas.microsoft.com/office/powerpoint/2010/main" val="14547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par>
                                <p:cTn id="27" presetID="1" presetClass="exit" presetSubtype="0" fill="hold"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 presetClass="exit" presetSubtype="0" fill="hold" nodeType="withEffect">
                                  <p:stCondLst>
                                    <p:cond delay="0"/>
                                  </p:stCondLst>
                                  <p:childTnLst>
                                    <p:set>
                                      <p:cBhvr>
                                        <p:cTn id="35" dur="1" fill="hold">
                                          <p:stCondLst>
                                            <p:cond delay="0"/>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fade">
                                      <p:cBhvr>
                                        <p:cTn id="40" dur="500"/>
                                        <p:tgtEl>
                                          <p:spTgt spid="8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xit" presetSubtype="0" fill="hold" nodeType="withEffect">
                                  <p:stCondLst>
                                    <p:cond delay="0"/>
                                  </p:stCondLst>
                                  <p:childTnLst>
                                    <p:animEffect transition="out" filter="fade">
                                      <p:cBhvr>
                                        <p:cTn id="45" dur="500"/>
                                        <p:tgtEl>
                                          <p:spTgt spid="74"/>
                                        </p:tgtEl>
                                      </p:cBhvr>
                                    </p:animEffect>
                                    <p:set>
                                      <p:cBhvr>
                                        <p:cTn id="46"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70" grpId="0"/>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74" y="1792048"/>
            <a:ext cx="3733800" cy="2633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276" r="10035"/>
          <a:stretch/>
        </p:blipFill>
        <p:spPr bwMode="auto">
          <a:xfrm>
            <a:off x="4825999" y="1789743"/>
            <a:ext cx="3470465" cy="2583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7914" y="51116"/>
            <a:ext cx="8961120" cy="461665"/>
          </a:xfrm>
          <a:prstGeom prst="rect">
            <a:avLst/>
          </a:prstGeom>
        </p:spPr>
        <p:txBody>
          <a:bodyPr wrap="square">
            <a:spAutoFit/>
          </a:bodyPr>
          <a:lstStyle/>
          <a:p>
            <a:pPr algn="ctr"/>
            <a:r>
              <a:rPr lang="en-GB" altLang="en-US" sz="2400" b="1" dirty="0" smtClean="0">
                <a:solidFill>
                  <a:srgbClr val="00B0F0"/>
                </a:solidFill>
              </a:rPr>
              <a:t>21 PCWG Meetings Later…</a:t>
            </a:r>
            <a:endParaRPr lang="en-GB" altLang="en-US" sz="2400" b="1" dirty="0">
              <a:solidFill>
                <a:srgbClr val="00B0F0"/>
              </a:solidFill>
            </a:endParaRPr>
          </a:p>
        </p:txBody>
      </p:sp>
      <p:sp>
        <p:nvSpPr>
          <p:cNvPr id="4" name="TextBox 3"/>
          <p:cNvSpPr txBox="1"/>
          <p:nvPr/>
        </p:nvSpPr>
        <p:spPr>
          <a:xfrm>
            <a:off x="190500" y="494247"/>
            <a:ext cx="8255000"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PCWG has been meeting since December 2012 and has held a total of 21 meetings in Europe and the US. It currently has a membership of over 300 people.</a:t>
            </a:r>
            <a:endParaRPr lang="en-GB" dirty="0"/>
          </a:p>
        </p:txBody>
      </p:sp>
      <p:sp>
        <p:nvSpPr>
          <p:cNvPr id="5" name="Rectangle 4"/>
          <p:cNvSpPr/>
          <p:nvPr/>
        </p:nvSpPr>
        <p:spPr>
          <a:xfrm>
            <a:off x="101414" y="4383385"/>
            <a:ext cx="8961120" cy="307777"/>
          </a:xfrm>
          <a:prstGeom prst="rect">
            <a:avLst/>
          </a:prstGeom>
        </p:spPr>
        <p:txBody>
          <a:bodyPr wrap="square">
            <a:spAutoFit/>
          </a:bodyPr>
          <a:lstStyle/>
          <a:p>
            <a:r>
              <a:rPr lang="en-GB" sz="1400" dirty="0">
                <a:hlinkClick r:id="rId4"/>
              </a:rPr>
              <a:t>http://www.pcwg.org/proceedings/2012-12-04/WTWG-04Dec2012-01-MA-RES-Power-Curve-Workshop-Introduction.pdf</a:t>
            </a:r>
            <a:endParaRPr lang="en-GB" sz="1400" dirty="0"/>
          </a:p>
        </p:txBody>
      </p:sp>
      <p:sp>
        <p:nvSpPr>
          <p:cNvPr id="9" name="TextBox 8"/>
          <p:cNvSpPr txBox="1"/>
          <p:nvPr/>
        </p:nvSpPr>
        <p:spPr>
          <a:xfrm>
            <a:off x="182412" y="1086533"/>
            <a:ext cx="8255000"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At the first presentation at the first meeting it was noted how the ‘building blocks’ for solving the issues at hand already existed.</a:t>
            </a:r>
            <a:endParaRPr lang="en-GB" dirty="0"/>
          </a:p>
        </p:txBody>
      </p:sp>
      <p:sp>
        <p:nvSpPr>
          <p:cNvPr id="10" name="TextBox 9"/>
          <p:cNvSpPr txBox="1"/>
          <p:nvPr/>
        </p:nvSpPr>
        <p:spPr>
          <a:xfrm>
            <a:off x="342900" y="4691162"/>
            <a:ext cx="8255000" cy="369332"/>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t>Today, this ‘building blocks’ statement is truer than ever!</a:t>
            </a:r>
            <a:endParaRPr lang="en-GB" b="1" dirty="0"/>
          </a:p>
        </p:txBody>
      </p:sp>
    </p:spTree>
    <p:extLst>
      <p:ext uri="{BB962C8B-B14F-4D97-AF65-F5344CB8AC3E}">
        <p14:creationId xmlns:p14="http://schemas.microsoft.com/office/powerpoint/2010/main" val="118029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par>
                                <p:cTn id="11" presetID="10"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p:cNvSpPr txBox="1"/>
          <p:nvPr/>
        </p:nvSpPr>
        <p:spPr>
          <a:xfrm rot="16200000">
            <a:off x="1559109" y="1170717"/>
            <a:ext cx="1635036" cy="646331"/>
          </a:xfrm>
          <a:prstGeom prst="rect">
            <a:avLst/>
          </a:prstGeom>
          <a:noFill/>
        </p:spPr>
        <p:txBody>
          <a:bodyPr wrap="square" rtlCol="0">
            <a:spAutoFit/>
          </a:bodyPr>
          <a:lstStyle/>
          <a:p>
            <a:pPr algn="ctr"/>
            <a:r>
              <a:rPr lang="en-GB" b="1" dirty="0" smtClean="0"/>
              <a:t>Far from Consensus</a:t>
            </a:r>
            <a:endParaRPr lang="en-GB" b="1" dirty="0"/>
          </a:p>
        </p:txBody>
      </p:sp>
      <p:grpSp>
        <p:nvGrpSpPr>
          <p:cNvPr id="5" name="Group 4"/>
          <p:cNvGrpSpPr/>
          <p:nvPr/>
        </p:nvGrpSpPr>
        <p:grpSpPr>
          <a:xfrm>
            <a:off x="179512" y="150975"/>
            <a:ext cx="8928992" cy="4765331"/>
            <a:chOff x="179512" y="-137363"/>
            <a:chExt cx="8928992" cy="6353770"/>
          </a:xfrm>
        </p:grpSpPr>
        <p:sp>
          <p:nvSpPr>
            <p:cNvPr id="81" name="TextBox 80"/>
            <p:cNvSpPr txBox="1"/>
            <p:nvPr/>
          </p:nvSpPr>
          <p:spPr>
            <a:xfrm>
              <a:off x="179512" y="-137363"/>
              <a:ext cx="8928992" cy="533480"/>
            </a:xfrm>
            <a:prstGeom prst="rect">
              <a:avLst/>
            </a:prstGeom>
            <a:noFill/>
          </p:spPr>
          <p:txBody>
            <a:bodyPr wrap="square" rtlCol="0">
              <a:spAutoFit/>
            </a:bodyPr>
            <a:lstStyle/>
            <a:p>
              <a:pPr algn="ctr"/>
              <a:r>
                <a:rPr lang="en-GB" sz="2000" b="1" dirty="0">
                  <a:solidFill>
                    <a:srgbClr val="00B0F0"/>
                  </a:solidFill>
                </a:rPr>
                <a:t>Where is the PCWG on </a:t>
              </a:r>
              <a:r>
                <a:rPr lang="en-GB" sz="2000" b="1" dirty="0">
                  <a:solidFill>
                    <a:srgbClr val="00B0F0"/>
                  </a:solidFill>
                </a:rPr>
                <a:t>the issue of turbine performance in outer range </a:t>
              </a:r>
              <a:r>
                <a:rPr lang="en-GB" sz="2000" b="1" dirty="0">
                  <a:solidFill>
                    <a:srgbClr val="00B0F0"/>
                  </a:solidFill>
                </a:rPr>
                <a:t>conditions?</a:t>
              </a:r>
              <a:endParaRPr lang="en-GB" sz="2000" b="1" dirty="0">
                <a:solidFill>
                  <a:srgbClr val="00B0F0"/>
                </a:solidFill>
              </a:endParaRPr>
            </a:p>
          </p:txBody>
        </p:sp>
        <p:grpSp>
          <p:nvGrpSpPr>
            <p:cNvPr id="4" name="Group 3"/>
            <p:cNvGrpSpPr/>
            <p:nvPr/>
          </p:nvGrpSpPr>
          <p:grpSpPr>
            <a:xfrm>
              <a:off x="1655601" y="714043"/>
              <a:ext cx="5276470" cy="5502364"/>
              <a:chOff x="1655601" y="714043"/>
              <a:chExt cx="5276470" cy="5502364"/>
            </a:xfrm>
          </p:grpSpPr>
          <p:grpSp>
            <p:nvGrpSpPr>
              <p:cNvPr id="12" name="Group 11"/>
              <p:cNvGrpSpPr/>
              <p:nvPr/>
            </p:nvGrpSpPr>
            <p:grpSpPr>
              <a:xfrm>
                <a:off x="3275856" y="1484784"/>
                <a:ext cx="224384" cy="216024"/>
                <a:chOff x="7452320" y="836712"/>
                <a:chExt cx="224384" cy="216024"/>
              </a:xfrm>
            </p:grpSpPr>
            <p:cxnSp>
              <p:nvCxnSpPr>
                <p:cNvPr id="13" name="Straight Connector 12"/>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131592" y="1124744"/>
                <a:ext cx="224384" cy="216024"/>
                <a:chOff x="7452320" y="836712"/>
                <a:chExt cx="224384" cy="216024"/>
              </a:xfrm>
            </p:grpSpPr>
            <p:cxnSp>
              <p:nvCxnSpPr>
                <p:cNvPr id="16" name="Straight Connector 15"/>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644008" y="1268760"/>
                <a:ext cx="224384" cy="216024"/>
                <a:chOff x="7452320" y="836712"/>
                <a:chExt cx="224384" cy="216024"/>
              </a:xfrm>
            </p:grpSpPr>
            <p:cxnSp>
              <p:nvCxnSpPr>
                <p:cNvPr id="19" name="Straight Connector 18"/>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427736" y="1988840"/>
                <a:ext cx="224384" cy="216024"/>
                <a:chOff x="7452320" y="836712"/>
                <a:chExt cx="224384" cy="216024"/>
              </a:xfrm>
            </p:grpSpPr>
            <p:cxnSp>
              <p:nvCxnSpPr>
                <p:cNvPr id="22" name="Straight Connector 21"/>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4851672" y="1700808"/>
                <a:ext cx="224384" cy="216024"/>
                <a:chOff x="7452320" y="836712"/>
                <a:chExt cx="224384" cy="216024"/>
              </a:xfrm>
            </p:grpSpPr>
            <p:cxnSp>
              <p:nvCxnSpPr>
                <p:cNvPr id="25" name="Straight Connector 24"/>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4211960" y="1628800"/>
                <a:ext cx="224384" cy="216024"/>
                <a:chOff x="7452320" y="836712"/>
                <a:chExt cx="224384" cy="216024"/>
              </a:xfrm>
            </p:grpSpPr>
            <p:cxnSp>
              <p:nvCxnSpPr>
                <p:cNvPr id="28" name="Straight Connector 27"/>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987576" y="1916832"/>
                <a:ext cx="224384" cy="216024"/>
                <a:chOff x="7452320" y="836712"/>
                <a:chExt cx="224384" cy="216024"/>
              </a:xfrm>
            </p:grpSpPr>
            <p:cxnSp>
              <p:nvCxnSpPr>
                <p:cNvPr id="31" name="Straight Connector 30"/>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419624" y="1916832"/>
                <a:ext cx="224384" cy="216024"/>
                <a:chOff x="7452320" y="836712"/>
                <a:chExt cx="224384" cy="216024"/>
              </a:xfrm>
            </p:grpSpPr>
            <p:cxnSp>
              <p:nvCxnSpPr>
                <p:cNvPr id="34" name="Straight Connector 33"/>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716016" y="2132856"/>
                <a:ext cx="224384" cy="216024"/>
                <a:chOff x="7452320" y="836712"/>
                <a:chExt cx="224384" cy="216024"/>
              </a:xfrm>
            </p:grpSpPr>
            <p:cxnSp>
              <p:nvCxnSpPr>
                <p:cNvPr id="37" name="Straight Connector 36"/>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4419624" y="2204864"/>
                <a:ext cx="224384" cy="216024"/>
                <a:chOff x="7452320" y="836712"/>
                <a:chExt cx="224384" cy="216024"/>
              </a:xfrm>
            </p:grpSpPr>
            <p:cxnSp>
              <p:nvCxnSpPr>
                <p:cNvPr id="40" name="Straight Connector 39"/>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699544" y="2348880"/>
                <a:ext cx="224384" cy="216024"/>
                <a:chOff x="7452320" y="836712"/>
                <a:chExt cx="224384" cy="216024"/>
              </a:xfrm>
            </p:grpSpPr>
            <p:cxnSp>
              <p:nvCxnSpPr>
                <p:cNvPr id="43" name="Straight Connector 42"/>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915568" y="2492896"/>
                <a:ext cx="224384" cy="216024"/>
                <a:chOff x="7452320" y="836712"/>
                <a:chExt cx="224384" cy="216024"/>
              </a:xfrm>
            </p:grpSpPr>
            <p:cxnSp>
              <p:nvCxnSpPr>
                <p:cNvPr id="46" name="Straight Connector 45"/>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131592" y="2492896"/>
                <a:ext cx="224384" cy="216024"/>
                <a:chOff x="7452320" y="836712"/>
                <a:chExt cx="224384" cy="216024"/>
              </a:xfrm>
            </p:grpSpPr>
            <p:cxnSp>
              <p:nvCxnSpPr>
                <p:cNvPr id="49" name="Straight Connector 48"/>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131592" y="2780928"/>
                <a:ext cx="224384" cy="216024"/>
                <a:chOff x="7452320" y="836712"/>
                <a:chExt cx="224384" cy="216024"/>
              </a:xfrm>
            </p:grpSpPr>
            <p:cxnSp>
              <p:nvCxnSpPr>
                <p:cNvPr id="52" name="Straight Connector 51"/>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995688" y="2492896"/>
                <a:ext cx="224384" cy="216024"/>
                <a:chOff x="7452320" y="836712"/>
                <a:chExt cx="224384" cy="216024"/>
              </a:xfrm>
            </p:grpSpPr>
            <p:cxnSp>
              <p:nvCxnSpPr>
                <p:cNvPr id="55" name="Straight Connector 54"/>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4427984" y="2780928"/>
                <a:ext cx="224384" cy="216024"/>
                <a:chOff x="7452320" y="836712"/>
                <a:chExt cx="224384" cy="216024"/>
              </a:xfrm>
            </p:grpSpPr>
            <p:cxnSp>
              <p:nvCxnSpPr>
                <p:cNvPr id="58" name="Straight Connector 57"/>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4283968" y="3140968"/>
                <a:ext cx="224384" cy="216024"/>
                <a:chOff x="7452320" y="836712"/>
                <a:chExt cx="224384" cy="216024"/>
              </a:xfrm>
            </p:grpSpPr>
            <p:cxnSp>
              <p:nvCxnSpPr>
                <p:cNvPr id="61" name="Straight Connector 60"/>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4995688" y="3573016"/>
                <a:ext cx="224384" cy="216024"/>
                <a:chOff x="7452320" y="836712"/>
                <a:chExt cx="224384" cy="216024"/>
              </a:xfrm>
            </p:grpSpPr>
            <p:cxnSp>
              <p:nvCxnSpPr>
                <p:cNvPr id="64" name="Straight Connector 63"/>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491632" y="3140968"/>
                <a:ext cx="224384" cy="216024"/>
                <a:chOff x="7452320" y="836712"/>
                <a:chExt cx="224384" cy="216024"/>
              </a:xfrm>
            </p:grpSpPr>
            <p:cxnSp>
              <p:nvCxnSpPr>
                <p:cNvPr id="67" name="Straight Connector 66"/>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4779664" y="3789040"/>
                <a:ext cx="224384" cy="216024"/>
                <a:chOff x="7452320" y="836712"/>
                <a:chExt cx="224384" cy="216024"/>
              </a:xfrm>
            </p:grpSpPr>
            <p:cxnSp>
              <p:nvCxnSpPr>
                <p:cNvPr id="70" name="Straight Connector 69"/>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788024" y="4221088"/>
                <a:ext cx="224384" cy="216024"/>
                <a:chOff x="7452320" y="836712"/>
                <a:chExt cx="224384" cy="216024"/>
              </a:xfrm>
            </p:grpSpPr>
            <p:cxnSp>
              <p:nvCxnSpPr>
                <p:cNvPr id="73" name="Straight Connector 72"/>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V="1">
                <a:off x="2699792" y="5292243"/>
                <a:ext cx="3672408" cy="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2699792" y="764704"/>
                <a:ext cx="0" cy="452754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27784" y="5723964"/>
                <a:ext cx="3744416" cy="492443"/>
              </a:xfrm>
              <a:prstGeom prst="rect">
                <a:avLst/>
              </a:prstGeom>
              <a:noFill/>
            </p:spPr>
            <p:txBody>
              <a:bodyPr wrap="square" rtlCol="0">
                <a:spAutoFit/>
              </a:bodyPr>
              <a:lstStyle/>
              <a:p>
                <a:pPr algn="ctr"/>
                <a:r>
                  <a:rPr lang="en-GB" b="1" dirty="0" smtClean="0"/>
                  <a:t>Technical Dimension</a:t>
                </a:r>
                <a:endParaRPr lang="en-GB" b="1" dirty="0"/>
              </a:p>
            </p:txBody>
          </p:sp>
          <p:sp>
            <p:nvSpPr>
              <p:cNvPr id="84" name="TextBox 83"/>
              <p:cNvSpPr txBox="1"/>
              <p:nvPr/>
            </p:nvSpPr>
            <p:spPr>
              <a:xfrm rot="16200000">
                <a:off x="-474163" y="2843807"/>
                <a:ext cx="4628859" cy="369332"/>
              </a:xfrm>
              <a:prstGeom prst="rect">
                <a:avLst/>
              </a:prstGeom>
              <a:noFill/>
            </p:spPr>
            <p:txBody>
              <a:bodyPr wrap="square" rtlCol="0">
                <a:spAutoFit/>
              </a:bodyPr>
              <a:lstStyle/>
              <a:p>
                <a:pPr algn="ctr"/>
                <a:r>
                  <a:rPr lang="en-GB" b="1" dirty="0" smtClean="0"/>
                  <a:t>Political Dimension</a:t>
                </a:r>
                <a:endParaRPr lang="en-GB" b="1" dirty="0"/>
              </a:p>
            </p:txBody>
          </p:sp>
          <p:sp>
            <p:nvSpPr>
              <p:cNvPr id="85" name="TextBox 84"/>
              <p:cNvSpPr txBox="1"/>
              <p:nvPr/>
            </p:nvSpPr>
            <p:spPr>
              <a:xfrm>
                <a:off x="4499992" y="5301208"/>
                <a:ext cx="2432079" cy="492443"/>
              </a:xfrm>
              <a:prstGeom prst="rect">
                <a:avLst/>
              </a:prstGeom>
              <a:noFill/>
            </p:spPr>
            <p:txBody>
              <a:bodyPr wrap="square" rtlCol="0">
                <a:spAutoFit/>
              </a:bodyPr>
              <a:lstStyle/>
              <a:p>
                <a:pPr algn="ctr"/>
                <a:r>
                  <a:rPr lang="en-GB" b="1" dirty="0" smtClean="0"/>
                  <a:t>Far From Certainty</a:t>
                </a:r>
                <a:endParaRPr lang="en-GB" b="1" dirty="0"/>
              </a:p>
            </p:txBody>
          </p:sp>
          <p:sp>
            <p:nvSpPr>
              <p:cNvPr id="86" name="TextBox 85"/>
              <p:cNvSpPr txBox="1"/>
              <p:nvPr/>
            </p:nvSpPr>
            <p:spPr>
              <a:xfrm>
                <a:off x="2339752" y="5304319"/>
                <a:ext cx="2432079" cy="492443"/>
              </a:xfrm>
              <a:prstGeom prst="rect">
                <a:avLst/>
              </a:prstGeom>
              <a:noFill/>
            </p:spPr>
            <p:txBody>
              <a:bodyPr wrap="square" rtlCol="0">
                <a:spAutoFit/>
              </a:bodyPr>
              <a:lstStyle/>
              <a:p>
                <a:pPr algn="ctr"/>
                <a:r>
                  <a:rPr lang="en-GB" b="1" dirty="0" smtClean="0"/>
                  <a:t>Close to Certainty</a:t>
                </a:r>
                <a:endParaRPr lang="en-GB" b="1" dirty="0"/>
              </a:p>
            </p:txBody>
          </p:sp>
          <p:sp>
            <p:nvSpPr>
              <p:cNvPr id="87" name="TextBox 86"/>
              <p:cNvSpPr txBox="1"/>
              <p:nvPr/>
            </p:nvSpPr>
            <p:spPr>
              <a:xfrm rot="16200000">
                <a:off x="1286604" y="4046738"/>
                <a:ext cx="2180048" cy="646331"/>
              </a:xfrm>
              <a:prstGeom prst="rect">
                <a:avLst/>
              </a:prstGeom>
              <a:noFill/>
            </p:spPr>
            <p:txBody>
              <a:bodyPr wrap="square" rtlCol="0">
                <a:spAutoFit/>
              </a:bodyPr>
              <a:lstStyle/>
              <a:p>
                <a:pPr algn="ctr"/>
                <a:r>
                  <a:rPr lang="en-GB" b="1" dirty="0" smtClean="0"/>
                  <a:t>Close to Consensus</a:t>
                </a:r>
                <a:endParaRPr lang="en-GB" b="1" dirty="0"/>
              </a:p>
            </p:txBody>
          </p:sp>
          <p:sp>
            <p:nvSpPr>
              <p:cNvPr id="77" name="Freeform 76"/>
              <p:cNvSpPr/>
              <p:nvPr/>
            </p:nvSpPr>
            <p:spPr>
              <a:xfrm>
                <a:off x="2731461" y="3688362"/>
                <a:ext cx="2323369" cy="1610314"/>
              </a:xfrm>
              <a:custGeom>
                <a:avLst/>
                <a:gdLst>
                  <a:gd name="connsiteX0" fmla="*/ 0 w 2890683"/>
                  <a:gd name="connsiteY0" fmla="*/ 2885 h 1787439"/>
                  <a:gd name="connsiteX1" fmla="*/ 1460090 w 2890683"/>
                  <a:gd name="connsiteY1" fmla="*/ 283104 h 1787439"/>
                  <a:gd name="connsiteX2" fmla="*/ 2890683 w 2890683"/>
                  <a:gd name="connsiteY2" fmla="*/ 1787439 h 1787439"/>
                </a:gdLst>
                <a:ahLst/>
                <a:cxnLst>
                  <a:cxn ang="0">
                    <a:pos x="connsiteX0" y="connsiteY0"/>
                  </a:cxn>
                  <a:cxn ang="0">
                    <a:pos x="connsiteX1" y="connsiteY1"/>
                  </a:cxn>
                  <a:cxn ang="0">
                    <a:pos x="connsiteX2" y="connsiteY2"/>
                  </a:cxn>
                </a:cxnLst>
                <a:rect l="l" t="t" r="r" b="b"/>
                <a:pathLst>
                  <a:path w="2890683" h="1787439">
                    <a:moveTo>
                      <a:pt x="0" y="2885"/>
                    </a:moveTo>
                    <a:cubicBezTo>
                      <a:pt x="489155" y="-5719"/>
                      <a:pt x="978310" y="-14322"/>
                      <a:pt x="1460090" y="283104"/>
                    </a:cubicBezTo>
                    <a:cubicBezTo>
                      <a:pt x="1941871" y="580530"/>
                      <a:pt x="2890683" y="1787439"/>
                      <a:pt x="2890683" y="178743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Freeform 77"/>
              <p:cNvSpPr/>
              <p:nvPr/>
            </p:nvSpPr>
            <p:spPr>
              <a:xfrm>
                <a:off x="2859911" y="764704"/>
                <a:ext cx="1316891" cy="3136742"/>
              </a:xfrm>
              <a:custGeom>
                <a:avLst/>
                <a:gdLst>
                  <a:gd name="connsiteX0" fmla="*/ 0 w 1972935"/>
                  <a:gd name="connsiteY0" fmla="*/ 0 h 3569110"/>
                  <a:gd name="connsiteX1" fmla="*/ 1902542 w 1972935"/>
                  <a:gd name="connsiteY1" fmla="*/ 1120878 h 3569110"/>
                  <a:gd name="connsiteX2" fmla="*/ 1548581 w 1972935"/>
                  <a:gd name="connsiteY2" fmla="*/ 3569110 h 3569110"/>
                </a:gdLst>
                <a:ahLst/>
                <a:cxnLst>
                  <a:cxn ang="0">
                    <a:pos x="connsiteX0" y="connsiteY0"/>
                  </a:cxn>
                  <a:cxn ang="0">
                    <a:pos x="connsiteX1" y="connsiteY1"/>
                  </a:cxn>
                  <a:cxn ang="0">
                    <a:pos x="connsiteX2" y="connsiteY2"/>
                  </a:cxn>
                </a:cxnLst>
                <a:rect l="l" t="t" r="r" b="b"/>
                <a:pathLst>
                  <a:path w="1972935" h="3569110">
                    <a:moveTo>
                      <a:pt x="0" y="0"/>
                    </a:moveTo>
                    <a:cubicBezTo>
                      <a:pt x="822222" y="263013"/>
                      <a:pt x="1644445" y="526026"/>
                      <a:pt x="1902542" y="1120878"/>
                    </a:cubicBezTo>
                    <a:cubicBezTo>
                      <a:pt x="2160639" y="1715730"/>
                      <a:pt x="1632155" y="3143865"/>
                      <a:pt x="1548581" y="356911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reeform 79"/>
              <p:cNvSpPr/>
              <p:nvPr/>
            </p:nvSpPr>
            <p:spPr>
              <a:xfrm>
                <a:off x="3837788" y="1052737"/>
                <a:ext cx="2379224" cy="3456384"/>
              </a:xfrm>
              <a:custGeom>
                <a:avLst/>
                <a:gdLst>
                  <a:gd name="connsiteX0" fmla="*/ 0 w 3996812"/>
                  <a:gd name="connsiteY0" fmla="*/ 189518 h 3832369"/>
                  <a:gd name="connsiteX1" fmla="*/ 2993922 w 3996812"/>
                  <a:gd name="connsiteY1" fmla="*/ 410744 h 3832369"/>
                  <a:gd name="connsiteX2" fmla="*/ 3996812 w 3996812"/>
                  <a:gd name="connsiteY2" fmla="*/ 3832369 h 3832369"/>
                </a:gdLst>
                <a:ahLst/>
                <a:cxnLst>
                  <a:cxn ang="0">
                    <a:pos x="connsiteX0" y="connsiteY0"/>
                  </a:cxn>
                  <a:cxn ang="0">
                    <a:pos x="connsiteX1" y="connsiteY1"/>
                  </a:cxn>
                  <a:cxn ang="0">
                    <a:pos x="connsiteX2" y="connsiteY2"/>
                  </a:cxn>
                </a:cxnLst>
                <a:rect l="l" t="t" r="r" b="b"/>
                <a:pathLst>
                  <a:path w="3996812" h="3832369">
                    <a:moveTo>
                      <a:pt x="0" y="189518"/>
                    </a:moveTo>
                    <a:cubicBezTo>
                      <a:pt x="1163893" y="-3440"/>
                      <a:pt x="2327787" y="-196398"/>
                      <a:pt x="2993922" y="410744"/>
                    </a:cubicBezTo>
                    <a:cubicBezTo>
                      <a:pt x="3660057" y="1017886"/>
                      <a:pt x="3828434" y="2425127"/>
                      <a:pt x="3996812" y="383236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eform 81"/>
              <p:cNvSpPr/>
              <p:nvPr/>
            </p:nvSpPr>
            <p:spPr>
              <a:xfrm>
                <a:off x="3878826" y="3614157"/>
                <a:ext cx="2521974" cy="1665766"/>
              </a:xfrm>
              <a:custGeom>
                <a:avLst/>
                <a:gdLst>
                  <a:gd name="connsiteX0" fmla="*/ 0 w 2521974"/>
                  <a:gd name="connsiteY0" fmla="*/ 279417 h 1665766"/>
                  <a:gd name="connsiteX1" fmla="*/ 1769806 w 2521974"/>
                  <a:gd name="connsiteY1" fmla="*/ 102437 h 1665766"/>
                  <a:gd name="connsiteX2" fmla="*/ 2521974 w 2521974"/>
                  <a:gd name="connsiteY2" fmla="*/ 1665766 h 1665766"/>
                </a:gdLst>
                <a:ahLst/>
                <a:cxnLst>
                  <a:cxn ang="0">
                    <a:pos x="connsiteX0" y="connsiteY0"/>
                  </a:cxn>
                  <a:cxn ang="0">
                    <a:pos x="connsiteX1" y="connsiteY1"/>
                  </a:cxn>
                  <a:cxn ang="0">
                    <a:pos x="connsiteX2" y="connsiteY2"/>
                  </a:cxn>
                </a:cxnLst>
                <a:rect l="l" t="t" r="r" b="b"/>
                <a:pathLst>
                  <a:path w="2521974" h="1665766">
                    <a:moveTo>
                      <a:pt x="0" y="279417"/>
                    </a:moveTo>
                    <a:cubicBezTo>
                      <a:pt x="674738" y="75398"/>
                      <a:pt x="1349477" y="-128621"/>
                      <a:pt x="1769806" y="102437"/>
                    </a:cubicBezTo>
                    <a:cubicBezTo>
                      <a:pt x="2190135" y="333495"/>
                      <a:pt x="2356054" y="999630"/>
                      <a:pt x="2521974" y="1665766"/>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89" name="TextBox 88"/>
          <p:cNvSpPr txBox="1"/>
          <p:nvPr/>
        </p:nvSpPr>
        <p:spPr>
          <a:xfrm>
            <a:off x="7010982" y="865628"/>
            <a:ext cx="1737485" cy="1200329"/>
          </a:xfrm>
          <a:prstGeom prst="rect">
            <a:avLst/>
          </a:prstGeom>
          <a:noFill/>
        </p:spPr>
        <p:txBody>
          <a:bodyPr wrap="square" rtlCol="0">
            <a:spAutoFit/>
          </a:bodyPr>
          <a:lstStyle/>
          <a:p>
            <a:pPr algn="ctr"/>
            <a:r>
              <a:rPr lang="en-GB" sz="3600" b="1" dirty="0" smtClean="0">
                <a:solidFill>
                  <a:srgbClr val="00B0F0"/>
                </a:solidFill>
              </a:rPr>
              <a:t>2014 Results</a:t>
            </a:r>
            <a:endParaRPr lang="en-GB" sz="3600" b="1" dirty="0">
              <a:solidFill>
                <a:srgbClr val="00B0F0"/>
              </a:solidFill>
            </a:endParaRPr>
          </a:p>
        </p:txBody>
      </p:sp>
    </p:spTree>
    <p:extLst>
      <p:ext uri="{BB962C8B-B14F-4D97-AF65-F5344CB8AC3E}">
        <p14:creationId xmlns:p14="http://schemas.microsoft.com/office/powerpoint/2010/main" val="102803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455163" y="3041774"/>
            <a:ext cx="224384" cy="162018"/>
            <a:chOff x="7452320" y="836712"/>
            <a:chExt cx="224384" cy="216024"/>
          </a:xfrm>
        </p:grpSpPr>
        <p:cxnSp>
          <p:nvCxnSpPr>
            <p:cNvPr id="13" name="Straight Connector 12"/>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283720" y="2447708"/>
            <a:ext cx="224384" cy="162018"/>
            <a:chOff x="7452320" y="836712"/>
            <a:chExt cx="224384" cy="216024"/>
          </a:xfrm>
        </p:grpSpPr>
        <p:cxnSp>
          <p:nvCxnSpPr>
            <p:cNvPr id="16" name="Straight Connector 15"/>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851672" y="1635050"/>
            <a:ext cx="224384" cy="162018"/>
            <a:chOff x="7452320" y="836712"/>
            <a:chExt cx="224384" cy="216024"/>
          </a:xfrm>
        </p:grpSpPr>
        <p:cxnSp>
          <p:nvCxnSpPr>
            <p:cNvPr id="19" name="Straight Connector 18"/>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003800" y="1934633"/>
            <a:ext cx="224384" cy="162018"/>
            <a:chOff x="7452320" y="836712"/>
            <a:chExt cx="224384" cy="216024"/>
          </a:xfrm>
        </p:grpSpPr>
        <p:cxnSp>
          <p:nvCxnSpPr>
            <p:cNvPr id="22" name="Straight Connector 21"/>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364088" y="1556609"/>
            <a:ext cx="279672" cy="162018"/>
            <a:chOff x="7388672" y="836712"/>
            <a:chExt cx="279672" cy="216024"/>
          </a:xfrm>
        </p:grpSpPr>
        <p:cxnSp>
          <p:nvCxnSpPr>
            <p:cNvPr id="25" name="Straight Connector 24"/>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388672"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4883156" y="2513503"/>
            <a:ext cx="224384" cy="162018"/>
            <a:chOff x="7452320" y="836712"/>
            <a:chExt cx="224384" cy="216024"/>
          </a:xfrm>
        </p:grpSpPr>
        <p:cxnSp>
          <p:nvCxnSpPr>
            <p:cNvPr id="28" name="Straight Connector 27"/>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524052" y="2616630"/>
            <a:ext cx="224384" cy="162018"/>
            <a:chOff x="7452320" y="836712"/>
            <a:chExt cx="224384" cy="216024"/>
          </a:xfrm>
        </p:grpSpPr>
        <p:cxnSp>
          <p:nvCxnSpPr>
            <p:cNvPr id="31" name="Straight Connector 30"/>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748436" y="2437890"/>
            <a:ext cx="224384" cy="162018"/>
            <a:chOff x="7452320" y="836712"/>
            <a:chExt cx="224384" cy="216024"/>
          </a:xfrm>
        </p:grpSpPr>
        <p:cxnSp>
          <p:nvCxnSpPr>
            <p:cNvPr id="34" name="Straight Connector 33"/>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491647" y="2621873"/>
            <a:ext cx="224384" cy="162018"/>
            <a:chOff x="7452320" y="836712"/>
            <a:chExt cx="224384" cy="216024"/>
          </a:xfrm>
        </p:grpSpPr>
        <p:cxnSp>
          <p:nvCxnSpPr>
            <p:cNvPr id="37" name="Straight Connector 36"/>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093004" y="2599908"/>
            <a:ext cx="224384" cy="162018"/>
            <a:chOff x="7452320" y="836712"/>
            <a:chExt cx="224384" cy="216024"/>
          </a:xfrm>
        </p:grpSpPr>
        <p:cxnSp>
          <p:nvCxnSpPr>
            <p:cNvPr id="40" name="Straight Connector 39"/>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4091408" y="2765279"/>
            <a:ext cx="224384" cy="162018"/>
            <a:chOff x="7452320" y="836712"/>
            <a:chExt cx="224384" cy="216024"/>
          </a:xfrm>
        </p:grpSpPr>
        <p:cxnSp>
          <p:nvCxnSpPr>
            <p:cNvPr id="43" name="Straight Connector 42"/>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041316" y="2204681"/>
            <a:ext cx="224384" cy="162018"/>
            <a:chOff x="7452320" y="836712"/>
            <a:chExt cx="224384" cy="216024"/>
          </a:xfrm>
        </p:grpSpPr>
        <p:cxnSp>
          <p:nvCxnSpPr>
            <p:cNvPr id="46" name="Straight Connector 45"/>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304068" y="2578448"/>
            <a:ext cx="224384" cy="162018"/>
            <a:chOff x="7452320" y="836712"/>
            <a:chExt cx="224384" cy="216024"/>
          </a:xfrm>
        </p:grpSpPr>
        <p:cxnSp>
          <p:nvCxnSpPr>
            <p:cNvPr id="49" name="Straight Connector 48"/>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963864" y="2723750"/>
            <a:ext cx="224384" cy="162018"/>
            <a:chOff x="7452320" y="836712"/>
            <a:chExt cx="224384" cy="216024"/>
          </a:xfrm>
        </p:grpSpPr>
        <p:cxnSp>
          <p:nvCxnSpPr>
            <p:cNvPr id="52" name="Straight Connector 51"/>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5724128" y="2393702"/>
            <a:ext cx="224384" cy="162018"/>
            <a:chOff x="7452320" y="836712"/>
            <a:chExt cx="224384" cy="216024"/>
          </a:xfrm>
        </p:grpSpPr>
        <p:cxnSp>
          <p:nvCxnSpPr>
            <p:cNvPr id="55" name="Straight Connector 54"/>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4747864" y="2892620"/>
            <a:ext cx="224384" cy="162018"/>
            <a:chOff x="7452320" y="836712"/>
            <a:chExt cx="224384" cy="216024"/>
          </a:xfrm>
        </p:grpSpPr>
        <p:cxnSp>
          <p:nvCxnSpPr>
            <p:cNvPr id="58" name="Straight Connector 57"/>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4394840" y="2852735"/>
            <a:ext cx="224384" cy="162018"/>
            <a:chOff x="7452320" y="836712"/>
            <a:chExt cx="224384" cy="216024"/>
          </a:xfrm>
        </p:grpSpPr>
        <p:cxnSp>
          <p:nvCxnSpPr>
            <p:cNvPr id="61" name="Straight Connector 60"/>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5093004" y="3041774"/>
            <a:ext cx="224384" cy="162018"/>
            <a:chOff x="7452320" y="836712"/>
            <a:chExt cx="224384" cy="216024"/>
          </a:xfrm>
        </p:grpSpPr>
        <p:cxnSp>
          <p:nvCxnSpPr>
            <p:cNvPr id="64" name="Straight Connector 63"/>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619224" y="2960756"/>
            <a:ext cx="224384" cy="162018"/>
            <a:chOff x="7452320" y="836712"/>
            <a:chExt cx="224384" cy="216024"/>
          </a:xfrm>
        </p:grpSpPr>
        <p:cxnSp>
          <p:nvCxnSpPr>
            <p:cNvPr id="67" name="Straight Connector 66"/>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3063852" y="3419816"/>
            <a:ext cx="224384" cy="162018"/>
            <a:chOff x="7452320" y="836712"/>
            <a:chExt cx="224384" cy="216024"/>
          </a:xfrm>
        </p:grpSpPr>
        <p:cxnSp>
          <p:nvCxnSpPr>
            <p:cNvPr id="70" name="Straight Connector 69"/>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3635896" y="2771726"/>
            <a:ext cx="224384" cy="162018"/>
            <a:chOff x="7452320" y="836712"/>
            <a:chExt cx="224384" cy="216024"/>
          </a:xfrm>
        </p:grpSpPr>
        <p:cxnSp>
          <p:nvCxnSpPr>
            <p:cNvPr id="73" name="Straight Connector 72"/>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746070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4558995" y="2432485"/>
            <a:ext cx="264904" cy="162018"/>
            <a:chOff x="7452320" y="836712"/>
            <a:chExt cx="264904" cy="216024"/>
          </a:xfrm>
        </p:grpSpPr>
        <p:cxnSp>
          <p:nvCxnSpPr>
            <p:cNvPr id="77" name="Straight Connector 76"/>
            <p:cNvCxnSpPr/>
            <p:nvPr/>
          </p:nvCxnSpPr>
          <p:spPr>
            <a:xfrm>
              <a:off x="7452320" y="836712"/>
              <a:ext cx="216024" cy="21602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7501224" y="836712"/>
              <a:ext cx="216000" cy="216000"/>
            </a:xfrm>
            <a:prstGeom prst="line">
              <a:avLst/>
            </a:prstGeom>
            <a:ln w="22225"/>
          </p:spPr>
          <p:style>
            <a:lnRef idx="1">
              <a:schemeClr val="accent1"/>
            </a:lnRef>
            <a:fillRef idx="0">
              <a:schemeClr val="accent1"/>
            </a:fillRef>
            <a:effectRef idx="0">
              <a:schemeClr val="accent1"/>
            </a:effectRef>
            <a:fontRef idx="minor">
              <a:schemeClr val="tx1"/>
            </a:fontRef>
          </p:style>
        </p:cxnSp>
      </p:grpSp>
      <p:cxnSp>
        <p:nvCxnSpPr>
          <p:cNvPr id="176" name="Straight Arrow Connector 175"/>
          <p:cNvCxnSpPr/>
          <p:nvPr/>
        </p:nvCxnSpPr>
        <p:spPr>
          <a:xfrm flipV="1">
            <a:off x="2699792" y="4223183"/>
            <a:ext cx="3672408" cy="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V="1">
            <a:off x="2699792" y="827529"/>
            <a:ext cx="0" cy="339565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2627784" y="4546973"/>
            <a:ext cx="3744416" cy="369332"/>
          </a:xfrm>
          <a:prstGeom prst="rect">
            <a:avLst/>
          </a:prstGeom>
          <a:noFill/>
        </p:spPr>
        <p:txBody>
          <a:bodyPr wrap="square" rtlCol="0">
            <a:spAutoFit/>
          </a:bodyPr>
          <a:lstStyle/>
          <a:p>
            <a:pPr algn="ctr"/>
            <a:r>
              <a:rPr lang="en-GB" b="1" dirty="0" smtClean="0"/>
              <a:t>Technical Dimension</a:t>
            </a:r>
            <a:endParaRPr lang="en-GB" b="1" dirty="0"/>
          </a:p>
        </p:txBody>
      </p:sp>
      <p:sp>
        <p:nvSpPr>
          <p:cNvPr id="179" name="TextBox 178"/>
          <p:cNvSpPr txBox="1"/>
          <p:nvPr/>
        </p:nvSpPr>
        <p:spPr>
          <a:xfrm rot="16200000">
            <a:off x="102549" y="2337151"/>
            <a:ext cx="3471644" cy="369332"/>
          </a:xfrm>
          <a:prstGeom prst="rect">
            <a:avLst/>
          </a:prstGeom>
          <a:noFill/>
        </p:spPr>
        <p:txBody>
          <a:bodyPr wrap="square" rtlCol="0">
            <a:spAutoFit/>
          </a:bodyPr>
          <a:lstStyle/>
          <a:p>
            <a:pPr algn="ctr"/>
            <a:r>
              <a:rPr lang="en-GB" b="1" dirty="0" smtClean="0"/>
              <a:t>Political Dimension</a:t>
            </a:r>
            <a:endParaRPr lang="en-GB" b="1" dirty="0"/>
          </a:p>
        </p:txBody>
      </p:sp>
      <p:sp>
        <p:nvSpPr>
          <p:cNvPr id="180" name="TextBox 179"/>
          <p:cNvSpPr txBox="1"/>
          <p:nvPr/>
        </p:nvSpPr>
        <p:spPr>
          <a:xfrm>
            <a:off x="4499995" y="4229906"/>
            <a:ext cx="2432079" cy="369332"/>
          </a:xfrm>
          <a:prstGeom prst="rect">
            <a:avLst/>
          </a:prstGeom>
          <a:noFill/>
        </p:spPr>
        <p:txBody>
          <a:bodyPr wrap="square" rtlCol="0">
            <a:spAutoFit/>
          </a:bodyPr>
          <a:lstStyle/>
          <a:p>
            <a:pPr algn="ctr"/>
            <a:r>
              <a:rPr lang="en-GB" b="1" dirty="0" smtClean="0"/>
              <a:t>Far From Certainty</a:t>
            </a:r>
            <a:endParaRPr lang="en-GB" b="1" dirty="0"/>
          </a:p>
        </p:txBody>
      </p:sp>
      <p:sp>
        <p:nvSpPr>
          <p:cNvPr id="181" name="TextBox 180"/>
          <p:cNvSpPr txBox="1"/>
          <p:nvPr/>
        </p:nvSpPr>
        <p:spPr>
          <a:xfrm>
            <a:off x="2339754" y="4232239"/>
            <a:ext cx="2432079" cy="369332"/>
          </a:xfrm>
          <a:prstGeom prst="rect">
            <a:avLst/>
          </a:prstGeom>
          <a:noFill/>
        </p:spPr>
        <p:txBody>
          <a:bodyPr wrap="square" rtlCol="0">
            <a:spAutoFit/>
          </a:bodyPr>
          <a:lstStyle/>
          <a:p>
            <a:pPr algn="ctr"/>
            <a:r>
              <a:rPr lang="en-GB" b="1" dirty="0" smtClean="0"/>
              <a:t>Close to Certainty</a:t>
            </a:r>
            <a:endParaRPr lang="en-GB" b="1" dirty="0"/>
          </a:p>
        </p:txBody>
      </p:sp>
      <p:sp>
        <p:nvSpPr>
          <p:cNvPr id="182" name="TextBox 181"/>
          <p:cNvSpPr txBox="1"/>
          <p:nvPr/>
        </p:nvSpPr>
        <p:spPr>
          <a:xfrm rot="16200000">
            <a:off x="1555859" y="3209936"/>
            <a:ext cx="1635036" cy="646331"/>
          </a:xfrm>
          <a:prstGeom prst="rect">
            <a:avLst/>
          </a:prstGeom>
          <a:noFill/>
        </p:spPr>
        <p:txBody>
          <a:bodyPr wrap="square" rtlCol="0">
            <a:spAutoFit/>
          </a:bodyPr>
          <a:lstStyle/>
          <a:p>
            <a:pPr algn="ctr"/>
            <a:r>
              <a:rPr lang="en-GB" b="1" dirty="0" smtClean="0"/>
              <a:t>Close to Consensus</a:t>
            </a:r>
            <a:endParaRPr lang="en-GB" b="1" dirty="0"/>
          </a:p>
        </p:txBody>
      </p:sp>
      <p:sp>
        <p:nvSpPr>
          <p:cNvPr id="183" name="Freeform 182"/>
          <p:cNvSpPr/>
          <p:nvPr/>
        </p:nvSpPr>
        <p:spPr>
          <a:xfrm>
            <a:off x="2731464" y="3020271"/>
            <a:ext cx="2323369" cy="1207736"/>
          </a:xfrm>
          <a:custGeom>
            <a:avLst/>
            <a:gdLst>
              <a:gd name="connsiteX0" fmla="*/ 0 w 2890683"/>
              <a:gd name="connsiteY0" fmla="*/ 2885 h 1787439"/>
              <a:gd name="connsiteX1" fmla="*/ 1460090 w 2890683"/>
              <a:gd name="connsiteY1" fmla="*/ 283104 h 1787439"/>
              <a:gd name="connsiteX2" fmla="*/ 2890683 w 2890683"/>
              <a:gd name="connsiteY2" fmla="*/ 1787439 h 1787439"/>
            </a:gdLst>
            <a:ahLst/>
            <a:cxnLst>
              <a:cxn ang="0">
                <a:pos x="connsiteX0" y="connsiteY0"/>
              </a:cxn>
              <a:cxn ang="0">
                <a:pos x="connsiteX1" y="connsiteY1"/>
              </a:cxn>
              <a:cxn ang="0">
                <a:pos x="connsiteX2" y="connsiteY2"/>
              </a:cxn>
            </a:cxnLst>
            <a:rect l="l" t="t" r="r" b="b"/>
            <a:pathLst>
              <a:path w="2890683" h="1787439">
                <a:moveTo>
                  <a:pt x="0" y="2885"/>
                </a:moveTo>
                <a:cubicBezTo>
                  <a:pt x="489155" y="-5719"/>
                  <a:pt x="978310" y="-14322"/>
                  <a:pt x="1460090" y="283104"/>
                </a:cubicBezTo>
                <a:cubicBezTo>
                  <a:pt x="1941871" y="580530"/>
                  <a:pt x="2890683" y="1787439"/>
                  <a:pt x="2890683" y="178743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Freeform 183"/>
          <p:cNvSpPr/>
          <p:nvPr/>
        </p:nvSpPr>
        <p:spPr>
          <a:xfrm>
            <a:off x="2859914" y="827529"/>
            <a:ext cx="1316891" cy="2352557"/>
          </a:xfrm>
          <a:custGeom>
            <a:avLst/>
            <a:gdLst>
              <a:gd name="connsiteX0" fmla="*/ 0 w 1972935"/>
              <a:gd name="connsiteY0" fmla="*/ 0 h 3569110"/>
              <a:gd name="connsiteX1" fmla="*/ 1902542 w 1972935"/>
              <a:gd name="connsiteY1" fmla="*/ 1120878 h 3569110"/>
              <a:gd name="connsiteX2" fmla="*/ 1548581 w 1972935"/>
              <a:gd name="connsiteY2" fmla="*/ 3569110 h 3569110"/>
            </a:gdLst>
            <a:ahLst/>
            <a:cxnLst>
              <a:cxn ang="0">
                <a:pos x="connsiteX0" y="connsiteY0"/>
              </a:cxn>
              <a:cxn ang="0">
                <a:pos x="connsiteX1" y="connsiteY1"/>
              </a:cxn>
              <a:cxn ang="0">
                <a:pos x="connsiteX2" y="connsiteY2"/>
              </a:cxn>
            </a:cxnLst>
            <a:rect l="l" t="t" r="r" b="b"/>
            <a:pathLst>
              <a:path w="1972935" h="3569110">
                <a:moveTo>
                  <a:pt x="0" y="0"/>
                </a:moveTo>
                <a:cubicBezTo>
                  <a:pt x="822222" y="263013"/>
                  <a:pt x="1644445" y="526026"/>
                  <a:pt x="1902542" y="1120878"/>
                </a:cubicBezTo>
                <a:cubicBezTo>
                  <a:pt x="2160639" y="1715730"/>
                  <a:pt x="1632155" y="3143865"/>
                  <a:pt x="1548581" y="356911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Freeform 184"/>
          <p:cNvSpPr/>
          <p:nvPr/>
        </p:nvSpPr>
        <p:spPr>
          <a:xfrm>
            <a:off x="3837788" y="1043553"/>
            <a:ext cx="2379224" cy="2592288"/>
          </a:xfrm>
          <a:custGeom>
            <a:avLst/>
            <a:gdLst>
              <a:gd name="connsiteX0" fmla="*/ 0 w 3996812"/>
              <a:gd name="connsiteY0" fmla="*/ 189518 h 3832369"/>
              <a:gd name="connsiteX1" fmla="*/ 2993922 w 3996812"/>
              <a:gd name="connsiteY1" fmla="*/ 410744 h 3832369"/>
              <a:gd name="connsiteX2" fmla="*/ 3996812 w 3996812"/>
              <a:gd name="connsiteY2" fmla="*/ 3832369 h 3832369"/>
            </a:gdLst>
            <a:ahLst/>
            <a:cxnLst>
              <a:cxn ang="0">
                <a:pos x="connsiteX0" y="connsiteY0"/>
              </a:cxn>
              <a:cxn ang="0">
                <a:pos x="connsiteX1" y="connsiteY1"/>
              </a:cxn>
              <a:cxn ang="0">
                <a:pos x="connsiteX2" y="connsiteY2"/>
              </a:cxn>
            </a:cxnLst>
            <a:rect l="l" t="t" r="r" b="b"/>
            <a:pathLst>
              <a:path w="3996812" h="3832369">
                <a:moveTo>
                  <a:pt x="0" y="189518"/>
                </a:moveTo>
                <a:cubicBezTo>
                  <a:pt x="1163893" y="-3440"/>
                  <a:pt x="2327787" y="-196398"/>
                  <a:pt x="2993922" y="410744"/>
                </a:cubicBezTo>
                <a:cubicBezTo>
                  <a:pt x="3660057" y="1017886"/>
                  <a:pt x="3828434" y="2425127"/>
                  <a:pt x="3996812" y="383236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Freeform 185"/>
          <p:cNvSpPr/>
          <p:nvPr/>
        </p:nvSpPr>
        <p:spPr>
          <a:xfrm>
            <a:off x="3878826" y="2964619"/>
            <a:ext cx="2521974" cy="1249325"/>
          </a:xfrm>
          <a:custGeom>
            <a:avLst/>
            <a:gdLst>
              <a:gd name="connsiteX0" fmla="*/ 0 w 2521974"/>
              <a:gd name="connsiteY0" fmla="*/ 279417 h 1665766"/>
              <a:gd name="connsiteX1" fmla="*/ 1769806 w 2521974"/>
              <a:gd name="connsiteY1" fmla="*/ 102437 h 1665766"/>
              <a:gd name="connsiteX2" fmla="*/ 2521974 w 2521974"/>
              <a:gd name="connsiteY2" fmla="*/ 1665766 h 1665766"/>
            </a:gdLst>
            <a:ahLst/>
            <a:cxnLst>
              <a:cxn ang="0">
                <a:pos x="connsiteX0" y="connsiteY0"/>
              </a:cxn>
              <a:cxn ang="0">
                <a:pos x="connsiteX1" y="connsiteY1"/>
              </a:cxn>
              <a:cxn ang="0">
                <a:pos x="connsiteX2" y="connsiteY2"/>
              </a:cxn>
            </a:cxnLst>
            <a:rect l="l" t="t" r="r" b="b"/>
            <a:pathLst>
              <a:path w="2521974" h="1665766">
                <a:moveTo>
                  <a:pt x="0" y="279417"/>
                </a:moveTo>
                <a:cubicBezTo>
                  <a:pt x="674738" y="75398"/>
                  <a:pt x="1349477" y="-128621"/>
                  <a:pt x="1769806" y="102437"/>
                </a:cubicBezTo>
                <a:cubicBezTo>
                  <a:pt x="2190135" y="333495"/>
                  <a:pt x="2356054" y="999630"/>
                  <a:pt x="2521974" y="1665766"/>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TextBox 186"/>
          <p:cNvSpPr txBox="1"/>
          <p:nvPr/>
        </p:nvSpPr>
        <p:spPr>
          <a:xfrm rot="16200000">
            <a:off x="1557908" y="1170717"/>
            <a:ext cx="1635036" cy="646331"/>
          </a:xfrm>
          <a:prstGeom prst="rect">
            <a:avLst/>
          </a:prstGeom>
          <a:noFill/>
        </p:spPr>
        <p:txBody>
          <a:bodyPr wrap="square" rtlCol="0">
            <a:spAutoFit/>
          </a:bodyPr>
          <a:lstStyle/>
          <a:p>
            <a:pPr algn="ctr"/>
            <a:r>
              <a:rPr lang="en-GB" b="1" dirty="0" smtClean="0"/>
              <a:t>Far from Consensus</a:t>
            </a:r>
            <a:endParaRPr lang="en-GB" b="1" dirty="0"/>
          </a:p>
        </p:txBody>
      </p:sp>
      <p:sp>
        <p:nvSpPr>
          <p:cNvPr id="82" name="TextBox 81"/>
          <p:cNvSpPr txBox="1"/>
          <p:nvPr/>
        </p:nvSpPr>
        <p:spPr>
          <a:xfrm>
            <a:off x="179512" y="150975"/>
            <a:ext cx="8928992" cy="400110"/>
          </a:xfrm>
          <a:prstGeom prst="rect">
            <a:avLst/>
          </a:prstGeom>
          <a:noFill/>
        </p:spPr>
        <p:txBody>
          <a:bodyPr wrap="square" rtlCol="0">
            <a:spAutoFit/>
          </a:bodyPr>
          <a:lstStyle/>
          <a:p>
            <a:pPr algn="ctr"/>
            <a:r>
              <a:rPr lang="en-GB" sz="2000" b="1" dirty="0">
                <a:solidFill>
                  <a:srgbClr val="00B0F0"/>
                </a:solidFill>
              </a:rPr>
              <a:t>Where is the PCWG on </a:t>
            </a:r>
            <a:r>
              <a:rPr lang="en-GB" sz="2000" b="1" dirty="0">
                <a:solidFill>
                  <a:srgbClr val="00B0F0"/>
                </a:solidFill>
              </a:rPr>
              <a:t>the issue of turbine performance in outer range </a:t>
            </a:r>
            <a:r>
              <a:rPr lang="en-GB" sz="2000" b="1" dirty="0">
                <a:solidFill>
                  <a:srgbClr val="00B0F0"/>
                </a:solidFill>
              </a:rPr>
              <a:t>conditions?</a:t>
            </a:r>
            <a:endParaRPr lang="en-GB" sz="2000" b="1" dirty="0">
              <a:solidFill>
                <a:srgbClr val="00B0F0"/>
              </a:solidFill>
            </a:endParaRPr>
          </a:p>
        </p:txBody>
      </p:sp>
      <p:sp>
        <p:nvSpPr>
          <p:cNvPr id="83" name="TextBox 82"/>
          <p:cNvSpPr txBox="1"/>
          <p:nvPr/>
        </p:nvSpPr>
        <p:spPr>
          <a:xfrm>
            <a:off x="7010982" y="865628"/>
            <a:ext cx="1737485" cy="1200329"/>
          </a:xfrm>
          <a:prstGeom prst="rect">
            <a:avLst/>
          </a:prstGeom>
          <a:noFill/>
        </p:spPr>
        <p:txBody>
          <a:bodyPr wrap="square" rtlCol="0">
            <a:spAutoFit/>
          </a:bodyPr>
          <a:lstStyle/>
          <a:p>
            <a:pPr algn="ctr"/>
            <a:r>
              <a:rPr lang="en-GB" sz="3600" b="1" dirty="0" smtClean="0">
                <a:solidFill>
                  <a:srgbClr val="00B0F0"/>
                </a:solidFill>
              </a:rPr>
              <a:t>2015 </a:t>
            </a:r>
            <a:r>
              <a:rPr lang="en-GB" sz="3600" b="1" dirty="0" smtClean="0">
                <a:solidFill>
                  <a:srgbClr val="00B0F0"/>
                </a:solidFill>
              </a:rPr>
              <a:t>Results</a:t>
            </a:r>
            <a:endParaRPr lang="en-GB" sz="3600" b="1" dirty="0">
              <a:solidFill>
                <a:srgbClr val="00B0F0"/>
              </a:solidFill>
            </a:endParaRPr>
          </a:p>
        </p:txBody>
      </p:sp>
    </p:spTree>
    <p:extLst>
      <p:ext uri="{BB962C8B-B14F-4D97-AF65-F5344CB8AC3E}">
        <p14:creationId xmlns:p14="http://schemas.microsoft.com/office/powerpoint/2010/main" val="2973056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568088"/>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PCWG Intelligence Sharing Initiative Update</a:t>
            </a:r>
          </a:p>
          <a:p>
            <a:pPr algn="ctr"/>
            <a:endParaRPr lang="en-GB" altLang="en-US" sz="3200" b="1" dirty="0" smtClean="0">
              <a:solidFill>
                <a:srgbClr val="00B0F0"/>
              </a:solidFill>
            </a:endParaRPr>
          </a:p>
          <a:p>
            <a:pPr algn="ctr"/>
            <a:r>
              <a:rPr lang="en-GB" altLang="en-US" sz="3200" b="1" dirty="0" smtClean="0">
                <a:solidFill>
                  <a:srgbClr val="00B0F0"/>
                </a:solidFill>
              </a:rPr>
              <a:t>PCWG-Share-1.1</a:t>
            </a:r>
            <a:endParaRPr lang="en-GB" altLang="en-US" sz="3200" b="1" dirty="0"/>
          </a:p>
          <a:p>
            <a:pPr algn="ctr"/>
            <a:endParaRPr lang="en-GB" altLang="en-US" sz="3200" b="1" dirty="0">
              <a:solidFill>
                <a:srgbClr val="00B0F0"/>
              </a:solidFill>
            </a:endParaRPr>
          </a:p>
          <a:p>
            <a:pPr algn="ct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1395" y="2798371"/>
            <a:ext cx="2181235" cy="1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136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1410</Words>
  <Application>Microsoft Office PowerPoint</Application>
  <PresentationFormat>On-screen Show (16:9)</PresentationFormat>
  <Paragraphs>231</Paragraphs>
  <Slides>21</Slides>
  <Notes>1</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1_Office Theme</vt:lpstr>
      <vt:lpstr>17_Default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62</cp:revision>
  <dcterms:created xsi:type="dcterms:W3CDTF">2016-03-10T07:56:16Z</dcterms:created>
  <dcterms:modified xsi:type="dcterms:W3CDTF">2016-12-13T08:18:58Z</dcterms:modified>
</cp:coreProperties>
</file>