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5"/>
  </p:notesMasterIdLst>
  <p:sldIdLst>
    <p:sldId id="256" r:id="rId3"/>
    <p:sldId id="258" r:id="rId4"/>
    <p:sldId id="268" r:id="rId5"/>
    <p:sldId id="262" r:id="rId6"/>
    <p:sldId id="267" r:id="rId7"/>
    <p:sldId id="266" r:id="rId8"/>
    <p:sldId id="261" r:id="rId9"/>
    <p:sldId id="263" r:id="rId10"/>
    <p:sldId id="264" r:id="rId11"/>
    <p:sldId id="269" r:id="rId12"/>
    <p:sldId id="265" r:id="rId13"/>
    <p:sldId id="260" r:id="rId1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162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3775">
          <p15:clr>
            <a:srgbClr val="A4A3A4"/>
          </p15:clr>
        </p15:guide>
        <p15:guide id="6" pos="1446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4314">
          <p15:clr>
            <a:srgbClr val="A4A3A4"/>
          </p15:clr>
        </p15:guide>
        <p15:guide id="10" pos="4218">
          <p15:clr>
            <a:srgbClr val="A4A3A4"/>
          </p15:clr>
        </p15:guide>
        <p15:guide id="11" pos="2929">
          <p15:clr>
            <a:srgbClr val="A4A3A4"/>
          </p15:clr>
        </p15:guide>
        <p15:guide id="12" pos="2831">
          <p15:clr>
            <a:srgbClr val="A4A3A4"/>
          </p15:clr>
        </p15:guide>
        <p15:guide id="13" pos="1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8" d="100"/>
          <a:sy n="68" d="100"/>
        </p:scale>
        <p:origin x="1446" y="72"/>
      </p:cViewPr>
      <p:guideLst>
        <p:guide orient="horz" pos="164"/>
        <p:guide orient="horz" pos="4162"/>
        <p:guide orient="horz" pos="731"/>
        <p:guide orient="horz" pos="799"/>
        <p:guide orient="horz" pos="3775"/>
        <p:guide pos="1446"/>
        <p:guide pos="158"/>
        <p:guide pos="5602"/>
        <p:guide pos="4314"/>
        <p:guide pos="4218"/>
        <p:guide pos="2929"/>
        <p:guide pos="2831"/>
        <p:guide pos="1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12/12/2016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19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75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1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09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63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60464"/>
            <a:ext cx="8893174" cy="3117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641864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04580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r>
              <a:rPr lang="en-ZA" altLang="ja-JP" sz="700">
                <a:solidFill>
                  <a:srgbClr val="000000"/>
                </a:solidFill>
                <a:ea typeface="ＭＳ Ｐゴシック" charset="-128"/>
                <a:cs typeface="Arial" charset="0"/>
              </a:rPr>
              <a:t>IEA Task 32 Power Performance Uncertainty Round Robin</a:t>
            </a: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249520" y="3862800"/>
            <a:ext cx="6446555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07 September 2016</a:t>
            </a:r>
            <a:endParaRPr lang="en-GB" sz="16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Author"/>
          <p:cNvSpPr txBox="1">
            <a:spLocks noChangeArrowheads="1"/>
          </p:cNvSpPr>
          <p:nvPr userDrawn="1"/>
        </p:nvSpPr>
        <p:spPr bwMode="auto">
          <a:xfrm>
            <a:off x="250823" y="3574800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Luke Simmons</a:t>
            </a:r>
            <a:endParaRPr lang="en-GB" altLang="ja-JP" sz="16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50825" y="2420888"/>
            <a:ext cx="6445250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70800"/>
            <a:ext cx="4244976" cy="472201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649788" y="1268413"/>
            <a:ext cx="4242692" cy="47244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7948" y="5678682"/>
            <a:ext cx="8644531" cy="3379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943199"/>
            <a:ext cx="8892000" cy="467993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537488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97388" y="6537522"/>
            <a:ext cx="4246563" cy="160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September 2016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8893174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2572"/>
            <a:ext cx="8425631" cy="1304415"/>
          </a:xfrm>
        </p:spPr>
        <p:txBody>
          <a:bodyPr anchor="t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3601" y="3343880"/>
            <a:ext cx="8895600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0823" y="3518053"/>
            <a:ext cx="4246563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3" y="3752838"/>
            <a:ext cx="4246563" cy="20487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3" y="3957711"/>
            <a:ext cx="4246563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0825" y="5769260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663" y="4967444"/>
            <a:ext cx="20456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2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0823" y="1268413"/>
            <a:ext cx="8641657" cy="4724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1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60747"/>
            <a:ext cx="8893175" cy="34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1765372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528482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8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6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September 2016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3" name="SD_FLD_BusinessAreaName"/>
          <p:cNvSpPr/>
          <p:nvPr userDrawn="1"/>
        </p:nvSpPr>
        <p:spPr>
          <a:xfrm>
            <a:off x="250823" y="1396800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3"/>
            <a:ext cx="8893174" cy="3096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4271529"/>
            <a:ext cx="8893175" cy="1721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4" y="4876154"/>
            <a:ext cx="831762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4264788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6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8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ocumentDate"/>
          <p:cNvSpPr txBox="1">
            <a:spLocks noChangeArrowheads="1"/>
          </p:cNvSpPr>
          <p:nvPr userDrawn="1"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September 2016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BusinessAreaName"/>
          <p:cNvSpPr/>
          <p:nvPr userDrawn="1"/>
        </p:nvSpPr>
        <p:spPr>
          <a:xfrm>
            <a:off x="250825" y="4501596"/>
            <a:ext cx="6445252" cy="21614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400" b="1" cap="all" baseline="0">
                <a:solidFill>
                  <a:schemeClr val="bg1"/>
                </a:solidFill>
              </a:rPr>
              <a:t>Energy</a:t>
            </a:r>
            <a:endParaRPr lang="en-GB" sz="1400" b="1" cap="all" baseline="0" dirty="0">
              <a:solidFill>
                <a:schemeClr val="bg1"/>
              </a:solidFill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933056"/>
            <a:ext cx="8893174" cy="2059757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60462"/>
            <a:ext cx="8893174" cy="2756849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4312347"/>
            <a:ext cx="6445251" cy="66645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2" r="1"/>
          <a:stretch/>
        </p:blipFill>
        <p:spPr bwMode="auto">
          <a:xfrm>
            <a:off x="0" y="260350"/>
            <a:ext cx="8893174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 userDrawn="1"/>
        </p:nvCxnSpPr>
        <p:spPr>
          <a:xfrm>
            <a:off x="0" y="3924941"/>
            <a:ext cx="8893175" cy="0"/>
          </a:xfrm>
          <a:prstGeom prst="line">
            <a:avLst/>
          </a:prstGeom>
          <a:ln w="215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272408"/>
            <a:ext cx="8893175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6848475" y="6492748"/>
            <a:ext cx="204565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1" name="SD_VAR_CompanyYear"/>
          <p:cNvSpPr txBox="1"/>
          <p:nvPr userDrawn="1">
            <p:custDataLst>
              <p:tags r:id="rId1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2" name="SD_FLD_Author"/>
          <p:cNvSpPr txBox="1">
            <a:spLocks noChangeArrowheads="1"/>
          </p:cNvSpPr>
          <p:nvPr userDrawn="1"/>
        </p:nvSpPr>
        <p:spPr bwMode="auto">
          <a:xfrm>
            <a:off x="250823" y="5363202"/>
            <a:ext cx="6445252" cy="2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altLang="ja-JP" sz="12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Luke Simmons</a:t>
            </a:r>
            <a:endParaRPr lang="en-GB" altLang="ja-JP" sz="12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ocumentDate"/>
          <p:cNvSpPr/>
          <p:nvPr userDrawn="1"/>
        </p:nvSpPr>
        <p:spPr>
          <a:xfrm>
            <a:off x="249520" y="5685609"/>
            <a:ext cx="6446555" cy="30720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r>
              <a:rPr lang="en-GB"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07 September 2016</a:t>
            </a:r>
            <a:endParaRPr lang="en-GB" sz="12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D_FLD_Confidentiality"/>
          <p:cNvSpPr/>
          <p:nvPr userDrawn="1"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D_FLD_DocumentNumber"/>
          <p:cNvSpPr txBox="1">
            <a:spLocks noChangeArrowheads="1"/>
          </p:cNvSpPr>
          <p:nvPr userDrawn="1"/>
        </p:nvSpPr>
        <p:spPr bwMode="auto">
          <a:xfrm>
            <a:off x="1691680" y="6517697"/>
            <a:ext cx="2805707" cy="17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r>
              <a:rPr lang="en-ZA" altLang="ja-JP" sz="700">
                <a:solidFill>
                  <a:srgbClr val="000000"/>
                </a:solidFill>
                <a:ea typeface="ＭＳ Ｐゴシック" charset="-128"/>
                <a:cs typeface="Arial" charset="0"/>
              </a:rPr>
              <a:t>IEA Task 32 Power Performance Uncertainty Round Robin</a:t>
            </a:r>
            <a:endParaRPr lang="en-GB" altLang="ja-JP" sz="7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246122" y="4056885"/>
            <a:ext cx="6445252" cy="2161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Energy</a:t>
            </a: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250825" y="5039166"/>
            <a:ext cx="644525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7" name="SD_FLD_Draft" hidden="1"/>
          <p:cNvSpPr txBox="1">
            <a:spLocks noChangeArrowheads="1"/>
          </p:cNvSpPr>
          <p:nvPr userDrawn="1"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51"/>
            <a:ext cx="8893174" cy="5732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907600"/>
            <a:ext cx="8892000" cy="2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51"/>
            <a:ext cx="8892000" cy="5732462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268761"/>
            <a:ext cx="6445250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907170"/>
            <a:ext cx="8892000" cy="2159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4" y="1268414"/>
            <a:ext cx="4243389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7" y="1268414"/>
            <a:ext cx="4243387" cy="47244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972000"/>
            <a:ext cx="4243389" cy="5724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6" y="1620000"/>
            <a:ext cx="4243387" cy="4372813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788" y="970248"/>
            <a:ext cx="4242692" cy="57231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787" y="1618861"/>
            <a:ext cx="4242693" cy="4373952"/>
          </a:xfrm>
        </p:spPr>
        <p:txBody>
          <a:bodyPr>
            <a:no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>
            <p:custDataLst>
              <p:tags r:id="rId16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D_FLD_Draft" hidden="1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September 2016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54" r:id="rId12"/>
    <p:sldLayoutId id="2147483655" r:id="rId13"/>
    <p:sldLayoutId id="214748366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U:\DNV\New upgrading projects received September 2013\PPT project assigned September 2013-\work\A4 PPT logos.em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/>
          <a:stretch/>
        </p:blipFill>
        <p:spPr bwMode="auto">
          <a:xfrm>
            <a:off x="0" y="6277564"/>
            <a:ext cx="8895105" cy="3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41082"/>
            <a:ext cx="8641656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68414"/>
            <a:ext cx="8641656" cy="47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9852" y="6697681"/>
            <a:ext cx="1257536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825" y="6697681"/>
            <a:ext cx="2989028" cy="15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3" y="6517926"/>
            <a:ext cx="240231" cy="1797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VAR_CompanyYear"/>
          <p:cNvSpPr txBox="1"/>
          <p:nvPr>
            <p:custDataLst>
              <p:tags r:id="rId3"/>
            </p:custDataLst>
          </p:nvPr>
        </p:nvSpPr>
        <p:spPr>
          <a:xfrm>
            <a:off x="491055" y="6517926"/>
            <a:ext cx="7325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tx1"/>
                </a:solidFill>
              </a:rPr>
              <a:t>DNV GL © 2016</a:t>
            </a:r>
            <a:endParaRPr lang="en-GB" sz="700" noProof="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943200"/>
            <a:ext cx="889248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D_FLD_Confidentiality"/>
          <p:cNvSpPr/>
          <p:nvPr/>
        </p:nvSpPr>
        <p:spPr>
          <a:xfrm>
            <a:off x="250822" y="6112089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r>
              <a:rPr lang="en-GB"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Ungraded</a:t>
            </a:r>
            <a:endParaRPr lang="en-GB" sz="7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D_FLD_DocumentDate"/>
          <p:cNvSpPr txBox="1">
            <a:spLocks noChangeArrowheads="1"/>
          </p:cNvSpPr>
          <p:nvPr/>
        </p:nvSpPr>
        <p:spPr bwMode="auto">
          <a:xfrm>
            <a:off x="1692000" y="6519600"/>
            <a:ext cx="280538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r>
              <a:rPr lang="en-GB" altLang="ja-JP" sz="700">
                <a:solidFill>
                  <a:schemeClr val="tx1"/>
                </a:solidFill>
                <a:ea typeface="ＭＳ Ｐゴシック" charset="-128"/>
                <a:cs typeface="Arial" charset="0"/>
              </a:rPr>
              <a:t>07 September 2016</a:t>
            </a:r>
            <a:endParaRPr lang="en-GB" altLang="ja-JP" sz="7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/>
        </p:nvSpPr>
        <p:spPr bwMode="auto">
          <a:xfrm>
            <a:off x="3811588" y="6012000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9680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IEA Task 32 Power Performance Uncertainty Round Robin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Update for PCWG Glasgow</a:t>
            </a:r>
          </a:p>
          <a:p>
            <a:r>
              <a:rPr lang="en-GB" dirty="0"/>
              <a:t>12 December 2016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29875"/>
            <a:ext cx="3416052" cy="124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uncertainty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31" y="1383585"/>
            <a:ext cx="8642350" cy="44345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12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Workshop to discuss results, lessons and next steps</a:t>
            </a:r>
          </a:p>
          <a:p>
            <a:r>
              <a:rPr lang="en-GB" sz="1800" dirty="0"/>
              <a:t>Draft white paper on results with references to PCWG worked examples</a:t>
            </a: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89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luke.simmons@dnvgl.com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Round robin was developed Q1 and Q2 of 2016</a:t>
            </a:r>
          </a:p>
          <a:p>
            <a:r>
              <a:rPr lang="en-GB" sz="1800" dirty="0"/>
              <a:t>Only considers Cat A for power and Cat B wind speed and direction related  uncertainty components. Cat B uncertainty for power, density, TI normalization, etc. were not considered.</a:t>
            </a:r>
          </a:p>
          <a:p>
            <a:r>
              <a:rPr lang="en-GB" sz="1800" dirty="0"/>
              <a:t>Round 1 was July through September</a:t>
            </a:r>
          </a:p>
          <a:p>
            <a:pPr lvl="1"/>
            <a:r>
              <a:rPr lang="en-GB" sz="1800" dirty="0"/>
              <a:t>Agreed to apply </a:t>
            </a:r>
            <a:r>
              <a:rPr lang="en-GB" sz="1800" dirty="0"/>
              <a:t>95% </a:t>
            </a:r>
            <a:r>
              <a:rPr lang="en-GB" sz="1800" dirty="0" err="1"/>
              <a:t>lidar</a:t>
            </a:r>
            <a:r>
              <a:rPr lang="en-GB" sz="1800" dirty="0"/>
              <a:t> availability filter</a:t>
            </a:r>
          </a:p>
          <a:p>
            <a:pPr lvl="1"/>
            <a:r>
              <a:rPr lang="en-GB" sz="1800" dirty="0"/>
              <a:t>Questions about </a:t>
            </a:r>
            <a:r>
              <a:rPr lang="en-GB" sz="1800" dirty="0" err="1"/>
              <a:t>u</a:t>
            </a:r>
            <a:r>
              <a:rPr lang="en-GB" sz="1800" baseline="-25000" dirty="0" err="1"/>
              <a:t>v,rews,veer,i</a:t>
            </a:r>
            <a:endParaRPr lang="en-GB" sz="1800" dirty="0"/>
          </a:p>
          <a:p>
            <a:r>
              <a:rPr lang="en-GB" sz="1800" dirty="0"/>
              <a:t>Round 2 launched October 27</a:t>
            </a:r>
          </a:p>
          <a:p>
            <a:r>
              <a:rPr lang="en-GB" sz="1800" dirty="0"/>
              <a:t>&gt;40 round robin interested participants, 12 submitted final results</a:t>
            </a:r>
          </a:p>
          <a:p>
            <a:pPr lvl="1"/>
            <a:r>
              <a:rPr lang="en-GB" sz="1800" dirty="0"/>
              <a:t>2 incomplete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Lidar and power performance in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Power Curve Working Group – various meetings</a:t>
            </a:r>
          </a:p>
          <a:p>
            <a:r>
              <a:rPr lang="en-US" sz="1800" dirty="0"/>
              <a:t>MEASNET workshop – Sept 26, Hamburg</a:t>
            </a:r>
          </a:p>
          <a:p>
            <a:r>
              <a:rPr lang="en-US" sz="1800" dirty="0" err="1"/>
              <a:t>UniTTe</a:t>
            </a:r>
            <a:r>
              <a:rPr lang="en-US" sz="1800" dirty="0"/>
              <a:t> workshop – Nov 18, Copenhagen</a:t>
            </a:r>
          </a:p>
          <a:p>
            <a:r>
              <a:rPr lang="en-US" sz="1800" dirty="0"/>
              <a:t>IEA Task 32 workshop – Dec 14, Glasgow</a:t>
            </a:r>
          </a:p>
          <a:p>
            <a:r>
              <a:rPr lang="en-US" sz="1800" dirty="0"/>
              <a:t>Various conference presentations, posters, etc.</a:t>
            </a:r>
          </a:p>
          <a:p>
            <a:pPr lvl="1"/>
            <a:r>
              <a:rPr lang="en-US" sz="1800" dirty="0"/>
              <a:t>Franke and Albers, Power Curve Uncertainty of REWS, </a:t>
            </a:r>
            <a:r>
              <a:rPr lang="en-US" sz="1800" dirty="0" err="1"/>
              <a:t>WindEurope</a:t>
            </a:r>
            <a:r>
              <a:rPr lang="en-US" sz="1800" dirty="0"/>
              <a:t> Summit 2016. Sept 27/29 Hamburg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2 – Three baseline scenarios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68414"/>
            <a:ext cx="4246748" cy="4724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WS1 HH mast and RSD REWS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WS2 HH mast only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WS3 RSD for REWS with short mast</a:t>
            </a:r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68960"/>
            <a:ext cx="7438216" cy="286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Alignment on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391785"/>
            <a:ext cx="7225574" cy="43414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5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Alignment on AEP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77374"/>
            <a:ext cx="7489247" cy="4499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95901" y="1903254"/>
            <a:ext cx="3690113" cy="278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3000"/>
              </a:lnSpc>
              <a:spcBef>
                <a:spcPts val="600"/>
              </a:spcBef>
            </a:pPr>
            <a:r>
              <a:rPr lang="en-US" sz="1600" dirty="0">
                <a:solidFill>
                  <a:srgbClr val="333333"/>
                </a:solidFill>
              </a:rPr>
              <a:t>WS1 ~ 1.3% higher AEP than WS2</a:t>
            </a:r>
          </a:p>
        </p:txBody>
      </p:sp>
    </p:spTree>
    <p:extLst>
      <p:ext uri="{BB962C8B-B14F-4D97-AF65-F5344CB8AC3E}">
        <p14:creationId xmlns:p14="http://schemas.microsoft.com/office/powerpoint/2010/main" val="9077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WS1 Uncertainty in AEP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4" y="1340768"/>
            <a:ext cx="8028384" cy="44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WS2 Uncertainty in AEP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1" y="1327160"/>
            <a:ext cx="8025499" cy="4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– WS3 Uncertainty in AEP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4" y="1412776"/>
            <a:ext cx="799897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89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ENT" val="&lt;content&gt;&#10;  &lt;element&gt;&#10;    &lt;value&gt;DNV GL © %Date:yyyy%&lt;/value&gt;&#10;  &lt;/element&gt;&#10;&lt;/content&gt;"/>
</p:tagLst>
</file>

<file path=ppt/theme/theme1.xml><?xml version="1.0" encoding="utf-8"?>
<a:theme xmlns:a="http://schemas.openxmlformats.org/drawingml/2006/main" name="Blank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309FADF9-4198-4A8D-89B3-026D6A16F0EF}"/>
    </a:ext>
  </a:extLst>
</a:theme>
</file>

<file path=ppt/theme/theme2.xml><?xml version="1.0" encoding="utf-8"?>
<a:theme xmlns:a="http://schemas.openxmlformats.org/drawingml/2006/main" name="1_Blank - Copy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9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Black">
      <a:srgbClr val="000000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9E70B88D-3D22-4FA9-92B5-9A9B13E38217}" vid="{E7D774E9-F208-4B79-8A35-C21C90610E1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250</TotalTime>
  <Words>261</Words>
  <Application>Microsoft Office PowerPoint</Application>
  <PresentationFormat>On-screen Show (4:3)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Verdana</vt:lpstr>
      <vt:lpstr>Wingdings</vt:lpstr>
      <vt:lpstr>Wingdings 2</vt:lpstr>
      <vt:lpstr>Blank</vt:lpstr>
      <vt:lpstr>1_Blank - Copy</vt:lpstr>
      <vt:lpstr>IEA Task 32 Power Performance Uncertainty Round Robin</vt:lpstr>
      <vt:lpstr>Overview</vt:lpstr>
      <vt:lpstr>Lidar and power performance in 2016</vt:lpstr>
      <vt:lpstr>Round 2 – Three baseline scenarios </vt:lpstr>
      <vt:lpstr>Results – Alignment on database</vt:lpstr>
      <vt:lpstr>Results - Alignment on AEP</vt:lpstr>
      <vt:lpstr>Results - WS1 Uncertainty in AEP</vt:lpstr>
      <vt:lpstr>Results - WS2 Uncertainty in AEP</vt:lpstr>
      <vt:lpstr>Results – WS3 Uncertainty in AEP</vt:lpstr>
      <vt:lpstr>Average uncertainty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IEA Task 32 Power Performance Uncertainty Round Robin</dc:title>
  <dc:creator>Simmons, Luke J</dc:creator>
  <cp:lastModifiedBy>Simmons, Luke J</cp:lastModifiedBy>
  <cp:revision>17</cp:revision>
  <dcterms:created xsi:type="dcterms:W3CDTF">2016-09-07T12:28:44Z</dcterms:created>
  <dcterms:modified xsi:type="dcterms:W3CDTF">2016-12-13T08:11:04Z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SD_DocumentLanguageString">
    <vt:lpwstr>English (United Kingdom)</vt:lpwstr>
  </property>
  <property fmtid="{D5CDD505-2E9C-101B-9397-08002B2CF9AE}" pid="5" name="SD_CtlText_BusinessAreaName">
    <vt:lpwstr>Energy</vt:lpwstr>
  </property>
  <property fmtid="{D5CDD505-2E9C-101B-9397-08002B2CF9AE}" pid="6" name="SD_CtlText_DocumentNumber">
    <vt:lpwstr>IEA Task 32 Power Performance Uncertainty Round Robin</vt:lpwstr>
  </property>
  <property fmtid="{D5CDD505-2E9C-101B-9397-08002B2CF9AE}" pid="7" name="sdDocumentDate">
    <vt:lpwstr>42620</vt:lpwstr>
  </property>
  <property fmtid="{D5CDD505-2E9C-101B-9397-08002B2CF9AE}" pid="8" name="sdDocumentDateFormat">
    <vt:lpwstr>en-GB:dd MMMM yyyy</vt:lpwstr>
  </property>
  <property fmtid="{D5CDD505-2E9C-101B-9397-08002B2CF9AE}" pid="9" name="SD_CtlText_AuthorName">
    <vt:lpwstr>Luke Simmons</vt:lpwstr>
  </property>
  <property fmtid="{D5CDD505-2E9C-101B-9397-08002B2CF9AE}" pid="10" name="SD_CtlText_Confidentiality">
    <vt:lpwstr>Ungraded</vt:lpwstr>
  </property>
  <property fmtid="{D5CDD505-2E9C-101B-9397-08002B2CF9AE}" pid="11" name="SD_UserprofileName">
    <vt:lpwstr/>
  </property>
  <property fmtid="{D5CDD505-2E9C-101B-9397-08002B2CF9AE}" pid="12" name="DocumentInfoFinished">
    <vt:lpwstr>True</vt:lpwstr>
  </property>
</Properties>
</file>